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92" r:id="rId2"/>
    <p:sldMasterId id="2147483694" r:id="rId3"/>
  </p:sldMasterIdLst>
  <p:notesMasterIdLst>
    <p:notesMasterId r:id="rId11"/>
  </p:notesMasterIdLst>
  <p:sldIdLst>
    <p:sldId id="267" r:id="rId4"/>
    <p:sldId id="261" r:id="rId5"/>
    <p:sldId id="270" r:id="rId6"/>
    <p:sldId id="271" r:id="rId7"/>
    <p:sldId id="272" r:id="rId8"/>
    <p:sldId id="269" r:id="rId9"/>
    <p:sldId id="27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3" autoAdjust="0"/>
    <p:restoredTop sz="94660"/>
  </p:normalViewPr>
  <p:slideViewPr>
    <p:cSldViewPr snapToGrid="0">
      <p:cViewPr>
        <p:scale>
          <a:sx n="75" d="100"/>
          <a:sy n="75" d="100"/>
        </p:scale>
        <p:origin x="3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91C59-7262-4953-BA35-9D9F41145E35}" type="datetimeFigureOut">
              <a:rPr lang="it-IT" smtClean="0"/>
              <a:t>13/09/2021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DC14D-0F40-44EF-A013-21B5334041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9452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81000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50967" y="707445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7744733" y="2045200"/>
            <a:ext cx="6400800" cy="64008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</p:spTree>
    <p:extLst>
      <p:ext uri="{BB962C8B-B14F-4D97-AF65-F5344CB8AC3E}">
        <p14:creationId xmlns:p14="http://schemas.microsoft.com/office/powerpoint/2010/main" val="396318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225733" y="-86000"/>
            <a:ext cx="5934800" cy="7029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2139567" y="21658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587533" y="25109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6414361" y="1552091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6414361" y="2709320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7587533" y="48377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7587533" y="13920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7587533" y="36804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6414361" y="384055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6414361" y="499778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7587533" y="1759393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7587533" y="4060560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7587533" y="2883597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7587533" y="5210331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950967" y="2931733"/>
            <a:ext cx="455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349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6394833" y="-290100"/>
            <a:ext cx="5797200" cy="749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950967" y="1920267"/>
            <a:ext cx="514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950967" y="30177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1123800" y="719333"/>
            <a:ext cx="1066800" cy="114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04022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solidFill>
          <a:schemeClr val="accent5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797633" y="927000"/>
            <a:ext cx="8762800" cy="500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5"/>
          <p:cNvSpPr/>
          <p:nvPr/>
        </p:nvSpPr>
        <p:spPr>
          <a:xfrm rot="10800000">
            <a:off x="4178200" y="-30367"/>
            <a:ext cx="3835600" cy="172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356633" y="3135947"/>
            <a:ext cx="5478800" cy="19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algn="just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2250600" y="20284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5713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accent5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149933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565933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2"/>
          </p:nvPr>
        </p:nvSpPr>
        <p:spPr>
          <a:xfrm>
            <a:off x="8701007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8117001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 idx="4"/>
          </p:nvPr>
        </p:nvSpPr>
        <p:spPr>
          <a:xfrm>
            <a:off x="4920200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5"/>
          </p:nvPr>
        </p:nvSpPr>
        <p:spPr>
          <a:xfrm>
            <a:off x="4336197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955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accent5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rot="-5400000">
            <a:off x="6981400" y="1724733"/>
            <a:ext cx="5233200" cy="5188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7"/>
          <p:cNvSpPr/>
          <p:nvPr/>
        </p:nvSpPr>
        <p:spPr>
          <a:xfrm rot="10800000" flipH="1">
            <a:off x="50500" y="200"/>
            <a:ext cx="12141600" cy="59596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17"/>
          <p:cNvSpPr/>
          <p:nvPr/>
        </p:nvSpPr>
        <p:spPr>
          <a:xfrm flipH="1">
            <a:off x="4774400" y="1849700"/>
            <a:ext cx="12739200" cy="64796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2254400" y="1642733"/>
            <a:ext cx="7683200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4078400" y="2497823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776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solidFill>
          <a:schemeClr val="accent5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844800" y="3076600"/>
            <a:ext cx="8502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 idx="2"/>
          </p:nvPr>
        </p:nvSpPr>
        <p:spPr>
          <a:xfrm>
            <a:off x="1494500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>
            <a:off x="978900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3"/>
          </p:nvPr>
        </p:nvSpPr>
        <p:spPr>
          <a:xfrm>
            <a:off x="1494500" y="4637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4"/>
          </p:nvPr>
        </p:nvSpPr>
        <p:spPr>
          <a:xfrm>
            <a:off x="978900" y="4997087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5"/>
          </p:nvPr>
        </p:nvSpPr>
        <p:spPr>
          <a:xfrm>
            <a:off x="8085128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6"/>
          </p:nvPr>
        </p:nvSpPr>
        <p:spPr>
          <a:xfrm>
            <a:off x="7569533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 idx="7"/>
          </p:nvPr>
        </p:nvSpPr>
        <p:spPr>
          <a:xfrm>
            <a:off x="8085128" y="4637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8"/>
          </p:nvPr>
        </p:nvSpPr>
        <p:spPr>
          <a:xfrm>
            <a:off x="7569533" y="4994784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5721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accent5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2323567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2"/>
          </p:nvPr>
        </p:nvSpPr>
        <p:spPr>
          <a:xfrm>
            <a:off x="6695693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 idx="3"/>
          </p:nvPr>
        </p:nvSpPr>
        <p:spPr>
          <a:xfrm>
            <a:off x="2487117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 idx="4"/>
          </p:nvPr>
        </p:nvSpPr>
        <p:spPr>
          <a:xfrm>
            <a:off x="6859283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19"/>
          <p:cNvSpPr/>
          <p:nvPr/>
        </p:nvSpPr>
        <p:spPr>
          <a:xfrm>
            <a:off x="8070800" y="4086433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8653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accent5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1569100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950967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 idx="2"/>
          </p:nvPr>
        </p:nvSpPr>
        <p:spPr>
          <a:xfrm>
            <a:off x="8624265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3"/>
          </p:nvPr>
        </p:nvSpPr>
        <p:spPr>
          <a:xfrm>
            <a:off x="8006244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 idx="4"/>
          </p:nvPr>
        </p:nvSpPr>
        <p:spPr>
          <a:xfrm>
            <a:off x="5096600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5"/>
          </p:nvPr>
        </p:nvSpPr>
        <p:spPr>
          <a:xfrm>
            <a:off x="4478600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4264600" y="5019555"/>
            <a:ext cx="3637200" cy="188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6194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accent5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2771767" y="5781033"/>
            <a:ext cx="6972400" cy="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 rot="10800000">
            <a:off x="6790333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65372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accent5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1275167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1"/>
          </p:nvPr>
        </p:nvSpPr>
        <p:spPr>
          <a:xfrm>
            <a:off x="950967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title" idx="2"/>
          </p:nvPr>
        </p:nvSpPr>
        <p:spPr>
          <a:xfrm>
            <a:off x="8705233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3"/>
          </p:nvPr>
        </p:nvSpPr>
        <p:spPr>
          <a:xfrm>
            <a:off x="8407033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title" idx="4"/>
          </p:nvPr>
        </p:nvSpPr>
        <p:spPr>
          <a:xfrm>
            <a:off x="5003200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5"/>
          </p:nvPr>
        </p:nvSpPr>
        <p:spPr>
          <a:xfrm>
            <a:off x="4679000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391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ítulo y dos columnas 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111903" y="352210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6945697" y="352210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073303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7907097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4784600" y="-30167"/>
            <a:ext cx="2622800" cy="1181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025949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bg>
      <p:bgPr>
        <a:solidFill>
          <a:schemeClr val="accent5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-4647467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23"/>
          <p:cNvSpPr/>
          <p:nvPr/>
        </p:nvSpPr>
        <p:spPr>
          <a:xfrm>
            <a:off x="1039500" y="1911733"/>
            <a:ext cx="10316400" cy="422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1391705" y="2440767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1"/>
          </p:nvPr>
        </p:nvSpPr>
        <p:spPr>
          <a:xfrm>
            <a:off x="1412305" y="285371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title" idx="2"/>
          </p:nvPr>
        </p:nvSpPr>
        <p:spPr>
          <a:xfrm>
            <a:off x="1391705" y="43744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3"/>
          </p:nvPr>
        </p:nvSpPr>
        <p:spPr>
          <a:xfrm>
            <a:off x="1412305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 idx="4"/>
          </p:nvPr>
        </p:nvSpPr>
        <p:spPr>
          <a:xfrm>
            <a:off x="4841813" y="24407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5"/>
          </p:nvPr>
        </p:nvSpPr>
        <p:spPr>
          <a:xfrm>
            <a:off x="4852013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title" idx="6"/>
          </p:nvPr>
        </p:nvSpPr>
        <p:spPr>
          <a:xfrm>
            <a:off x="4841813" y="43744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7"/>
          </p:nvPr>
        </p:nvSpPr>
        <p:spPr>
          <a:xfrm>
            <a:off x="4852013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title" idx="8"/>
          </p:nvPr>
        </p:nvSpPr>
        <p:spPr>
          <a:xfrm>
            <a:off x="8286836" y="24407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9"/>
          </p:nvPr>
        </p:nvSpPr>
        <p:spPr>
          <a:xfrm>
            <a:off x="8292836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title" idx="13"/>
          </p:nvPr>
        </p:nvSpPr>
        <p:spPr>
          <a:xfrm>
            <a:off x="8286836" y="43744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14"/>
          </p:nvPr>
        </p:nvSpPr>
        <p:spPr>
          <a:xfrm>
            <a:off x="8292836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 idx="15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82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bg>
      <p:bgPr>
        <a:solidFill>
          <a:schemeClr val="accent5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 rot="10800000">
            <a:off x="7855800" y="-516133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24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1149933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>
            <a:off x="565933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title" idx="2"/>
          </p:nvPr>
        </p:nvSpPr>
        <p:spPr>
          <a:xfrm>
            <a:off x="8701007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3"/>
          </p:nvPr>
        </p:nvSpPr>
        <p:spPr>
          <a:xfrm>
            <a:off x="8117001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 idx="4"/>
          </p:nvPr>
        </p:nvSpPr>
        <p:spPr>
          <a:xfrm>
            <a:off x="4920200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5"/>
          </p:nvPr>
        </p:nvSpPr>
        <p:spPr>
          <a:xfrm>
            <a:off x="4336197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7194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accent5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5680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 rot="10800000">
            <a:off x="9210567" y="-10780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69" name="Google Shape;169;p25"/>
          <p:cNvSpPr/>
          <p:nvPr/>
        </p:nvSpPr>
        <p:spPr>
          <a:xfrm rot="10800000">
            <a:off x="9290567" y="-12050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292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5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-2368867" y="36015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3" name="Google Shape;173;p26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89891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 rot="10800000" flipH="1">
            <a:off x="-383667" y="-151700"/>
            <a:ext cx="3971600" cy="4110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7"/>
          <p:cNvSpPr/>
          <p:nvPr/>
        </p:nvSpPr>
        <p:spPr>
          <a:xfrm>
            <a:off x="6678633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484493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5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83" name="Google Shape;183;p28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937855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bg>
      <p:bgPr>
        <a:solidFill>
          <a:schemeClr val="accent5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/>
          </p:nvPr>
        </p:nvSpPr>
        <p:spPr>
          <a:xfrm>
            <a:off x="1712908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1"/>
          </p:nvPr>
        </p:nvSpPr>
        <p:spPr>
          <a:xfrm>
            <a:off x="1254108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3"/>
          </p:nvPr>
        </p:nvSpPr>
        <p:spPr>
          <a:xfrm>
            <a:off x="8932692" y="4343300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4"/>
          </p:nvPr>
        </p:nvSpPr>
        <p:spPr>
          <a:xfrm>
            <a:off x="8473892" y="4693476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5"/>
          </p:nvPr>
        </p:nvSpPr>
        <p:spPr>
          <a:xfrm>
            <a:off x="5320029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6"/>
          </p:nvPr>
        </p:nvSpPr>
        <p:spPr>
          <a:xfrm>
            <a:off x="4861229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80420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accent5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/>
          <p:nvPr/>
        </p:nvSpPr>
        <p:spPr>
          <a:xfrm flipH="1">
            <a:off x="5944916" y="-1257300"/>
            <a:ext cx="11000800" cy="10666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44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30"/>
          <p:cNvSpPr/>
          <p:nvPr/>
        </p:nvSpPr>
        <p:spPr>
          <a:xfrm>
            <a:off x="7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30"/>
          <p:cNvSpPr/>
          <p:nvPr/>
        </p:nvSpPr>
        <p:spPr>
          <a:xfrm>
            <a:off x="81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30"/>
          <p:cNvSpPr txBox="1">
            <a:spLocks noGrp="1"/>
          </p:cNvSpPr>
          <p:nvPr>
            <p:ph type="subTitle" idx="1"/>
          </p:nvPr>
        </p:nvSpPr>
        <p:spPr>
          <a:xfrm>
            <a:off x="871599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subTitle" idx="2"/>
          </p:nvPr>
        </p:nvSpPr>
        <p:spPr>
          <a:xfrm>
            <a:off x="4586232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3"/>
          </p:nvPr>
        </p:nvSpPr>
        <p:spPr>
          <a:xfrm>
            <a:off x="8271601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hasCustomPrompt="1"/>
          </p:nvPr>
        </p:nvSpPr>
        <p:spPr>
          <a:xfrm>
            <a:off x="784399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0"/>
          <p:cNvSpPr txBox="1">
            <a:spLocks noGrp="1"/>
          </p:cNvSpPr>
          <p:nvPr>
            <p:ph type="title" idx="4" hasCustomPrompt="1"/>
          </p:nvPr>
        </p:nvSpPr>
        <p:spPr>
          <a:xfrm>
            <a:off x="4484400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5" hasCustomPrompt="1"/>
          </p:nvPr>
        </p:nvSpPr>
        <p:spPr>
          <a:xfrm>
            <a:off x="8184401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30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4" name="Google Shape;204;p30"/>
          <p:cNvSpPr/>
          <p:nvPr/>
        </p:nvSpPr>
        <p:spPr>
          <a:xfrm flipH="1">
            <a:off x="9559600" y="31892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05" name="Google Shape;205;p30"/>
          <p:cNvSpPr/>
          <p:nvPr/>
        </p:nvSpPr>
        <p:spPr>
          <a:xfrm rot="10800000" flipH="1">
            <a:off x="-1016567" y="-15763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06" name="Google Shape;206;p30"/>
          <p:cNvSpPr/>
          <p:nvPr/>
        </p:nvSpPr>
        <p:spPr>
          <a:xfrm rot="10800000" flipH="1">
            <a:off x="-2241867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324491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/>
          <p:nvPr/>
        </p:nvSpPr>
        <p:spPr>
          <a:xfrm>
            <a:off x="5554133" y="3760568"/>
            <a:ext cx="10769600" cy="516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9" name="Google Shape;209;p31"/>
          <p:cNvSpPr/>
          <p:nvPr/>
        </p:nvSpPr>
        <p:spPr>
          <a:xfrm rot="10800000">
            <a:off x="-1342033" y="-392933"/>
            <a:ext cx="5372400" cy="2578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/>
          </p:nvPr>
        </p:nvSpPr>
        <p:spPr>
          <a:xfrm>
            <a:off x="951000" y="896984"/>
            <a:ext cx="10290000" cy="1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10666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4091000" y="2839364"/>
            <a:ext cx="40100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12" name="Google Shape;212;p31"/>
          <p:cNvSpPr txBox="1"/>
          <p:nvPr/>
        </p:nvSpPr>
        <p:spPr>
          <a:xfrm>
            <a:off x="3311400" y="4523533"/>
            <a:ext cx="55692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467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3" name="Google Shape;213;p31"/>
          <p:cNvSpPr txBox="1">
            <a:spLocks noGrp="1"/>
          </p:cNvSpPr>
          <p:nvPr>
            <p:ph type="subTitle" idx="2"/>
          </p:nvPr>
        </p:nvSpPr>
        <p:spPr>
          <a:xfrm>
            <a:off x="4092233" y="2457500"/>
            <a:ext cx="40100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9774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03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Solo título 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9366000" y="3467500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9505067" y="3467500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1016567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2241867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54654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713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5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950967" y="2939473"/>
            <a:ext cx="5133600" cy="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950967" y="1230700"/>
            <a:ext cx="5627600" cy="1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986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073400" y="2454000"/>
            <a:ext cx="100452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173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609600"/>
            <a:ext cx="12192000" cy="6248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9"/>
          <p:cNvSpPr/>
          <p:nvPr/>
        </p:nvSpPr>
        <p:spPr>
          <a:xfrm rot="5400000">
            <a:off x="-85900" y="85800"/>
            <a:ext cx="5657600" cy="5486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6588933" y="35367"/>
            <a:ext cx="5819600" cy="5636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2254400" y="3293733"/>
            <a:ext cx="7683200" cy="9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958300" y="4445733"/>
            <a:ext cx="62752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516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67" y="7467"/>
            <a:ext cx="12192000" cy="68580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10"/>
          <p:cNvSpPr/>
          <p:nvPr/>
        </p:nvSpPr>
        <p:spPr>
          <a:xfrm>
            <a:off x="5749867" y="4892367"/>
            <a:ext cx="6515200" cy="140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6096000" y="4972767"/>
            <a:ext cx="5145200" cy="10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333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454949" y="-1050849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581949" y="-1342949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42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26500" y="-25767"/>
            <a:ext cx="12270800" cy="6883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951000" y="851733"/>
            <a:ext cx="10290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951000" y="3608501"/>
            <a:ext cx="10290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7742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50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1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78019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16" name="Google Shape;216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957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20" name="Google Shape;220;p3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89439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>
            <a:spLocks noGrp="1"/>
          </p:cNvSpPr>
          <p:nvPr>
            <p:ph type="title"/>
          </p:nvPr>
        </p:nvSpPr>
        <p:spPr>
          <a:xfrm>
            <a:off x="701878" y="1728790"/>
            <a:ext cx="10788243" cy="19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CHECKERSGAME REVISED</a:t>
            </a:r>
            <a:endParaRPr dirty="0"/>
          </a:p>
        </p:txBody>
      </p:sp>
      <p:cxnSp>
        <p:nvCxnSpPr>
          <p:cNvPr id="337" name="Google Shape;337;p47"/>
          <p:cNvCxnSpPr/>
          <p:nvPr/>
        </p:nvCxnSpPr>
        <p:spPr>
          <a:xfrm>
            <a:off x="3714333" y="5237262"/>
            <a:ext cx="463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A13F4C7A-8A2E-4ED4-94D4-BE5AA5B795F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094" y="772587"/>
            <a:ext cx="993809" cy="8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57AE765-5C1B-433E-83BA-5874FF1B2EF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856" y="5681885"/>
            <a:ext cx="938530" cy="92646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F7D2485-72E5-461C-AF78-05AE17140B61}"/>
              </a:ext>
            </a:extLst>
          </p:cNvPr>
          <p:cNvSpPr txBox="1"/>
          <p:nvPr/>
        </p:nvSpPr>
        <p:spPr>
          <a:xfrm>
            <a:off x="3048698" y="5420275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it-IT" dirty="0" err="1">
                <a:solidFill>
                  <a:schemeClr val="bg1"/>
                </a:solidFill>
              </a:rPr>
              <a:t>CheckersGame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Revised</a:t>
            </a:r>
            <a:r>
              <a:rPr lang="it-IT" dirty="0">
                <a:solidFill>
                  <a:schemeClr val="bg1"/>
                </a:solidFill>
              </a:rPr>
              <a:t> è il gioco della dama ma con una piccola rivisitazione nella modalità di gioco.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body" idx="1"/>
          </p:nvPr>
        </p:nvSpPr>
        <p:spPr>
          <a:xfrm>
            <a:off x="1796281" y="3006693"/>
            <a:ext cx="5478800" cy="24663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it-IT" dirty="0"/>
              <a:t>Proponenti (</a:t>
            </a:r>
            <a:r>
              <a:rPr lang="it-IT" b="1" dirty="0"/>
              <a:t>2</a:t>
            </a:r>
            <a:r>
              <a:rPr lang="it-IT" dirty="0"/>
              <a:t>):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i="1" dirty="0"/>
              <a:t>Luca Rubino 0124/</a:t>
            </a:r>
            <a:r>
              <a:rPr lang="it-IT" b="1" i="1" dirty="0"/>
              <a:t>1934</a:t>
            </a:r>
          </a:p>
          <a:p>
            <a:pPr marL="0" indent="0">
              <a:buNone/>
            </a:pPr>
            <a:r>
              <a:rPr lang="it-IT" i="1" dirty="0"/>
              <a:t>Renato Esposito 0124/</a:t>
            </a:r>
            <a:r>
              <a:rPr lang="it-IT" b="1" i="1" dirty="0"/>
              <a:t>1881</a:t>
            </a:r>
            <a:r>
              <a:rPr lang="it-IT" i="1" dirty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Anno Accademico</a:t>
            </a:r>
          </a:p>
          <a:p>
            <a:pPr marL="0" indent="0">
              <a:buNone/>
            </a:pPr>
            <a:r>
              <a:rPr lang="it-IT" i="1" dirty="0"/>
              <a:t>20</a:t>
            </a:r>
            <a:r>
              <a:rPr lang="it-IT" b="1" i="1" dirty="0"/>
              <a:t>21</a:t>
            </a:r>
            <a:r>
              <a:rPr lang="it-IT" i="1" dirty="0"/>
              <a:t>/20</a:t>
            </a:r>
            <a:r>
              <a:rPr lang="it-IT" b="1" i="1" dirty="0"/>
              <a:t>22</a:t>
            </a:r>
          </a:p>
        </p:txBody>
      </p:sp>
      <p:sp>
        <p:nvSpPr>
          <p:cNvPr id="278" name="Google Shape;278;p41"/>
          <p:cNvSpPr txBox="1">
            <a:spLocks noGrp="1"/>
          </p:cNvSpPr>
          <p:nvPr>
            <p:ph type="title"/>
          </p:nvPr>
        </p:nvSpPr>
        <p:spPr>
          <a:xfrm>
            <a:off x="2250600" y="2028433"/>
            <a:ext cx="7690800" cy="70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/>
              <a:t>PROGETTO PROPOSTO</a:t>
            </a:r>
            <a:endParaRPr b="1" dirty="0"/>
          </a:p>
        </p:txBody>
      </p:sp>
      <p:cxnSp>
        <p:nvCxnSpPr>
          <p:cNvPr id="279" name="Google Shape;279;p41"/>
          <p:cNvCxnSpPr/>
          <p:nvPr/>
        </p:nvCxnSpPr>
        <p:spPr>
          <a:xfrm>
            <a:off x="5664600" y="3006693"/>
            <a:ext cx="86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77;p41">
            <a:extLst>
              <a:ext uri="{FF2B5EF4-FFF2-40B4-BE49-F238E27FC236}">
                <a16:creationId xmlns:a16="http://schemas.microsoft.com/office/drawing/2014/main" id="{FD47351D-09CE-4ABD-88B3-85BCBA0A5848}"/>
              </a:ext>
            </a:extLst>
          </p:cNvPr>
          <p:cNvSpPr txBox="1">
            <a:spLocks/>
          </p:cNvSpPr>
          <p:nvPr/>
        </p:nvSpPr>
        <p:spPr>
          <a:xfrm>
            <a:off x="6763534" y="3008789"/>
            <a:ext cx="3756261" cy="2737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317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marR="0" lvl="1" indent="-397923" algn="just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marR="0" lvl="2" indent="-397923" algn="just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marR="0" lvl="3" indent="-397923" algn="just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marR="0" lvl="4" indent="-397923" algn="just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marR="0" lvl="5" indent="-397923" algn="just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marR="0" lvl="6" indent="-397923" algn="just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marR="0" lvl="7" indent="-397923" algn="just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marR="0" lvl="8" indent="-397923" algn="just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Montserrat"/>
              <a:buNone/>
            </a:pPr>
            <a:r>
              <a:rPr lang="it-IT" dirty="0"/>
              <a:t>Software utilizzato:</a:t>
            </a:r>
          </a:p>
          <a:p>
            <a:pPr marL="0" indent="0">
              <a:buFont typeface="Montserrat"/>
              <a:buNone/>
            </a:pPr>
            <a:endParaRPr lang="it-IT" i="1" dirty="0"/>
          </a:p>
          <a:p>
            <a:pPr marL="0" indent="0">
              <a:buFont typeface="Montserrat"/>
              <a:buNone/>
            </a:pPr>
            <a:r>
              <a:rPr lang="it-IT" b="1" i="1" dirty="0" err="1"/>
              <a:t>Intellij</a:t>
            </a:r>
            <a:r>
              <a:rPr lang="it-IT" b="1" i="1" dirty="0"/>
              <a:t> Idea</a:t>
            </a:r>
            <a:r>
              <a:rPr lang="it-IT" i="1" dirty="0"/>
              <a:t>, </a:t>
            </a:r>
            <a:r>
              <a:rPr lang="it-IT" b="1" i="1" dirty="0"/>
              <a:t>Visual Studio Code </a:t>
            </a:r>
            <a:r>
              <a:rPr lang="it-IT" i="1" dirty="0"/>
              <a:t>e </a:t>
            </a:r>
            <a:r>
              <a:rPr lang="it-IT" b="1" i="1" dirty="0"/>
              <a:t>JDK</a:t>
            </a:r>
          </a:p>
          <a:p>
            <a:pPr marL="0" indent="0">
              <a:buFont typeface="Montserrat"/>
              <a:buNone/>
            </a:pPr>
            <a:endParaRPr lang="it-IT" i="1" dirty="0"/>
          </a:p>
          <a:p>
            <a:pPr marL="0" indent="0">
              <a:buFont typeface="Montserrat"/>
              <a:buNone/>
            </a:pPr>
            <a:r>
              <a:rPr lang="it-IT" b="1" i="1" dirty="0"/>
              <a:t>GitHub</a:t>
            </a:r>
            <a:r>
              <a:rPr lang="it-IT" i="1" dirty="0"/>
              <a:t> </a:t>
            </a:r>
            <a:r>
              <a:rPr lang="it-IT" sz="1600" i="1" dirty="0"/>
              <a:t>(con repository </a:t>
            </a:r>
            <a:r>
              <a:rPr lang="it-IT" sz="1600" b="1" i="1" dirty="0"/>
              <a:t>privata</a:t>
            </a:r>
            <a:r>
              <a:rPr lang="it-IT" sz="1600" i="1" dirty="0"/>
              <a:t> per lavorare anche in modalità asincrona)</a:t>
            </a:r>
          </a:p>
          <a:p>
            <a:pPr marL="0" indent="0">
              <a:buFont typeface="Montserrat"/>
              <a:buNone/>
            </a:pPr>
            <a:endParaRPr lang="it-IT" i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81203D-4A63-4C08-9F3E-0625D276458C}"/>
              </a:ext>
            </a:extLst>
          </p:cNvPr>
          <p:cNvSpPr txBox="1"/>
          <p:nvPr/>
        </p:nvSpPr>
        <p:spPr>
          <a:xfrm>
            <a:off x="2250601" y="5473056"/>
            <a:ext cx="7494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dirty="0"/>
              <a:t>Pattern utilizzati (6): Singleton, </a:t>
            </a:r>
            <a:r>
              <a:rPr lang="it-IT" dirty="0" err="1"/>
              <a:t>Factory</a:t>
            </a:r>
            <a:r>
              <a:rPr lang="it-IT" dirty="0"/>
              <a:t> Method, Memento, </a:t>
            </a:r>
            <a:r>
              <a:rPr lang="it-IT" dirty="0" err="1"/>
              <a:t>Command</a:t>
            </a:r>
            <a:r>
              <a:rPr lang="it-IT" dirty="0"/>
              <a:t>, Observer e </a:t>
            </a:r>
            <a:r>
              <a:rPr lang="it-IT" dirty="0" err="1"/>
              <a:t>Prototype</a:t>
            </a: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D09A81-D5CC-4B33-823F-3E661A1D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4840" y="4040361"/>
            <a:ext cx="2505380" cy="433600"/>
          </a:xfrm>
        </p:spPr>
        <p:txBody>
          <a:bodyPr/>
          <a:lstStyle/>
          <a:p>
            <a:pPr algn="ctr"/>
            <a:r>
              <a:rPr lang="it-IT" dirty="0" err="1"/>
              <a:t>Factory</a:t>
            </a:r>
            <a:r>
              <a:rPr lang="it-IT" dirty="0"/>
              <a:t> Method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53E5332-8E9F-4357-ACFD-6960EE669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29656"/>
            <a:ext cx="5284607" cy="2518559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39878A3B-3C20-4539-A0E8-AFFC13147A38}"/>
              </a:ext>
            </a:extLst>
          </p:cNvPr>
          <p:cNvSpPr txBox="1">
            <a:spLocks/>
          </p:cNvSpPr>
          <p:nvPr/>
        </p:nvSpPr>
        <p:spPr>
          <a:xfrm>
            <a:off x="8382333" y="-48700"/>
            <a:ext cx="6927200" cy="7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it-IT" dirty="0"/>
              <a:t>Design Pattern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F46A457-7364-4109-88DD-0425C4B00285}"/>
              </a:ext>
            </a:extLst>
          </p:cNvPr>
          <p:cNvSpPr txBox="1"/>
          <p:nvPr/>
        </p:nvSpPr>
        <p:spPr>
          <a:xfrm>
            <a:off x="6096001" y="4550271"/>
            <a:ext cx="55549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Il pattern </a:t>
            </a:r>
            <a:r>
              <a:rPr lang="it-IT" sz="140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Factory</a:t>
            </a:r>
            <a:r>
              <a:rPr lang="it-IT" sz="140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Method è stato implementato per poter lasciare alla sottoclasse la scelta del tipo concreto da istanziare.</a:t>
            </a:r>
            <a:endParaRPr lang="it-IT" dirty="0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4C5A25BC-F8DF-47D6-967C-0AB8EC1F4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7255"/>
            <a:ext cx="2315910" cy="2212057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A49BAE02-24DF-4D74-8DF4-EDC8D3C91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819" y="542003"/>
            <a:ext cx="2687788" cy="2217309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9C1EF59-1555-4207-AB3C-EEAB72524ADC}"/>
              </a:ext>
            </a:extLst>
          </p:cNvPr>
          <p:cNvSpPr txBox="1"/>
          <p:nvPr/>
        </p:nvSpPr>
        <p:spPr>
          <a:xfrm>
            <a:off x="6047655" y="1413664"/>
            <a:ext cx="56033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Il pattern Singleton è stato implementato per assicurarci che le classi mostrate siano istanziabili soltanto una volta e che si poss</a:t>
            </a:r>
            <a:r>
              <a:rPr lang="it-IT" dirty="0">
                <a:latin typeface="Century Schoolbook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a accedere ad esse soltanto da un unico punto d’accesso globale</a:t>
            </a:r>
            <a:r>
              <a:rPr lang="it-IT" sz="140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endParaRPr lang="it-IT" dirty="0"/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08383767-7B3A-48AA-9E12-342B108BF73E}"/>
              </a:ext>
            </a:extLst>
          </p:cNvPr>
          <p:cNvSpPr txBox="1">
            <a:spLocks/>
          </p:cNvSpPr>
          <p:nvPr/>
        </p:nvSpPr>
        <p:spPr>
          <a:xfrm>
            <a:off x="7596636" y="980064"/>
            <a:ext cx="2505380" cy="4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ctr"/>
            <a:r>
              <a:rPr lang="it-IT" dirty="0"/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237267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D09A81-D5CC-4B33-823F-3E661A1D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4840" y="4040361"/>
            <a:ext cx="2505380" cy="433600"/>
          </a:xfrm>
        </p:spPr>
        <p:txBody>
          <a:bodyPr/>
          <a:lstStyle/>
          <a:p>
            <a:pPr algn="ctr"/>
            <a:r>
              <a:rPr lang="it-IT" dirty="0" err="1"/>
              <a:t>Command</a:t>
            </a: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39878A3B-3C20-4539-A0E8-AFFC13147A38}"/>
              </a:ext>
            </a:extLst>
          </p:cNvPr>
          <p:cNvSpPr txBox="1">
            <a:spLocks/>
          </p:cNvSpPr>
          <p:nvPr/>
        </p:nvSpPr>
        <p:spPr>
          <a:xfrm>
            <a:off x="7648486" y="-48700"/>
            <a:ext cx="4543514" cy="7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it-IT" dirty="0"/>
              <a:t>Design Pattern (2)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F46A457-7364-4109-88DD-0425C4B00285}"/>
              </a:ext>
            </a:extLst>
          </p:cNvPr>
          <p:cNvSpPr txBox="1"/>
          <p:nvPr/>
        </p:nvSpPr>
        <p:spPr>
          <a:xfrm>
            <a:off x="6096001" y="4550271"/>
            <a:ext cx="55549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Il pattern </a:t>
            </a:r>
            <a:r>
              <a:rPr lang="it-IT" sz="140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Command</a:t>
            </a:r>
            <a:r>
              <a:rPr lang="it-IT" sz="140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è stato implementato per parametrizzare le richieste </a:t>
            </a:r>
            <a:r>
              <a:rPr lang="it-IT" dirty="0">
                <a:latin typeface="Century Schoolbook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del</a:t>
            </a:r>
            <a:r>
              <a:rPr lang="it-IT" sz="140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Player con richieste diverse.</a:t>
            </a:r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9C1EF59-1555-4207-AB3C-EEAB72524ADC}"/>
              </a:ext>
            </a:extLst>
          </p:cNvPr>
          <p:cNvSpPr txBox="1"/>
          <p:nvPr/>
        </p:nvSpPr>
        <p:spPr>
          <a:xfrm>
            <a:off x="6047655" y="1413664"/>
            <a:ext cx="56033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Il pattern </a:t>
            </a:r>
            <a:r>
              <a:rPr lang="it-IT" dirty="0">
                <a:latin typeface="Century Schoolbook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Memento</a:t>
            </a:r>
            <a:r>
              <a:rPr lang="it-IT" sz="140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è stato utilizzato per poter memorizzare lo stato del tavolo da gioco e ripristinare questo stato all’occorrenza quando il Player clicca su «</a:t>
            </a:r>
            <a:r>
              <a:rPr lang="it-IT" sz="140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restart</a:t>
            </a:r>
            <a:r>
              <a:rPr lang="it-IT" sz="140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».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B4BF43D-EBE0-4608-BA5D-D96AFB6F2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339" y="119642"/>
            <a:ext cx="3102656" cy="3139992"/>
          </a:xfrm>
          <a:prstGeom prst="rect">
            <a:avLst/>
          </a:prstGeom>
        </p:spPr>
      </p:pic>
      <p:sp>
        <p:nvSpPr>
          <p:cNvPr id="12" name="Titolo 1">
            <a:extLst>
              <a:ext uri="{FF2B5EF4-FFF2-40B4-BE49-F238E27FC236}">
                <a16:creationId xmlns:a16="http://schemas.microsoft.com/office/drawing/2014/main" id="{CC01F2EB-0B55-4FA5-B2E1-749D53C1685F}"/>
              </a:ext>
            </a:extLst>
          </p:cNvPr>
          <p:cNvSpPr txBox="1">
            <a:spLocks/>
          </p:cNvSpPr>
          <p:nvPr/>
        </p:nvSpPr>
        <p:spPr>
          <a:xfrm>
            <a:off x="7434840" y="980064"/>
            <a:ext cx="2505380" cy="4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ctr"/>
            <a:r>
              <a:rPr lang="it-IT" dirty="0"/>
              <a:t>Memento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1BCACC0-7C52-4FDD-95B1-D49D4DD97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10" y="3896970"/>
            <a:ext cx="5081314" cy="284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9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D09A81-D5CC-4B33-823F-3E661A1D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4840" y="4040361"/>
            <a:ext cx="2505380" cy="433600"/>
          </a:xfrm>
        </p:spPr>
        <p:txBody>
          <a:bodyPr/>
          <a:lstStyle/>
          <a:p>
            <a:pPr algn="ctr"/>
            <a:r>
              <a:rPr lang="it-IT" dirty="0" err="1"/>
              <a:t>Prototype</a:t>
            </a: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39878A3B-3C20-4539-A0E8-AFFC13147A38}"/>
              </a:ext>
            </a:extLst>
          </p:cNvPr>
          <p:cNvSpPr txBox="1">
            <a:spLocks/>
          </p:cNvSpPr>
          <p:nvPr/>
        </p:nvSpPr>
        <p:spPr>
          <a:xfrm>
            <a:off x="7648486" y="-48700"/>
            <a:ext cx="4543514" cy="7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it-IT" dirty="0"/>
              <a:t>Design Pattern (3)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F46A457-7364-4109-88DD-0425C4B00285}"/>
              </a:ext>
            </a:extLst>
          </p:cNvPr>
          <p:cNvSpPr txBox="1"/>
          <p:nvPr/>
        </p:nvSpPr>
        <p:spPr>
          <a:xfrm>
            <a:off x="6096001" y="4550271"/>
            <a:ext cx="55549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Il pattern </a:t>
            </a:r>
            <a:r>
              <a:rPr lang="it-IT" sz="140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Prototype</a:t>
            </a:r>
            <a:r>
              <a:rPr lang="it-IT" sz="140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è stato implementato per poter creare nuovi oggetti a partire dalle istanze prototipali.</a:t>
            </a:r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9C1EF59-1555-4207-AB3C-EEAB72524ADC}"/>
              </a:ext>
            </a:extLst>
          </p:cNvPr>
          <p:cNvSpPr txBox="1"/>
          <p:nvPr/>
        </p:nvSpPr>
        <p:spPr>
          <a:xfrm>
            <a:off x="6047655" y="1413664"/>
            <a:ext cx="560334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Il pattern </a:t>
            </a:r>
            <a:r>
              <a:rPr lang="it-IT" dirty="0" err="1">
                <a:latin typeface="Century Schoolbook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Obsever</a:t>
            </a:r>
            <a:r>
              <a:rPr lang="it-IT" dirty="0">
                <a:latin typeface="Century Schoolbook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è utilizzato per poter creare una dipendenza tra Timer, Player e </a:t>
            </a:r>
            <a:r>
              <a:rPr lang="it-IT" dirty="0" err="1">
                <a:latin typeface="Century Schoolbook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PanelInfo</a:t>
            </a:r>
            <a:r>
              <a:rPr lang="it-IT" dirty="0">
                <a:latin typeface="Century Schoolbook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dove il Timer è l’</a:t>
            </a:r>
            <a:r>
              <a:rPr lang="it-IT" dirty="0" err="1">
                <a:latin typeface="Century Schoolbook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observable</a:t>
            </a:r>
            <a:r>
              <a:rPr lang="it-IT" dirty="0">
                <a:latin typeface="Century Schoolbook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e il </a:t>
            </a:r>
            <a:r>
              <a:rPr lang="it-IT" dirty="0" err="1">
                <a:latin typeface="Century Schoolbook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PanelInfo</a:t>
            </a:r>
            <a:r>
              <a:rPr lang="it-IT" dirty="0">
                <a:latin typeface="Century Schoolbook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e il Player sono gli </a:t>
            </a:r>
            <a:r>
              <a:rPr lang="it-IT" dirty="0" err="1">
                <a:latin typeface="Century Schoolbook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observer</a:t>
            </a:r>
            <a:r>
              <a:rPr lang="it-IT" dirty="0">
                <a:latin typeface="Century Schoolbook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. Ciò è utile per aggiornare il timer di gioco anche visivamente e per permettere al Player vincitore di determinare l’esito della partita.</a:t>
            </a:r>
            <a:endParaRPr lang="it-IT" dirty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CC01F2EB-0B55-4FA5-B2E1-749D53C1685F}"/>
              </a:ext>
            </a:extLst>
          </p:cNvPr>
          <p:cNvSpPr txBox="1">
            <a:spLocks/>
          </p:cNvSpPr>
          <p:nvPr/>
        </p:nvSpPr>
        <p:spPr>
          <a:xfrm>
            <a:off x="7434840" y="980064"/>
            <a:ext cx="2505380" cy="4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ctr"/>
            <a:r>
              <a:rPr lang="it-IT" dirty="0"/>
              <a:t>Observer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D221A36-268F-4EF1-B453-4EC99AE7E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55" y="139308"/>
            <a:ext cx="4605867" cy="3429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1E4D729-41CD-4DEF-955A-77E9179A5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162" y="4040361"/>
            <a:ext cx="1629400" cy="264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0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>
            <a:extLst>
              <a:ext uri="{FF2B5EF4-FFF2-40B4-BE49-F238E27FC236}">
                <a16:creationId xmlns:a16="http://schemas.microsoft.com/office/drawing/2014/main" id="{5D59B03A-5F39-41B1-90B0-1D54C8C5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6999" y="4330581"/>
            <a:ext cx="4455001" cy="704800"/>
          </a:xfrm>
        </p:spPr>
        <p:txBody>
          <a:bodyPr/>
          <a:lstStyle/>
          <a:p>
            <a:r>
              <a:rPr lang="it-IT" dirty="0"/>
              <a:t>Class </a:t>
            </a:r>
            <a:r>
              <a:rPr lang="it-IT" dirty="0" err="1"/>
              <a:t>Diagram</a:t>
            </a:r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A151C9D-839F-4894-809C-E2C7E30C2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33058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CCBAC65-82B8-46C4-9492-7D625B59274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4" y="4330581"/>
            <a:ext cx="1109261" cy="25263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olo 11">
            <a:extLst>
              <a:ext uri="{FF2B5EF4-FFF2-40B4-BE49-F238E27FC236}">
                <a16:creationId xmlns:a16="http://schemas.microsoft.com/office/drawing/2014/main" id="{D133B597-0493-4B91-85BA-09538CA329AF}"/>
              </a:ext>
            </a:extLst>
          </p:cNvPr>
          <p:cNvSpPr txBox="1">
            <a:spLocks/>
          </p:cNvSpPr>
          <p:nvPr/>
        </p:nvSpPr>
        <p:spPr>
          <a:xfrm>
            <a:off x="1495225" y="4880675"/>
            <a:ext cx="4455001" cy="7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it-IT" dirty="0"/>
              <a:t>Gerarchia</a:t>
            </a:r>
            <a:br>
              <a:rPr lang="it-IT" dirty="0"/>
            </a:br>
            <a:r>
              <a:rPr lang="it-IT" dirty="0"/>
              <a:t>Package</a:t>
            </a:r>
          </a:p>
        </p:txBody>
      </p:sp>
    </p:spTree>
    <p:extLst>
      <p:ext uri="{BB962C8B-B14F-4D97-AF65-F5344CB8AC3E}">
        <p14:creationId xmlns:p14="http://schemas.microsoft.com/office/powerpoint/2010/main" val="295080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>
            <a:extLst>
              <a:ext uri="{FF2B5EF4-FFF2-40B4-BE49-F238E27FC236}">
                <a16:creationId xmlns:a16="http://schemas.microsoft.com/office/drawing/2014/main" id="{5D59B03A-5F39-41B1-90B0-1D54C8C5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7324" y="0"/>
            <a:ext cx="4455001" cy="704800"/>
          </a:xfrm>
        </p:spPr>
        <p:txBody>
          <a:bodyPr/>
          <a:lstStyle/>
          <a:p>
            <a:r>
              <a:rPr lang="it-IT" dirty="0"/>
              <a:t>Esempi di Output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FFBE027-16D6-407D-8EBC-49E0A33393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0734" y="352400"/>
            <a:ext cx="3513218" cy="25342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003DBCE-AB9A-4688-B574-D8AAD2EFBB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43387" y="704800"/>
            <a:ext cx="4055278" cy="327911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DEE8D84-94F0-4F21-AEA3-8C46F18039E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0734" y="4468567"/>
            <a:ext cx="2240915" cy="22447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B72F19D-4DA0-4CCD-AE8F-B98D987C6FE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617" y="4417449"/>
            <a:ext cx="2343150" cy="234696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2BF92B1-A80D-4134-88BB-3498B4453F7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289291" y="4376174"/>
            <a:ext cx="2363470" cy="238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052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212121"/>
      </a:accent2>
      <a:accent3>
        <a:srgbClr val="B7B7B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Grayscale Pitch Deck by Slidesgo</Template>
  <TotalTime>39</TotalTime>
  <Words>268</Words>
  <Application>Microsoft Office PowerPoint</Application>
  <PresentationFormat>Widescreen</PresentationFormat>
  <Paragraphs>34</Paragraphs>
  <Slides>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7</vt:i4>
      </vt:variant>
    </vt:vector>
  </HeadingPairs>
  <TitlesOfParts>
    <vt:vector size="19" baseType="lpstr">
      <vt:lpstr>Arial</vt:lpstr>
      <vt:lpstr>Calibri</vt:lpstr>
      <vt:lpstr>Century Schoolbook</vt:lpstr>
      <vt:lpstr>Didact Gothic</vt:lpstr>
      <vt:lpstr>Julius Sans One</vt:lpstr>
      <vt:lpstr>Montserrat</vt:lpstr>
      <vt:lpstr>Proxima Nova</vt:lpstr>
      <vt:lpstr>Proxima Nova Semibold</vt:lpstr>
      <vt:lpstr>Questrial</vt:lpstr>
      <vt:lpstr>Minimalist Grayscale Pitch Deck by Slidesgo</vt:lpstr>
      <vt:lpstr>Slidesgo Final Pages</vt:lpstr>
      <vt:lpstr>1_Slidesgo Final Pages</vt:lpstr>
      <vt:lpstr>CHECKERSGAME REVISED</vt:lpstr>
      <vt:lpstr>PROGETTO PROPOSTO</vt:lpstr>
      <vt:lpstr>Factory Method</vt:lpstr>
      <vt:lpstr>Command</vt:lpstr>
      <vt:lpstr>Prototype</vt:lpstr>
      <vt:lpstr>Class Diagram</vt:lpstr>
      <vt:lpstr>Esempi di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RUBINO</dc:creator>
  <cp:lastModifiedBy>LUCA RUBINO</cp:lastModifiedBy>
  <cp:revision>8</cp:revision>
  <dcterms:created xsi:type="dcterms:W3CDTF">2021-09-13T10:56:07Z</dcterms:created>
  <dcterms:modified xsi:type="dcterms:W3CDTF">2021-09-13T12:35:16Z</dcterms:modified>
</cp:coreProperties>
</file>