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sldIdLst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5"/>
    <p:restoredTop sz="66225"/>
  </p:normalViewPr>
  <p:slideViewPr>
    <p:cSldViewPr snapToGrid="0" snapToObjects="1">
      <p:cViewPr varScale="1">
        <p:scale>
          <a:sx n="99" d="100"/>
          <a:sy n="99" d="100"/>
        </p:scale>
        <p:origin x="80" y="-8"/>
      </p:cViewPr>
      <p:guideLst>
        <p:guide pos="385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://www.officeplus.c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://www.officeplus.c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hyperlink" Target="http://www.officeplus.c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hyperlink" Target="http://www.officeplus.cn/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&#26696;&#20363;\&#36911;&#33593;&#33729;\text.html" TargetMode="External"/><Relationship Id="rId8" Type="http://schemas.openxmlformats.org/officeDocument/2006/relationships/hyperlink" Target="&#26696;&#20363;\&#24191;&#21578;&#21464;&#22823;\index.html" TargetMode="External"/><Relationship Id="rId7" Type="http://schemas.openxmlformats.org/officeDocument/2006/relationships/hyperlink" Target="&#26696;&#20363;\&#34920;&#26684;&#36141;&#29289;&#36710;.html" TargetMode="External"/><Relationship Id="rId6" Type="http://schemas.openxmlformats.org/officeDocument/2006/relationships/hyperlink" Target="&#26696;&#20363;\&#26080;&#32541;&#36718;&#25773;.html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officeplus.cn/" TargetMode="Externa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1" Type="http://schemas.openxmlformats.org/officeDocument/2006/relationships/slideLayout" Target="../slideLayouts/slideLayout7.xml"/><Relationship Id="rId10" Type="http://schemas.openxmlformats.org/officeDocument/2006/relationships/hyperlink" Target="&#26696;&#20363;\&#36911;&#33593;&#33729;.html" TargetMode="Externa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" TargetMode="External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" TargetMode="External"/><Relationship Id="rId2" Type="http://schemas.openxmlformats.org/officeDocument/2006/relationships/image" Target="../media/image4.png"/><Relationship Id="rId1" Type="http://schemas.openxmlformats.org/officeDocument/2006/relationships/hyperlink" Target="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://www.officeplus.c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://www.officeplus.c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://www.officeplus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sz="8000" dirty="0"/>
              <a:t>二期答辩</a:t>
            </a:r>
            <a:endParaRPr kumimoji="1" lang="zh-CN" sz="8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772761" y="4934572"/>
            <a:ext cx="5927388" cy="339658"/>
          </a:xfrm>
        </p:spPr>
        <p:txBody>
          <a:bodyPr/>
          <a:lstStyle/>
          <a:p>
            <a:r>
              <a:rPr kumimoji="1" lang="zh-CN" sz="2400" dirty="0"/>
              <a:t>姓名：逯茹菁</a:t>
            </a:r>
            <a:endParaRPr kumimoji="1" lang="zh-CN" sz="2400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10" y="635302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5400" dirty="0"/>
              <a:t>THANK YOU</a:t>
            </a:r>
            <a:endParaRPr kumimoji="1" lang="en-US" altLang="zh-CN" sz="5400" dirty="0"/>
          </a:p>
          <a:p>
            <a:r>
              <a:rPr kumimoji="1" lang="en-US" altLang="zh-CN" sz="5400" dirty="0"/>
              <a:t>FOR WATCHING</a:t>
            </a:r>
            <a:endParaRPr kumimoji="1" lang="en-US" altLang="zh-CN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sz="2000" dirty="0"/>
              <a:t>指导老师：戴宝兴</a:t>
            </a:r>
            <a:endParaRPr kumimoji="1" lang="zh-CN" sz="2000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10" y="635302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4845" y="3162935"/>
            <a:ext cx="4585335" cy="1244600"/>
          </a:xfrm>
        </p:spPr>
        <p:txBody>
          <a:bodyPr/>
          <a:lstStyle/>
          <a:p>
            <a:r>
              <a:rPr kumimoji="1" lang="en-US" altLang="zh-CN" sz="6000" dirty="0"/>
              <a:t>CONTENTS</a:t>
            </a:r>
            <a:endParaRPr kumimoji="1" lang="en-US" altLang="zh-CN" sz="6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sz="2400" b="1" dirty="0"/>
              <a:t>01</a:t>
            </a:r>
            <a:r>
              <a:rPr kumimoji="1" lang="zh-CN" altLang="en-US" sz="2400" dirty="0"/>
              <a:t>   自我介绍</a:t>
            </a:r>
            <a:endParaRPr kumimoji="1"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z="2400" b="1" dirty="0"/>
              <a:t>02</a:t>
            </a:r>
            <a:r>
              <a:rPr kumimoji="1" lang="zh-CN" altLang="en-US" sz="2400" dirty="0"/>
              <a:t>   案例展示</a:t>
            </a:r>
            <a:endParaRPr kumimoji="1" lang="zh-CN" altLang="en-US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sz="2400" b="1" dirty="0"/>
              <a:t>03</a:t>
            </a:r>
            <a:r>
              <a:rPr kumimoji="1" lang="zh-CN" altLang="en-US" sz="2400" dirty="0"/>
              <a:t>   整站展示及思路</a:t>
            </a:r>
            <a:endParaRPr kumimoji="1"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sz="2400" b="1" dirty="0"/>
              <a:t>04</a:t>
            </a:r>
            <a:r>
              <a:rPr kumimoji="1" lang="zh-CN" altLang="en-US" sz="2400" dirty="0"/>
              <a:t>   感谢</a:t>
            </a:r>
            <a:endParaRPr kumimoji="1" lang="zh-CN" altLang="en-US" sz="2400" dirty="0"/>
          </a:p>
        </p:txBody>
      </p:sp>
      <p:pic>
        <p:nvPicPr>
          <p:cNvPr id="7" name="图片 6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10" y="635302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5197" y="2212791"/>
            <a:ext cx="5159619" cy="732453"/>
          </a:xfrm>
        </p:spPr>
        <p:txBody>
          <a:bodyPr/>
          <a:lstStyle/>
          <a:p>
            <a:r>
              <a:rPr kumimoji="1" lang="zh-CN" dirty="0"/>
              <a:t>自我介绍</a:t>
            </a:r>
            <a:endParaRPr kumimoji="1"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267788" y="1875773"/>
            <a:ext cx="3138030" cy="337452"/>
          </a:xfrm>
        </p:spPr>
        <p:txBody>
          <a:bodyPr/>
          <a:lstStyle/>
          <a:p>
            <a:r>
              <a:rPr kumimoji="1" lang="zh-CN" altLang="en-US" sz="2400" dirty="0"/>
              <a:t>姓名：逯茹菁</a:t>
            </a:r>
            <a:endParaRPr kumimoji="1" lang="zh-CN" altLang="en-US" sz="2400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10" y="6353020"/>
            <a:ext cx="1828800" cy="24384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7267788" y="2673968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/>
              <a:t>班级：</a:t>
            </a:r>
            <a:r>
              <a:rPr kumimoji="1" lang="en-US" altLang="zh-CN" sz="2400" dirty="0"/>
              <a:t>w207</a:t>
            </a:r>
            <a:r>
              <a:rPr kumimoji="1" lang="zh-CN" altLang="en-US" sz="2400" dirty="0"/>
              <a:t>班</a:t>
            </a:r>
            <a:endParaRPr kumimoji="1" lang="zh-CN" altLang="en-US" sz="2400" dirty="0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7267788" y="34594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/>
              <a:t>来自：山西 临汾</a:t>
            </a:r>
            <a:endParaRPr kumimoji="1" lang="zh-CN" altLang="en-US" sz="2400" dirty="0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7267788" y="432941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/>
              <a:t>职业：盛邦升华学员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2400" dirty="0"/>
              <a:t>本学期所学知识</a:t>
            </a:r>
            <a:endParaRPr kumimoji="1" lang="zh-CN" altLang="en-US" sz="2400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2138846" y="1303489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文本占位符 3"/>
          <p:cNvSpPr txBox="1"/>
          <p:nvPr/>
        </p:nvSpPr>
        <p:spPr>
          <a:xfrm>
            <a:off x="1770210" y="4048529"/>
            <a:ext cx="2990480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3163606" y="3721791"/>
            <a:ext cx="204957" cy="162177"/>
            <a:chOff x="7919545" y="1741082"/>
            <a:chExt cx="788276" cy="623746"/>
          </a:xfrm>
        </p:grpSpPr>
        <p:sp>
          <p:nvSpPr>
            <p:cNvPr id="13" name="燕尾形 12"/>
            <p:cNvSpPr/>
            <p:nvPr/>
          </p:nvSpPr>
          <p:spPr>
            <a:xfrm rot="5400000">
              <a:off x="8124496" y="1536131"/>
              <a:ext cx="378373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 rot="5400000">
              <a:off x="8124497" y="1781504"/>
              <a:ext cx="378372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图表 17"/>
          <p:cNvGraphicFramePr/>
          <p:nvPr/>
        </p:nvGraphicFramePr>
        <p:xfrm>
          <a:off x="5082981" y="1303489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文本占位符 3"/>
          <p:cNvSpPr txBox="1"/>
          <p:nvPr/>
        </p:nvSpPr>
        <p:spPr>
          <a:xfrm>
            <a:off x="4760700" y="4048529"/>
            <a:ext cx="2990480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kumimoji="1"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6107741" y="3721791"/>
            <a:ext cx="204957" cy="162177"/>
            <a:chOff x="7919545" y="1741082"/>
            <a:chExt cx="788276" cy="623746"/>
          </a:xfrm>
        </p:grpSpPr>
        <p:sp>
          <p:nvSpPr>
            <p:cNvPr id="22" name="燕尾形 21"/>
            <p:cNvSpPr/>
            <p:nvPr/>
          </p:nvSpPr>
          <p:spPr>
            <a:xfrm rot="5400000">
              <a:off x="8124496" y="1536131"/>
              <a:ext cx="378373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 rot="5400000">
              <a:off x="8124497" y="1781504"/>
              <a:ext cx="378372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5" name="图表 24"/>
          <p:cNvGraphicFramePr/>
          <p:nvPr/>
        </p:nvGraphicFramePr>
        <p:xfrm>
          <a:off x="8027115" y="1303489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文本占位符 3"/>
          <p:cNvSpPr txBox="1"/>
          <p:nvPr/>
        </p:nvSpPr>
        <p:spPr>
          <a:xfrm>
            <a:off x="7659114" y="4048529"/>
            <a:ext cx="2990480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H5+CSS3</a:t>
            </a: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9051875" y="3721791"/>
            <a:ext cx="204957" cy="162177"/>
            <a:chOff x="7919545" y="1741082"/>
            <a:chExt cx="788276" cy="623746"/>
          </a:xfrm>
        </p:grpSpPr>
        <p:sp>
          <p:nvSpPr>
            <p:cNvPr id="29" name="燕尾形 28"/>
            <p:cNvSpPr/>
            <p:nvPr/>
          </p:nvSpPr>
          <p:spPr>
            <a:xfrm rot="5400000">
              <a:off x="8124496" y="1536131"/>
              <a:ext cx="378373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 rot="5400000">
              <a:off x="8124497" y="1781504"/>
              <a:ext cx="378372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图片 2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10" y="6353020"/>
            <a:ext cx="1828800" cy="243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70380" y="4717415"/>
            <a:ext cx="1750695" cy="408305"/>
          </a:xfrm>
          <a:prstGeom prst="rect">
            <a:avLst/>
          </a:prstGeo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hlinkClick r:id="rId6" action="ppaction://hlinkfile"/>
              </a:rPr>
              <a:t>案例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hlinkClick r:id="rId6" action="ppaction://hlinkfile"/>
              </a:rPr>
              <a:t>1</a:t>
            </a:r>
            <a:endParaRPr lang="en-US" altLang="zh-CN" sz="16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3175" y="4717415"/>
            <a:ext cx="1750695" cy="408305"/>
          </a:xfrm>
          <a:prstGeom prst="rect">
            <a:avLst/>
          </a:prstGeo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hlinkClick r:id="rId7" action="ppaction://hlinkfile"/>
              </a:rPr>
              <a:t>案例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hlinkClick r:id="rId7" action="ppaction://hlinkfile"/>
              </a:rPr>
              <a:t>1</a:t>
            </a:r>
            <a:endParaRPr lang="en-US" altLang="zh-CN" sz="16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0380" y="5226050"/>
            <a:ext cx="1750695" cy="408305"/>
          </a:xfrm>
          <a:prstGeom prst="rect">
            <a:avLst/>
          </a:prstGeo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hlinkClick r:id="rId8" action="ppaction://hlinkfile"/>
              </a:rPr>
              <a:t>案例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hlinkClick r:id="rId8" action="ppaction://hlinkfile"/>
              </a:rPr>
              <a:t>2</a:t>
            </a:r>
            <a:endParaRPr lang="en-US" altLang="zh-CN" sz="16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3175" y="5226050"/>
            <a:ext cx="1750695" cy="408305"/>
          </a:xfrm>
          <a:prstGeom prst="rect">
            <a:avLst/>
          </a:prstGeo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hlinkClick r:id="rId9" action="ppaction://hlinkfile"/>
              </a:rPr>
              <a:t>案例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hlinkClick r:id="rId9" action="ppaction://hlinkfile"/>
              </a:rPr>
              <a:t>2</a:t>
            </a:r>
            <a:endParaRPr lang="en-US" altLang="zh-CN" sz="16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98815" y="4773295"/>
            <a:ext cx="1711325" cy="473710"/>
          </a:xfrm>
          <a:prstGeom prst="rect">
            <a:avLst/>
          </a:prstGeo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hlinkClick r:id="rId10" action="ppaction://hlinkfile"/>
              </a:rPr>
              <a:t>案例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hlinkClick r:id="rId10" action="ppaction://hlinkfile"/>
              </a:rPr>
              <a:t>1</a:t>
            </a:r>
            <a:endParaRPr lang="en-US" altLang="zh-CN" sz="160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" t="4" r="375" b="62724"/>
          <a:stretch>
            <a:fillRect/>
          </a:stretch>
        </p:blipFill>
        <p:spPr>
          <a:xfrm>
            <a:off x="228" y="1206464"/>
            <a:ext cx="12191772" cy="2567305"/>
          </a:xfrm>
          <a:prstGeom prst="rect">
            <a:avLst/>
          </a:prstGeom>
        </p:spPr>
      </p:pic>
      <p:sp>
        <p:nvSpPr>
          <p:cNvPr id="31" name="文本占位符 3"/>
          <p:cNvSpPr txBox="1"/>
          <p:nvPr/>
        </p:nvSpPr>
        <p:spPr>
          <a:xfrm>
            <a:off x="884239" y="4094260"/>
            <a:ext cx="9817732" cy="830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将深圳会展中心与北京鸿世通相结合，结合两个网站运用比较好的地方，进行排版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添加了一些北京鸿世通所没有的一些介绍，周边一些交通、酒店等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占位符 3"/>
          <p:cNvSpPr txBox="1"/>
          <p:nvPr/>
        </p:nvSpPr>
        <p:spPr>
          <a:xfrm>
            <a:off x="-330438" y="300152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项目制作思路</a:t>
            </a:r>
            <a:endParaRPr kumimoji="1" 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10" y="635302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sz="2400" dirty="0"/>
              <a:t>项目展示</a:t>
            </a:r>
            <a:endParaRPr kumimoji="1" lang="zh-CN" sz="2400" dirty="0"/>
          </a:p>
        </p:txBody>
      </p:sp>
      <p:sp>
        <p:nvSpPr>
          <p:cNvPr id="4" name="文本占位符 3"/>
          <p:cNvSpPr txBox="1"/>
          <p:nvPr/>
        </p:nvSpPr>
        <p:spPr>
          <a:xfrm>
            <a:off x="7217116" y="3281877"/>
            <a:ext cx="4261326" cy="1587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基本静态网页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jQuery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JvavScript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等效果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h5+css3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效果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基本功能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响应式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占位符 3"/>
          <p:cNvSpPr txBox="1"/>
          <p:nvPr/>
        </p:nvSpPr>
        <p:spPr>
          <a:xfrm>
            <a:off x="7217116" y="2292564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1" action="ppaction://hlinkfile"/>
              </a:rPr>
              <a:t>北京鸿世通国际会展有限公司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 descr="G:\二期答辩\images\logo.pnglogo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8365" y="1482725"/>
            <a:ext cx="4231640" cy="935355"/>
          </a:xfrm>
          <a:prstGeom prst="rect">
            <a:avLst/>
          </a:prstGeom>
        </p:spPr>
      </p:pic>
      <p:pic>
        <p:nvPicPr>
          <p:cNvPr id="10" name="图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10" y="6353020"/>
            <a:ext cx="1828800" cy="243840"/>
          </a:xfrm>
          <a:prstGeom prst="rect">
            <a:avLst/>
          </a:prstGeom>
        </p:spPr>
      </p:pic>
      <p:pic>
        <p:nvPicPr>
          <p:cNvPr id="7" name="图片 6" descr="map"/>
          <p:cNvPicPr>
            <a:picLocks noChangeAspect="1"/>
          </p:cNvPicPr>
          <p:nvPr/>
        </p:nvPicPr>
        <p:blipFill>
          <a:blip r:embed="rId5"/>
          <a:srcRect l="12747" r="22011"/>
          <a:stretch>
            <a:fillRect/>
          </a:stretch>
        </p:blipFill>
        <p:spPr>
          <a:xfrm>
            <a:off x="28575" y="2882900"/>
            <a:ext cx="6399530" cy="238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sz="2400" dirty="0"/>
              <a:t>项目心得</a:t>
            </a:r>
            <a:endParaRPr kumimoji="1" lang="zh-CN" sz="2400" dirty="0"/>
          </a:p>
        </p:txBody>
      </p:sp>
      <p:sp>
        <p:nvSpPr>
          <p:cNvPr id="31" name="椭圆 30"/>
          <p:cNvSpPr/>
          <p:nvPr/>
        </p:nvSpPr>
        <p:spPr>
          <a:xfrm rot="20564813">
            <a:off x="4355081" y="3734976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 rot="20564813">
            <a:off x="4768818" y="1791821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 rot="20564813">
            <a:off x="3974591" y="3899410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 rot="20564813">
            <a:off x="5024107" y="4615466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 rot="20564813">
            <a:off x="3694606" y="447849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 rot="20564813">
            <a:off x="5313455" y="5366594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 rot="20564813">
            <a:off x="4858459" y="5443044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 rot="20564813">
            <a:off x="4700054" y="5383670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 rot="20564813">
            <a:off x="6152256" y="5189254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 rot="20564813">
            <a:off x="613819" y="4912468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244767" y="4239227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849156" y="4793534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92103" y="4557404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816218" y="4417942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2024615" y="1688299"/>
            <a:ext cx="2718716" cy="2718716"/>
            <a:chOff x="2024615" y="1688299"/>
            <a:chExt cx="2718716" cy="2718716"/>
          </a:xfrm>
        </p:grpSpPr>
        <p:sp>
          <p:nvSpPr>
            <p:cNvPr id="32" name="椭圆 31"/>
            <p:cNvSpPr/>
            <p:nvPr/>
          </p:nvSpPr>
          <p:spPr>
            <a:xfrm>
              <a:off x="2024615" y="1688299"/>
              <a:ext cx="2718716" cy="2718716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占位符 3"/>
            <p:cNvSpPr txBox="1"/>
            <p:nvPr/>
          </p:nvSpPr>
          <p:spPr>
            <a:xfrm>
              <a:off x="2270848" y="2827235"/>
              <a:ext cx="2248572" cy="127628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zh-CN" altLang="en-US" sz="1800" dirty="0">
                  <a:solidFill>
                    <a:schemeClr val="bg1"/>
                  </a:solidFill>
                </a:rPr>
                <a:t>只有站在用户的角度，才能做出更加适合用户去使用的网站</a:t>
              </a:r>
              <a:endParaRPr kumimoji="1"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占位符 3"/>
            <p:cNvSpPr txBox="1"/>
            <p:nvPr/>
          </p:nvSpPr>
          <p:spPr>
            <a:xfrm>
              <a:off x="2149282" y="2266507"/>
              <a:ext cx="2491704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zh-CN" sz="2000" b="1" dirty="0">
                  <a:solidFill>
                    <a:schemeClr val="bg1"/>
                  </a:solidFill>
                </a:rPr>
                <a:t>站在用户的角度去做</a:t>
              </a:r>
              <a:endParaRPr kumimoji="1" 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4944645" y="2170347"/>
            <a:ext cx="3192086" cy="3192086"/>
            <a:chOff x="4944645" y="2170347"/>
            <a:chExt cx="3192086" cy="3192086"/>
          </a:xfrm>
        </p:grpSpPr>
        <p:sp>
          <p:nvSpPr>
            <p:cNvPr id="24" name="椭圆 23"/>
            <p:cNvSpPr/>
            <p:nvPr/>
          </p:nvSpPr>
          <p:spPr>
            <a:xfrm>
              <a:off x="4944645" y="2170347"/>
              <a:ext cx="3192086" cy="3192086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占位符 3"/>
            <p:cNvSpPr txBox="1"/>
            <p:nvPr/>
          </p:nvSpPr>
          <p:spPr>
            <a:xfrm>
              <a:off x="5306439" y="3451955"/>
              <a:ext cx="2548508" cy="127628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zh-CN" altLang="en-US" sz="1800" dirty="0">
                  <a:solidFill>
                    <a:schemeClr val="bg1"/>
                  </a:solidFill>
                </a:rPr>
                <a:t>更好的了解一些网站的最近咨询，关注的可能还有会展周边的一些交通，住宿等问题</a:t>
              </a:r>
              <a:endParaRPr kumimoji="1"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占位符 3"/>
            <p:cNvSpPr txBox="1"/>
            <p:nvPr/>
          </p:nvSpPr>
          <p:spPr>
            <a:xfrm>
              <a:off x="5263893" y="2790262"/>
              <a:ext cx="2542717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zh-CN" sz="1800" b="1" dirty="0">
                  <a:solidFill>
                    <a:schemeClr val="bg1"/>
                  </a:solidFill>
                </a:rPr>
                <a:t>客户需要的内容是什么</a:t>
              </a:r>
              <a:endParaRPr kumimoji="1" lang="zh-CN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1783979" y="3463655"/>
            <a:ext cx="242502" cy="2425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 rot="20564813">
            <a:off x="1555753" y="3974365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 rot="20564813">
            <a:off x="1845101" y="4725493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 rot="20564813">
            <a:off x="1390105" y="4801943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 rot="20564813">
            <a:off x="1231700" y="4742569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39984" y="1389707"/>
            <a:ext cx="1230571" cy="1230571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414448" y="2666849"/>
            <a:ext cx="266988" cy="26698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41272" y="2620403"/>
            <a:ext cx="263714" cy="26371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7615053" y="1152850"/>
            <a:ext cx="3053730" cy="3053730"/>
            <a:chOff x="7615053" y="1111061"/>
            <a:chExt cx="3053730" cy="3053730"/>
          </a:xfrm>
        </p:grpSpPr>
        <p:sp>
          <p:nvSpPr>
            <p:cNvPr id="58" name="椭圆 57"/>
            <p:cNvSpPr/>
            <p:nvPr/>
          </p:nvSpPr>
          <p:spPr>
            <a:xfrm>
              <a:off x="7615053" y="1111061"/>
              <a:ext cx="3053730" cy="3053730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占位符 3"/>
            <p:cNvSpPr txBox="1"/>
            <p:nvPr/>
          </p:nvSpPr>
          <p:spPr>
            <a:xfrm>
              <a:off x="7867664" y="2548728"/>
              <a:ext cx="2548508" cy="127628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zh-CN" altLang="en-US" sz="1800" dirty="0">
                  <a:solidFill>
                    <a:schemeClr val="bg1"/>
                  </a:solidFill>
                </a:rPr>
                <a:t>贴近使用，包括一些功能等</a:t>
              </a:r>
              <a:endParaRPr kumimoji="1"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占位符 3"/>
            <p:cNvSpPr txBox="1"/>
            <p:nvPr/>
          </p:nvSpPr>
          <p:spPr>
            <a:xfrm>
              <a:off x="7854685" y="1646370"/>
              <a:ext cx="2542717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zh-CN" sz="1800" b="1" dirty="0">
                  <a:solidFill>
                    <a:schemeClr val="bg1"/>
                  </a:solidFill>
                </a:rPr>
                <a:t>网站中所要表达的是否清晰</a:t>
              </a:r>
              <a:endParaRPr kumimoji="1" lang="zh-CN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 rot="20564813">
            <a:off x="9779500" y="3318903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 rot="20564813">
            <a:off x="10193237" y="1375748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 rot="20564813">
            <a:off x="9399010" y="348333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 rot="20564813">
            <a:off x="10282878" y="5026971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 rot="20564813">
            <a:off x="10124473" y="4967597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6" name="图片 6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10" y="635302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4975" y="251460"/>
            <a:ext cx="3776980" cy="405130"/>
          </a:xfrm>
        </p:spPr>
        <p:txBody>
          <a:bodyPr/>
          <a:lstStyle/>
          <a:p>
            <a:r>
              <a:rPr kumimoji="1" lang="zh-CN" sz="2400" dirty="0"/>
              <a:t>自己本身存在的一些不足</a:t>
            </a:r>
            <a:endParaRPr kumimoji="1" lang="zh-CN" sz="2400" dirty="0"/>
          </a:p>
        </p:txBody>
      </p:sp>
      <p:sp>
        <p:nvSpPr>
          <p:cNvPr id="67" name="文本占位符 3"/>
          <p:cNvSpPr txBox="1"/>
          <p:nvPr/>
        </p:nvSpPr>
        <p:spPr>
          <a:xfrm>
            <a:off x="1441799" y="3997595"/>
            <a:ext cx="2924520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2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处理问题还有很多不成熟的地方，没有一些非常精彩的部分</a:t>
            </a:r>
            <a:endParaRPr kumimoji="1"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1754474" y="1482290"/>
            <a:ext cx="2300442" cy="2300440"/>
            <a:chOff x="1754474" y="1482290"/>
            <a:chExt cx="2300442" cy="2300440"/>
          </a:xfrm>
        </p:grpSpPr>
        <p:sp>
          <p:nvSpPr>
            <p:cNvPr id="3" name="矩形 2"/>
            <p:cNvSpPr/>
            <p:nvPr/>
          </p:nvSpPr>
          <p:spPr>
            <a:xfrm>
              <a:off x="1754474" y="1482290"/>
              <a:ext cx="2300442" cy="2300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合 44"/>
            <p:cNvGrpSpPr/>
            <p:nvPr/>
          </p:nvGrpSpPr>
          <p:grpSpPr>
            <a:xfrm>
              <a:off x="2673484" y="2322953"/>
              <a:ext cx="462420" cy="619114"/>
              <a:chOff x="844550" y="1792288"/>
              <a:chExt cx="862013" cy="1154112"/>
            </a:xfrm>
            <a:solidFill>
              <a:schemeClr val="bg1"/>
            </a:solidFill>
          </p:grpSpPr>
          <p:sp>
            <p:nvSpPr>
              <p:cNvPr id="69" name="Freeform 11"/>
              <p:cNvSpPr/>
              <p:nvPr/>
            </p:nvSpPr>
            <p:spPr bwMode="auto">
              <a:xfrm>
                <a:off x="989013" y="1792288"/>
                <a:ext cx="573088" cy="573087"/>
              </a:xfrm>
              <a:custGeom>
                <a:avLst/>
                <a:gdLst>
                  <a:gd name="T0" fmla="*/ 311 w 311"/>
                  <a:gd name="T1" fmla="*/ 155 h 311"/>
                  <a:gd name="T2" fmla="*/ 311 w 311"/>
                  <a:gd name="T3" fmla="*/ 155 h 311"/>
                  <a:gd name="T4" fmla="*/ 156 w 311"/>
                  <a:gd name="T5" fmla="*/ 311 h 311"/>
                  <a:gd name="T6" fmla="*/ 0 w 311"/>
                  <a:gd name="T7" fmla="*/ 155 h 311"/>
                  <a:gd name="T8" fmla="*/ 156 w 311"/>
                  <a:gd name="T9" fmla="*/ 0 h 311"/>
                  <a:gd name="T10" fmla="*/ 311 w 311"/>
                  <a:gd name="T11" fmla="*/ 155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1" h="311">
                    <a:moveTo>
                      <a:pt x="311" y="155"/>
                    </a:moveTo>
                    <a:lnTo>
                      <a:pt x="311" y="155"/>
                    </a:lnTo>
                    <a:cubicBezTo>
                      <a:pt x="311" y="241"/>
                      <a:pt x="242" y="311"/>
                      <a:pt x="156" y="311"/>
                    </a:cubicBezTo>
                    <a:cubicBezTo>
                      <a:pt x="69" y="311"/>
                      <a:pt x="0" y="241"/>
                      <a:pt x="0" y="155"/>
                    </a:cubicBezTo>
                    <a:cubicBezTo>
                      <a:pt x="0" y="69"/>
                      <a:pt x="69" y="0"/>
                      <a:pt x="156" y="0"/>
                    </a:cubicBezTo>
                    <a:cubicBezTo>
                      <a:pt x="242" y="0"/>
                      <a:pt x="311" y="69"/>
                      <a:pt x="311" y="1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2"/>
              <p:cNvSpPr>
                <a:spLocks noEditPoints="1"/>
              </p:cNvSpPr>
              <p:nvPr/>
            </p:nvSpPr>
            <p:spPr bwMode="auto">
              <a:xfrm>
                <a:off x="844550" y="2452688"/>
                <a:ext cx="862013" cy="493712"/>
              </a:xfrm>
              <a:custGeom>
                <a:avLst/>
                <a:gdLst>
                  <a:gd name="T0" fmla="*/ 260 w 469"/>
                  <a:gd name="T1" fmla="*/ 79 h 268"/>
                  <a:gd name="T2" fmla="*/ 260 w 469"/>
                  <a:gd name="T3" fmla="*/ 79 h 268"/>
                  <a:gd name="T4" fmla="*/ 209 w 469"/>
                  <a:gd name="T5" fmla="*/ 79 h 268"/>
                  <a:gd name="T6" fmla="*/ 183 w 469"/>
                  <a:gd name="T7" fmla="*/ 27 h 268"/>
                  <a:gd name="T8" fmla="*/ 286 w 469"/>
                  <a:gd name="T9" fmla="*/ 27 h 268"/>
                  <a:gd name="T10" fmla="*/ 260 w 469"/>
                  <a:gd name="T11" fmla="*/ 79 h 268"/>
                  <a:gd name="T12" fmla="*/ 183 w 469"/>
                  <a:gd name="T13" fmla="*/ 246 h 268"/>
                  <a:gd name="T14" fmla="*/ 183 w 469"/>
                  <a:gd name="T15" fmla="*/ 246 h 268"/>
                  <a:gd name="T16" fmla="*/ 209 w 469"/>
                  <a:gd name="T17" fmla="*/ 90 h 268"/>
                  <a:gd name="T18" fmla="*/ 260 w 469"/>
                  <a:gd name="T19" fmla="*/ 90 h 268"/>
                  <a:gd name="T20" fmla="*/ 286 w 469"/>
                  <a:gd name="T21" fmla="*/ 246 h 268"/>
                  <a:gd name="T22" fmla="*/ 183 w 469"/>
                  <a:gd name="T23" fmla="*/ 246 h 268"/>
                  <a:gd name="T24" fmla="*/ 383 w 469"/>
                  <a:gd name="T25" fmla="*/ 0 h 268"/>
                  <a:gd name="T26" fmla="*/ 383 w 469"/>
                  <a:gd name="T27" fmla="*/ 0 h 268"/>
                  <a:gd name="T28" fmla="*/ 86 w 469"/>
                  <a:gd name="T29" fmla="*/ 0 h 268"/>
                  <a:gd name="T30" fmla="*/ 0 w 469"/>
                  <a:gd name="T31" fmla="*/ 86 h 268"/>
                  <a:gd name="T32" fmla="*/ 0 w 469"/>
                  <a:gd name="T33" fmla="*/ 110 h 268"/>
                  <a:gd name="T34" fmla="*/ 0 w 469"/>
                  <a:gd name="T35" fmla="*/ 166 h 268"/>
                  <a:gd name="T36" fmla="*/ 0 w 469"/>
                  <a:gd name="T37" fmla="*/ 268 h 268"/>
                  <a:gd name="T38" fmla="*/ 469 w 469"/>
                  <a:gd name="T39" fmla="*/ 268 h 268"/>
                  <a:gd name="T40" fmla="*/ 469 w 469"/>
                  <a:gd name="T41" fmla="*/ 166 h 268"/>
                  <a:gd name="T42" fmla="*/ 469 w 469"/>
                  <a:gd name="T43" fmla="*/ 110 h 268"/>
                  <a:gd name="T44" fmla="*/ 469 w 469"/>
                  <a:gd name="T45" fmla="*/ 86 h 268"/>
                  <a:gd name="T46" fmla="*/ 383 w 469"/>
                  <a:gd name="T47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9" h="268">
                    <a:moveTo>
                      <a:pt x="260" y="79"/>
                    </a:moveTo>
                    <a:lnTo>
                      <a:pt x="260" y="79"/>
                    </a:lnTo>
                    <a:lnTo>
                      <a:pt x="209" y="79"/>
                    </a:lnTo>
                    <a:lnTo>
                      <a:pt x="183" y="27"/>
                    </a:lnTo>
                    <a:lnTo>
                      <a:pt x="286" y="27"/>
                    </a:lnTo>
                    <a:lnTo>
                      <a:pt x="260" y="79"/>
                    </a:lnTo>
                    <a:close/>
                    <a:moveTo>
                      <a:pt x="183" y="246"/>
                    </a:moveTo>
                    <a:lnTo>
                      <a:pt x="183" y="246"/>
                    </a:lnTo>
                    <a:lnTo>
                      <a:pt x="209" y="90"/>
                    </a:lnTo>
                    <a:lnTo>
                      <a:pt x="260" y="90"/>
                    </a:lnTo>
                    <a:lnTo>
                      <a:pt x="286" y="246"/>
                    </a:lnTo>
                    <a:lnTo>
                      <a:pt x="183" y="246"/>
                    </a:lnTo>
                    <a:close/>
                    <a:moveTo>
                      <a:pt x="383" y="0"/>
                    </a:moveTo>
                    <a:lnTo>
                      <a:pt x="383" y="0"/>
                    </a:lnTo>
                    <a:lnTo>
                      <a:pt x="86" y="0"/>
                    </a:lnTo>
                    <a:cubicBezTo>
                      <a:pt x="39" y="0"/>
                      <a:pt x="0" y="39"/>
                      <a:pt x="0" y="86"/>
                    </a:cubicBezTo>
                    <a:lnTo>
                      <a:pt x="0" y="110"/>
                    </a:lnTo>
                    <a:lnTo>
                      <a:pt x="0" y="166"/>
                    </a:lnTo>
                    <a:lnTo>
                      <a:pt x="0" y="268"/>
                    </a:lnTo>
                    <a:lnTo>
                      <a:pt x="469" y="268"/>
                    </a:lnTo>
                    <a:lnTo>
                      <a:pt x="469" y="166"/>
                    </a:lnTo>
                    <a:lnTo>
                      <a:pt x="469" y="110"/>
                    </a:lnTo>
                    <a:lnTo>
                      <a:pt x="469" y="86"/>
                    </a:lnTo>
                    <a:cubicBezTo>
                      <a:pt x="469" y="39"/>
                      <a:pt x="430" y="0"/>
                      <a:pt x="38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3" name="文本占位符 3"/>
          <p:cNvSpPr txBox="1"/>
          <p:nvPr/>
        </p:nvSpPr>
        <p:spPr>
          <a:xfrm>
            <a:off x="4436211" y="3997595"/>
            <a:ext cx="2924520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2000" dirty="0">
                <a:solidFill>
                  <a:schemeClr val="accent2"/>
                </a:solidFill>
              </a:rPr>
              <a:t>网站的制作效率慢，原本可以做到的地方没有做到</a:t>
            </a:r>
            <a:endParaRPr kumimoji="1"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80" name="文本占位符 3"/>
          <p:cNvSpPr txBox="1"/>
          <p:nvPr/>
        </p:nvSpPr>
        <p:spPr>
          <a:xfrm>
            <a:off x="7428718" y="3997595"/>
            <a:ext cx="2924520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sz="2000" dirty="0">
                <a:solidFill>
                  <a:schemeClr val="accent3"/>
                </a:solidFill>
              </a:rPr>
              <a:t>代码运用不够熟练</a:t>
            </a:r>
            <a:endParaRPr kumimoji="1" lang="zh-CN" sz="2000" dirty="0">
              <a:solidFill>
                <a:schemeClr val="accent3"/>
              </a:solidFill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747616" y="1482290"/>
            <a:ext cx="2300442" cy="2300440"/>
            <a:chOff x="4747616" y="1482290"/>
            <a:chExt cx="2300442" cy="2300440"/>
          </a:xfrm>
        </p:grpSpPr>
        <p:sp>
          <p:nvSpPr>
            <p:cNvPr id="74" name="矩形 73"/>
            <p:cNvSpPr/>
            <p:nvPr/>
          </p:nvSpPr>
          <p:spPr>
            <a:xfrm>
              <a:off x="4747616" y="1482290"/>
              <a:ext cx="2300442" cy="2300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5" name="组合 48"/>
            <p:cNvGrpSpPr/>
            <p:nvPr/>
          </p:nvGrpSpPr>
          <p:grpSpPr>
            <a:xfrm>
              <a:off x="5641053" y="2441410"/>
              <a:ext cx="513565" cy="377942"/>
              <a:chOff x="4897438" y="2020888"/>
              <a:chExt cx="1268413" cy="933450"/>
            </a:xfrm>
            <a:solidFill>
              <a:schemeClr val="bg1"/>
            </a:solidFill>
          </p:grpSpPr>
          <p:sp>
            <p:nvSpPr>
              <p:cNvPr id="86" name="Freeform 14"/>
              <p:cNvSpPr>
                <a:spLocks noEditPoints="1"/>
              </p:cNvSpPr>
              <p:nvPr/>
            </p:nvSpPr>
            <p:spPr bwMode="auto">
              <a:xfrm>
                <a:off x="4897438" y="2020888"/>
                <a:ext cx="1268413" cy="933450"/>
              </a:xfrm>
              <a:custGeom>
                <a:avLst/>
                <a:gdLst>
                  <a:gd name="T0" fmla="*/ 47 w 690"/>
                  <a:gd name="T1" fmla="*/ 459 h 506"/>
                  <a:gd name="T2" fmla="*/ 47 w 690"/>
                  <a:gd name="T3" fmla="*/ 459 h 506"/>
                  <a:gd name="T4" fmla="*/ 643 w 690"/>
                  <a:gd name="T5" fmla="*/ 459 h 506"/>
                  <a:gd name="T6" fmla="*/ 643 w 690"/>
                  <a:gd name="T7" fmla="*/ 47 h 506"/>
                  <a:gd name="T8" fmla="*/ 47 w 690"/>
                  <a:gd name="T9" fmla="*/ 47 h 506"/>
                  <a:gd name="T10" fmla="*/ 47 w 690"/>
                  <a:gd name="T11" fmla="*/ 459 h 506"/>
                  <a:gd name="T12" fmla="*/ 690 w 690"/>
                  <a:gd name="T13" fmla="*/ 506 h 506"/>
                  <a:gd name="T14" fmla="*/ 690 w 690"/>
                  <a:gd name="T15" fmla="*/ 506 h 506"/>
                  <a:gd name="T16" fmla="*/ 0 w 690"/>
                  <a:gd name="T17" fmla="*/ 506 h 506"/>
                  <a:gd name="T18" fmla="*/ 0 w 690"/>
                  <a:gd name="T19" fmla="*/ 0 h 506"/>
                  <a:gd name="T20" fmla="*/ 690 w 690"/>
                  <a:gd name="T21" fmla="*/ 0 h 506"/>
                  <a:gd name="T22" fmla="*/ 690 w 690"/>
                  <a:gd name="T23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0" h="506">
                    <a:moveTo>
                      <a:pt x="47" y="459"/>
                    </a:moveTo>
                    <a:lnTo>
                      <a:pt x="47" y="459"/>
                    </a:lnTo>
                    <a:lnTo>
                      <a:pt x="643" y="459"/>
                    </a:lnTo>
                    <a:lnTo>
                      <a:pt x="643" y="47"/>
                    </a:lnTo>
                    <a:lnTo>
                      <a:pt x="47" y="47"/>
                    </a:lnTo>
                    <a:lnTo>
                      <a:pt x="47" y="459"/>
                    </a:lnTo>
                    <a:close/>
                    <a:moveTo>
                      <a:pt x="690" y="506"/>
                    </a:moveTo>
                    <a:lnTo>
                      <a:pt x="690" y="506"/>
                    </a:lnTo>
                    <a:lnTo>
                      <a:pt x="0" y="506"/>
                    </a:lnTo>
                    <a:lnTo>
                      <a:pt x="0" y="0"/>
                    </a:lnTo>
                    <a:lnTo>
                      <a:pt x="690" y="0"/>
                    </a:lnTo>
                    <a:lnTo>
                      <a:pt x="690" y="5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5"/>
              <p:cNvSpPr/>
              <p:nvPr/>
            </p:nvSpPr>
            <p:spPr bwMode="auto">
              <a:xfrm>
                <a:off x="4914900" y="2030413"/>
                <a:ext cx="1233488" cy="509587"/>
              </a:xfrm>
              <a:custGeom>
                <a:avLst/>
                <a:gdLst>
                  <a:gd name="T0" fmla="*/ 335 w 670"/>
                  <a:gd name="T1" fmla="*/ 277 h 277"/>
                  <a:gd name="T2" fmla="*/ 335 w 670"/>
                  <a:gd name="T3" fmla="*/ 277 h 277"/>
                  <a:gd name="T4" fmla="*/ 0 w 670"/>
                  <a:gd name="T5" fmla="*/ 38 h 277"/>
                  <a:gd name="T6" fmla="*/ 27 w 670"/>
                  <a:gd name="T7" fmla="*/ 0 h 277"/>
                  <a:gd name="T8" fmla="*/ 335 w 670"/>
                  <a:gd name="T9" fmla="*/ 219 h 277"/>
                  <a:gd name="T10" fmla="*/ 643 w 670"/>
                  <a:gd name="T11" fmla="*/ 0 h 277"/>
                  <a:gd name="T12" fmla="*/ 670 w 670"/>
                  <a:gd name="T13" fmla="*/ 38 h 277"/>
                  <a:gd name="T14" fmla="*/ 335 w 670"/>
                  <a:gd name="T15" fmla="*/ 277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0" h="277">
                    <a:moveTo>
                      <a:pt x="335" y="277"/>
                    </a:moveTo>
                    <a:lnTo>
                      <a:pt x="335" y="277"/>
                    </a:lnTo>
                    <a:lnTo>
                      <a:pt x="0" y="38"/>
                    </a:lnTo>
                    <a:lnTo>
                      <a:pt x="27" y="0"/>
                    </a:lnTo>
                    <a:lnTo>
                      <a:pt x="335" y="219"/>
                    </a:lnTo>
                    <a:lnTo>
                      <a:pt x="643" y="0"/>
                    </a:lnTo>
                    <a:lnTo>
                      <a:pt x="670" y="38"/>
                    </a:lnTo>
                    <a:lnTo>
                      <a:pt x="335" y="27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 7"/>
          <p:cNvGrpSpPr/>
          <p:nvPr/>
        </p:nvGrpSpPr>
        <p:grpSpPr>
          <a:xfrm>
            <a:off x="7740758" y="1482290"/>
            <a:ext cx="2300442" cy="2300440"/>
            <a:chOff x="7740758" y="1482290"/>
            <a:chExt cx="2300442" cy="2300440"/>
          </a:xfrm>
        </p:grpSpPr>
        <p:sp>
          <p:nvSpPr>
            <p:cNvPr id="81" name="矩形 80"/>
            <p:cNvSpPr/>
            <p:nvPr/>
          </p:nvSpPr>
          <p:spPr>
            <a:xfrm>
              <a:off x="7740758" y="1482290"/>
              <a:ext cx="2300442" cy="2300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Freeform 13"/>
            <p:cNvSpPr>
              <a:spLocks noEditPoints="1"/>
            </p:cNvSpPr>
            <p:nvPr/>
          </p:nvSpPr>
          <p:spPr bwMode="auto">
            <a:xfrm>
              <a:off x="8712355" y="2337683"/>
              <a:ext cx="357245" cy="594332"/>
            </a:xfrm>
            <a:custGeom>
              <a:avLst/>
              <a:gdLst>
                <a:gd name="T0" fmla="*/ 348 w 382"/>
                <a:gd name="T1" fmla="*/ 525 h 634"/>
                <a:gd name="T2" fmla="*/ 348 w 382"/>
                <a:gd name="T3" fmla="*/ 525 h 634"/>
                <a:gd name="T4" fmla="*/ 34 w 382"/>
                <a:gd name="T5" fmla="*/ 525 h 634"/>
                <a:gd name="T6" fmla="*/ 34 w 382"/>
                <a:gd name="T7" fmla="*/ 50 h 634"/>
                <a:gd name="T8" fmla="*/ 348 w 382"/>
                <a:gd name="T9" fmla="*/ 50 h 634"/>
                <a:gd name="T10" fmla="*/ 348 w 382"/>
                <a:gd name="T11" fmla="*/ 525 h 634"/>
                <a:gd name="T12" fmla="*/ 191 w 382"/>
                <a:gd name="T13" fmla="*/ 619 h 634"/>
                <a:gd name="T14" fmla="*/ 191 w 382"/>
                <a:gd name="T15" fmla="*/ 619 h 634"/>
                <a:gd name="T16" fmla="*/ 158 w 382"/>
                <a:gd name="T17" fmla="*/ 582 h 634"/>
                <a:gd name="T18" fmla="*/ 191 w 382"/>
                <a:gd name="T19" fmla="*/ 545 h 634"/>
                <a:gd name="T20" fmla="*/ 224 w 382"/>
                <a:gd name="T21" fmla="*/ 582 h 634"/>
                <a:gd name="T22" fmla="*/ 191 w 382"/>
                <a:gd name="T23" fmla="*/ 619 h 634"/>
                <a:gd name="T24" fmla="*/ 157 w 382"/>
                <a:gd name="T25" fmla="*/ 24 h 634"/>
                <a:gd name="T26" fmla="*/ 157 w 382"/>
                <a:gd name="T27" fmla="*/ 24 h 634"/>
                <a:gd name="T28" fmla="*/ 225 w 382"/>
                <a:gd name="T29" fmla="*/ 24 h 634"/>
                <a:gd name="T30" fmla="*/ 231 w 382"/>
                <a:gd name="T31" fmla="*/ 29 h 634"/>
                <a:gd name="T32" fmla="*/ 225 w 382"/>
                <a:gd name="T33" fmla="*/ 35 h 634"/>
                <a:gd name="T34" fmla="*/ 157 w 382"/>
                <a:gd name="T35" fmla="*/ 35 h 634"/>
                <a:gd name="T36" fmla="*/ 151 w 382"/>
                <a:gd name="T37" fmla="*/ 29 h 634"/>
                <a:gd name="T38" fmla="*/ 157 w 382"/>
                <a:gd name="T39" fmla="*/ 24 h 634"/>
                <a:gd name="T40" fmla="*/ 356 w 382"/>
                <a:gd name="T41" fmla="*/ 0 h 634"/>
                <a:gd name="T42" fmla="*/ 356 w 382"/>
                <a:gd name="T43" fmla="*/ 0 h 634"/>
                <a:gd name="T44" fmla="*/ 26 w 382"/>
                <a:gd name="T45" fmla="*/ 0 h 634"/>
                <a:gd name="T46" fmla="*/ 0 w 382"/>
                <a:gd name="T47" fmla="*/ 26 h 634"/>
                <a:gd name="T48" fmla="*/ 0 w 382"/>
                <a:gd name="T49" fmla="*/ 608 h 634"/>
                <a:gd name="T50" fmla="*/ 26 w 382"/>
                <a:gd name="T51" fmla="*/ 634 h 634"/>
                <a:gd name="T52" fmla="*/ 356 w 382"/>
                <a:gd name="T53" fmla="*/ 634 h 634"/>
                <a:gd name="T54" fmla="*/ 382 w 382"/>
                <a:gd name="T55" fmla="*/ 608 h 634"/>
                <a:gd name="T56" fmla="*/ 382 w 382"/>
                <a:gd name="T57" fmla="*/ 26 h 634"/>
                <a:gd name="T58" fmla="*/ 356 w 382"/>
                <a:gd name="T5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634">
                  <a:moveTo>
                    <a:pt x="348" y="525"/>
                  </a:moveTo>
                  <a:lnTo>
                    <a:pt x="348" y="525"/>
                  </a:lnTo>
                  <a:lnTo>
                    <a:pt x="34" y="525"/>
                  </a:lnTo>
                  <a:lnTo>
                    <a:pt x="34" y="50"/>
                  </a:lnTo>
                  <a:lnTo>
                    <a:pt x="348" y="50"/>
                  </a:lnTo>
                  <a:lnTo>
                    <a:pt x="348" y="525"/>
                  </a:lnTo>
                  <a:close/>
                  <a:moveTo>
                    <a:pt x="191" y="619"/>
                  </a:moveTo>
                  <a:lnTo>
                    <a:pt x="191" y="619"/>
                  </a:lnTo>
                  <a:cubicBezTo>
                    <a:pt x="173" y="619"/>
                    <a:pt x="158" y="602"/>
                    <a:pt x="158" y="582"/>
                  </a:cubicBezTo>
                  <a:cubicBezTo>
                    <a:pt x="158" y="562"/>
                    <a:pt x="173" y="545"/>
                    <a:pt x="191" y="545"/>
                  </a:cubicBezTo>
                  <a:cubicBezTo>
                    <a:pt x="209" y="545"/>
                    <a:pt x="224" y="562"/>
                    <a:pt x="224" y="582"/>
                  </a:cubicBezTo>
                  <a:cubicBezTo>
                    <a:pt x="224" y="602"/>
                    <a:pt x="209" y="619"/>
                    <a:pt x="191" y="619"/>
                  </a:cubicBezTo>
                  <a:close/>
                  <a:moveTo>
                    <a:pt x="157" y="24"/>
                  </a:moveTo>
                  <a:lnTo>
                    <a:pt x="157" y="24"/>
                  </a:lnTo>
                  <a:lnTo>
                    <a:pt x="225" y="24"/>
                  </a:lnTo>
                  <a:cubicBezTo>
                    <a:pt x="228" y="24"/>
                    <a:pt x="231" y="26"/>
                    <a:pt x="231" y="29"/>
                  </a:cubicBezTo>
                  <a:cubicBezTo>
                    <a:pt x="231" y="32"/>
                    <a:pt x="228" y="35"/>
                    <a:pt x="225" y="35"/>
                  </a:cubicBezTo>
                  <a:lnTo>
                    <a:pt x="157" y="35"/>
                  </a:lnTo>
                  <a:cubicBezTo>
                    <a:pt x="154" y="35"/>
                    <a:pt x="151" y="32"/>
                    <a:pt x="151" y="29"/>
                  </a:cubicBezTo>
                  <a:cubicBezTo>
                    <a:pt x="151" y="26"/>
                    <a:pt x="154" y="24"/>
                    <a:pt x="157" y="24"/>
                  </a:cubicBezTo>
                  <a:close/>
                  <a:moveTo>
                    <a:pt x="356" y="0"/>
                  </a:moveTo>
                  <a:lnTo>
                    <a:pt x="356" y="0"/>
                  </a:ln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lnTo>
                    <a:pt x="0" y="608"/>
                  </a:lnTo>
                  <a:cubicBezTo>
                    <a:pt x="0" y="622"/>
                    <a:pt x="11" y="634"/>
                    <a:pt x="26" y="634"/>
                  </a:cubicBezTo>
                  <a:lnTo>
                    <a:pt x="356" y="634"/>
                  </a:lnTo>
                  <a:cubicBezTo>
                    <a:pt x="371" y="634"/>
                    <a:pt x="382" y="622"/>
                    <a:pt x="382" y="608"/>
                  </a:cubicBezTo>
                  <a:lnTo>
                    <a:pt x="382" y="26"/>
                  </a:lnTo>
                  <a:cubicBezTo>
                    <a:pt x="382" y="12"/>
                    <a:pt x="371" y="0"/>
                    <a:pt x="356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2" name="图片 21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10" y="635302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sz="2400" dirty="0"/>
              <a:t>目标与规划</a:t>
            </a:r>
            <a:endParaRPr kumimoji="1" lang="zh-CN" sz="2400" dirty="0"/>
          </a:p>
        </p:txBody>
      </p:sp>
      <p:sp>
        <p:nvSpPr>
          <p:cNvPr id="5" name="燕尾形 4"/>
          <p:cNvSpPr/>
          <p:nvPr/>
        </p:nvSpPr>
        <p:spPr>
          <a:xfrm>
            <a:off x="238491" y="2395181"/>
            <a:ext cx="2661313" cy="55273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b="1" dirty="0">
                <a:solidFill>
                  <a:schemeClr val="bg1"/>
                </a:solidFill>
              </a:rPr>
              <a:t>考虑问题更加全面</a:t>
            </a:r>
            <a:endParaRPr kumimoji="1" lang="zh-CN" b="1" dirty="0">
              <a:solidFill>
                <a:schemeClr val="bg1"/>
              </a:solidFill>
            </a:endParaRPr>
          </a:p>
        </p:txBody>
      </p:sp>
      <p:sp>
        <p:nvSpPr>
          <p:cNvPr id="49" name="文本占位符 3"/>
          <p:cNvSpPr txBox="1"/>
          <p:nvPr/>
        </p:nvSpPr>
        <p:spPr>
          <a:xfrm>
            <a:off x="795745" y="3281606"/>
            <a:ext cx="2613604" cy="1104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Title, number etc. can be changed by clicking and reentering. You can change the font, font size, color, space on the Home tab. Title, number etc.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2693670" y="2395220"/>
            <a:ext cx="3136265" cy="55245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b="1" dirty="0">
                <a:solidFill>
                  <a:schemeClr val="bg1"/>
                </a:solidFill>
              </a:rPr>
              <a:t>熟练运用所学过的知识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文本占位符 3"/>
          <p:cNvSpPr txBox="1"/>
          <p:nvPr/>
        </p:nvSpPr>
        <p:spPr>
          <a:xfrm>
            <a:off x="3458047" y="3281606"/>
            <a:ext cx="2613604" cy="1104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Title, number etc. can be changed by clicking and reentering. You can change the font, font size, color, space on the Home tab. Title, number etc.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燕尾形 70"/>
          <p:cNvSpPr/>
          <p:nvPr/>
        </p:nvSpPr>
        <p:spPr>
          <a:xfrm>
            <a:off x="5334635" y="2395220"/>
            <a:ext cx="4298315" cy="5524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b="1" dirty="0">
                <a:solidFill>
                  <a:schemeClr val="bg1"/>
                </a:solidFill>
              </a:rPr>
              <a:t>将项目本身的不足加以改正、完善</a:t>
            </a:r>
            <a:endParaRPr kumimoji="1" lang="zh-CN" b="1" dirty="0">
              <a:solidFill>
                <a:schemeClr val="bg1"/>
              </a:solidFill>
            </a:endParaRPr>
          </a:p>
        </p:txBody>
      </p:sp>
      <p:sp>
        <p:nvSpPr>
          <p:cNvPr id="72" name="文本占位符 3"/>
          <p:cNvSpPr txBox="1"/>
          <p:nvPr/>
        </p:nvSpPr>
        <p:spPr>
          <a:xfrm>
            <a:off x="6120349" y="3281606"/>
            <a:ext cx="2613604" cy="1104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Title, number etc. can be changed by clicking and reentering. You can change the font, font size, color, space on the Home tab. Title, number etc.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燕尾形 73"/>
          <p:cNvSpPr/>
          <p:nvPr/>
        </p:nvSpPr>
        <p:spPr>
          <a:xfrm>
            <a:off x="9461741" y="2395181"/>
            <a:ext cx="2661313" cy="55273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b="1" dirty="0">
                <a:solidFill>
                  <a:schemeClr val="bg1"/>
                </a:solidFill>
              </a:rPr>
              <a:t>努力进步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5" name="文本占位符 3"/>
          <p:cNvSpPr txBox="1"/>
          <p:nvPr/>
        </p:nvSpPr>
        <p:spPr>
          <a:xfrm>
            <a:off x="8782650" y="3281606"/>
            <a:ext cx="2613604" cy="1104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Title, number etc. can be changed by clicking and reentering. You can change the font, font size, color, space on the Home tab. Title, number etc.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图片 10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10" y="635302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1097</Words>
  <Application>WPS 演示</Application>
  <PresentationFormat>宽屏</PresentationFormat>
  <Paragraphs>102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Segoe UI Light</vt:lpstr>
      <vt:lpstr>微软雅黑</vt:lpstr>
      <vt:lpstr>Segoe UI Light</vt:lpstr>
      <vt:lpstr>Century Gothic</vt:lpstr>
      <vt:lpstr>Segoe UI</vt:lpstr>
      <vt:lpstr>Calibri</vt:lpstr>
      <vt:lpstr>Segoe Print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lenovo</cp:lastModifiedBy>
  <cp:revision>77</cp:revision>
  <dcterms:created xsi:type="dcterms:W3CDTF">2015-08-18T02:51:00Z</dcterms:created>
  <dcterms:modified xsi:type="dcterms:W3CDTF">2017-06-27T02:33:02Z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