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7"/>
  </p:notesMasterIdLst>
  <p:sldIdLst>
    <p:sldId id="256" r:id="rId2"/>
    <p:sldId id="257" r:id="rId3"/>
    <p:sldId id="258" r:id="rId4"/>
    <p:sldId id="259" r:id="rId5"/>
    <p:sldId id="260" r:id="rId6"/>
    <p:sldId id="264" r:id="rId7"/>
    <p:sldId id="262" r:id="rId8"/>
    <p:sldId id="265" r:id="rId9"/>
    <p:sldId id="261"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0"/>
    <p:restoredTop sz="95640"/>
  </p:normalViewPr>
  <p:slideViewPr>
    <p:cSldViewPr snapToGrid="0">
      <p:cViewPr varScale="1">
        <p:scale>
          <a:sx n="100" d="100"/>
          <a:sy n="100" d="100"/>
        </p:scale>
        <p:origin x="18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809EE-F622-4702-AD40-4DBA2E4841E2}"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3A3AA2BE-83C4-4762-BC83-CDE08A271BAD}">
      <dgm:prSet/>
      <dgm:spPr/>
      <dgm:t>
        <a:bodyPr/>
        <a:lstStyle/>
        <a:p>
          <a:pPr>
            <a:lnSpc>
              <a:spcPct val="100000"/>
            </a:lnSpc>
          </a:pPr>
          <a:r>
            <a:rPr lang="en-US"/>
            <a:t>Introduction to Company</a:t>
          </a:r>
        </a:p>
      </dgm:t>
    </dgm:pt>
    <dgm:pt modelId="{4820125B-C4D2-4105-B7C7-4C1AAC2EF56C}" type="parTrans" cxnId="{2BA24ADA-C363-460F-AF63-4ABA8D75E9A6}">
      <dgm:prSet/>
      <dgm:spPr/>
      <dgm:t>
        <a:bodyPr/>
        <a:lstStyle/>
        <a:p>
          <a:endParaRPr lang="en-US"/>
        </a:p>
      </dgm:t>
    </dgm:pt>
    <dgm:pt modelId="{67D76609-608B-4593-84AA-2FD4FCD63908}" type="sibTrans" cxnId="{2BA24ADA-C363-460F-AF63-4ABA8D75E9A6}">
      <dgm:prSet/>
      <dgm:spPr/>
      <dgm:t>
        <a:bodyPr/>
        <a:lstStyle/>
        <a:p>
          <a:endParaRPr lang="en-US"/>
        </a:p>
      </dgm:t>
    </dgm:pt>
    <dgm:pt modelId="{D4665A52-AC77-4992-B8B1-DA44747F74CC}">
      <dgm:prSet/>
      <dgm:spPr/>
      <dgm:t>
        <a:bodyPr/>
        <a:lstStyle/>
        <a:p>
          <a:pPr>
            <a:lnSpc>
              <a:spcPct val="100000"/>
            </a:lnSpc>
          </a:pPr>
          <a:r>
            <a:rPr lang="en-US"/>
            <a:t>Problem Statement</a:t>
          </a:r>
        </a:p>
      </dgm:t>
    </dgm:pt>
    <dgm:pt modelId="{2825C3BE-7A53-46E5-A43B-DC6D86DADD98}" type="parTrans" cxnId="{8E4D097F-88B1-46CC-9767-2CA33042FD56}">
      <dgm:prSet/>
      <dgm:spPr/>
      <dgm:t>
        <a:bodyPr/>
        <a:lstStyle/>
        <a:p>
          <a:endParaRPr lang="en-US"/>
        </a:p>
      </dgm:t>
    </dgm:pt>
    <dgm:pt modelId="{1683C895-67A3-4A14-A587-92C3BD81643F}" type="sibTrans" cxnId="{8E4D097F-88B1-46CC-9767-2CA33042FD56}">
      <dgm:prSet/>
      <dgm:spPr/>
      <dgm:t>
        <a:bodyPr/>
        <a:lstStyle/>
        <a:p>
          <a:endParaRPr lang="en-US"/>
        </a:p>
      </dgm:t>
    </dgm:pt>
    <dgm:pt modelId="{E60E4164-4C92-4E44-9A16-40C82D5E1834}">
      <dgm:prSet/>
      <dgm:spPr/>
      <dgm:t>
        <a:bodyPr/>
        <a:lstStyle/>
        <a:p>
          <a:pPr>
            <a:lnSpc>
              <a:spcPct val="100000"/>
            </a:lnSpc>
          </a:pPr>
          <a:r>
            <a:rPr lang="en-US"/>
            <a:t>Ad-Hoc Request and Insights</a:t>
          </a:r>
        </a:p>
      </dgm:t>
    </dgm:pt>
    <dgm:pt modelId="{045285A1-63D7-4753-B002-4BED6B75C2E8}" type="parTrans" cxnId="{19070E50-3665-44E8-80B9-1678717B5D99}">
      <dgm:prSet/>
      <dgm:spPr/>
      <dgm:t>
        <a:bodyPr/>
        <a:lstStyle/>
        <a:p>
          <a:endParaRPr lang="en-US"/>
        </a:p>
      </dgm:t>
    </dgm:pt>
    <dgm:pt modelId="{587AD4A4-70C9-4A18-A70E-BB21F2EF5EEC}" type="sibTrans" cxnId="{19070E50-3665-44E8-80B9-1678717B5D99}">
      <dgm:prSet/>
      <dgm:spPr/>
      <dgm:t>
        <a:bodyPr/>
        <a:lstStyle/>
        <a:p>
          <a:endParaRPr lang="en-US"/>
        </a:p>
      </dgm:t>
    </dgm:pt>
    <dgm:pt modelId="{201F24F5-FBF6-4A1F-BAF0-0A1AFAECAB2E}" type="pres">
      <dgm:prSet presAssocID="{0E6809EE-F622-4702-AD40-4DBA2E4841E2}" presName="root" presStyleCnt="0">
        <dgm:presLayoutVars>
          <dgm:dir/>
          <dgm:resizeHandles val="exact"/>
        </dgm:presLayoutVars>
      </dgm:prSet>
      <dgm:spPr/>
    </dgm:pt>
    <dgm:pt modelId="{A2FDC424-50C0-4631-A418-45DAE511BF67}" type="pres">
      <dgm:prSet presAssocID="{3A3AA2BE-83C4-4762-BC83-CDE08A271BAD}" presName="compNode" presStyleCnt="0"/>
      <dgm:spPr/>
    </dgm:pt>
    <dgm:pt modelId="{3574D0DF-6D73-472E-85B8-D517D1A6089A}" type="pres">
      <dgm:prSet presAssocID="{3A3AA2BE-83C4-4762-BC83-CDE08A271BAD}" presName="bgRect" presStyleLbl="bgShp" presStyleIdx="0" presStyleCnt="3"/>
      <dgm:spPr/>
    </dgm:pt>
    <dgm:pt modelId="{F5E44768-D522-4C93-B1A8-A7B24AB40569}" type="pres">
      <dgm:prSet presAssocID="{3A3AA2BE-83C4-4762-BC83-CDE08A271B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7C83F015-C483-48BC-93D5-F4A648107999}" type="pres">
      <dgm:prSet presAssocID="{3A3AA2BE-83C4-4762-BC83-CDE08A271BAD}" presName="spaceRect" presStyleCnt="0"/>
      <dgm:spPr/>
    </dgm:pt>
    <dgm:pt modelId="{8C886CE6-C6E9-4D14-88E0-2FDE0625F2DD}" type="pres">
      <dgm:prSet presAssocID="{3A3AA2BE-83C4-4762-BC83-CDE08A271BAD}" presName="parTx" presStyleLbl="revTx" presStyleIdx="0" presStyleCnt="3">
        <dgm:presLayoutVars>
          <dgm:chMax val="0"/>
          <dgm:chPref val="0"/>
        </dgm:presLayoutVars>
      </dgm:prSet>
      <dgm:spPr/>
    </dgm:pt>
    <dgm:pt modelId="{2C9BD701-51DB-4762-BF1B-47F0930921D2}" type="pres">
      <dgm:prSet presAssocID="{67D76609-608B-4593-84AA-2FD4FCD63908}" presName="sibTrans" presStyleCnt="0"/>
      <dgm:spPr/>
    </dgm:pt>
    <dgm:pt modelId="{5142527E-BCD0-4AF0-8486-6C7D965AE00C}" type="pres">
      <dgm:prSet presAssocID="{D4665A52-AC77-4992-B8B1-DA44747F74CC}" presName="compNode" presStyleCnt="0"/>
      <dgm:spPr/>
    </dgm:pt>
    <dgm:pt modelId="{198CFE56-B506-419C-81A5-A9495E1B8EAC}" type="pres">
      <dgm:prSet presAssocID="{D4665A52-AC77-4992-B8B1-DA44747F74CC}" presName="bgRect" presStyleLbl="bgShp" presStyleIdx="1" presStyleCnt="3"/>
      <dgm:spPr/>
    </dgm:pt>
    <dgm:pt modelId="{FA11E0C6-FF3A-4D6A-8BF6-3130C3EF8759}" type="pres">
      <dgm:prSet presAssocID="{D4665A52-AC77-4992-B8B1-DA44747F74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8835C50-2BE2-4536-809E-0CA202654A3B}" type="pres">
      <dgm:prSet presAssocID="{D4665A52-AC77-4992-B8B1-DA44747F74CC}" presName="spaceRect" presStyleCnt="0"/>
      <dgm:spPr/>
    </dgm:pt>
    <dgm:pt modelId="{16E6610C-9379-40E3-A967-F003D01922D3}" type="pres">
      <dgm:prSet presAssocID="{D4665A52-AC77-4992-B8B1-DA44747F74CC}" presName="parTx" presStyleLbl="revTx" presStyleIdx="1" presStyleCnt="3">
        <dgm:presLayoutVars>
          <dgm:chMax val="0"/>
          <dgm:chPref val="0"/>
        </dgm:presLayoutVars>
      </dgm:prSet>
      <dgm:spPr/>
    </dgm:pt>
    <dgm:pt modelId="{D65D399C-85D2-49EB-904E-7C2277617551}" type="pres">
      <dgm:prSet presAssocID="{1683C895-67A3-4A14-A587-92C3BD81643F}" presName="sibTrans" presStyleCnt="0"/>
      <dgm:spPr/>
    </dgm:pt>
    <dgm:pt modelId="{1795881C-292F-477B-98CB-70017C285B7F}" type="pres">
      <dgm:prSet presAssocID="{E60E4164-4C92-4E44-9A16-40C82D5E1834}" presName="compNode" presStyleCnt="0"/>
      <dgm:spPr/>
    </dgm:pt>
    <dgm:pt modelId="{EB92F6BE-3E85-42AD-9BBF-75F9AE6BBB72}" type="pres">
      <dgm:prSet presAssocID="{E60E4164-4C92-4E44-9A16-40C82D5E1834}" presName="bgRect" presStyleLbl="bgShp" presStyleIdx="2" presStyleCnt="3"/>
      <dgm:spPr/>
    </dgm:pt>
    <dgm:pt modelId="{BB021274-AD89-4A38-9902-6E3292C994E9}" type="pres">
      <dgm:prSet presAssocID="{E60E4164-4C92-4E44-9A16-40C82D5E18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E85AF79-8206-4942-857E-624350116E50}" type="pres">
      <dgm:prSet presAssocID="{E60E4164-4C92-4E44-9A16-40C82D5E1834}" presName="spaceRect" presStyleCnt="0"/>
      <dgm:spPr/>
    </dgm:pt>
    <dgm:pt modelId="{D18E1AF4-AE4B-40DD-911D-A117A44814C7}" type="pres">
      <dgm:prSet presAssocID="{E60E4164-4C92-4E44-9A16-40C82D5E1834}" presName="parTx" presStyleLbl="revTx" presStyleIdx="2" presStyleCnt="3">
        <dgm:presLayoutVars>
          <dgm:chMax val="0"/>
          <dgm:chPref val="0"/>
        </dgm:presLayoutVars>
      </dgm:prSet>
      <dgm:spPr/>
    </dgm:pt>
  </dgm:ptLst>
  <dgm:cxnLst>
    <dgm:cxn modelId="{0302F74F-5D7A-BC4F-BAD1-0634EB544CAA}" type="presOf" srcId="{D4665A52-AC77-4992-B8B1-DA44747F74CC}" destId="{16E6610C-9379-40E3-A967-F003D01922D3}" srcOrd="0" destOrd="0" presId="urn:microsoft.com/office/officeart/2018/2/layout/IconVerticalSolidList"/>
    <dgm:cxn modelId="{19070E50-3665-44E8-80B9-1678717B5D99}" srcId="{0E6809EE-F622-4702-AD40-4DBA2E4841E2}" destId="{E60E4164-4C92-4E44-9A16-40C82D5E1834}" srcOrd="2" destOrd="0" parTransId="{045285A1-63D7-4753-B002-4BED6B75C2E8}" sibTransId="{587AD4A4-70C9-4A18-A70E-BB21F2EF5EEC}"/>
    <dgm:cxn modelId="{0B0C0A67-EFE1-4F4D-BE1D-117264E39310}" type="presOf" srcId="{E60E4164-4C92-4E44-9A16-40C82D5E1834}" destId="{D18E1AF4-AE4B-40DD-911D-A117A44814C7}" srcOrd="0" destOrd="0" presId="urn:microsoft.com/office/officeart/2018/2/layout/IconVerticalSolidList"/>
    <dgm:cxn modelId="{E0759C69-3CD2-4A49-A199-B3B5F63F4876}" type="presOf" srcId="{0E6809EE-F622-4702-AD40-4DBA2E4841E2}" destId="{201F24F5-FBF6-4A1F-BAF0-0A1AFAECAB2E}" srcOrd="0" destOrd="0" presId="urn:microsoft.com/office/officeart/2018/2/layout/IconVerticalSolidList"/>
    <dgm:cxn modelId="{8E4D097F-88B1-46CC-9767-2CA33042FD56}" srcId="{0E6809EE-F622-4702-AD40-4DBA2E4841E2}" destId="{D4665A52-AC77-4992-B8B1-DA44747F74CC}" srcOrd="1" destOrd="0" parTransId="{2825C3BE-7A53-46E5-A43B-DC6D86DADD98}" sibTransId="{1683C895-67A3-4A14-A587-92C3BD81643F}"/>
    <dgm:cxn modelId="{2BA24ADA-C363-460F-AF63-4ABA8D75E9A6}" srcId="{0E6809EE-F622-4702-AD40-4DBA2E4841E2}" destId="{3A3AA2BE-83C4-4762-BC83-CDE08A271BAD}" srcOrd="0" destOrd="0" parTransId="{4820125B-C4D2-4105-B7C7-4C1AAC2EF56C}" sibTransId="{67D76609-608B-4593-84AA-2FD4FCD63908}"/>
    <dgm:cxn modelId="{6ABBA8DA-E0B3-AF41-BAE2-76057727819F}" type="presOf" srcId="{3A3AA2BE-83C4-4762-BC83-CDE08A271BAD}" destId="{8C886CE6-C6E9-4D14-88E0-2FDE0625F2DD}" srcOrd="0" destOrd="0" presId="urn:microsoft.com/office/officeart/2018/2/layout/IconVerticalSolidList"/>
    <dgm:cxn modelId="{AF65E006-CF74-A94D-AD17-10A2D979F820}" type="presParOf" srcId="{201F24F5-FBF6-4A1F-BAF0-0A1AFAECAB2E}" destId="{A2FDC424-50C0-4631-A418-45DAE511BF67}" srcOrd="0" destOrd="0" presId="urn:microsoft.com/office/officeart/2018/2/layout/IconVerticalSolidList"/>
    <dgm:cxn modelId="{5E7C810E-4F4D-CB4D-AC88-D1ECE5B4F9E0}" type="presParOf" srcId="{A2FDC424-50C0-4631-A418-45DAE511BF67}" destId="{3574D0DF-6D73-472E-85B8-D517D1A6089A}" srcOrd="0" destOrd="0" presId="urn:microsoft.com/office/officeart/2018/2/layout/IconVerticalSolidList"/>
    <dgm:cxn modelId="{CBB0587A-0598-2244-81DB-DCAB0B731BF5}" type="presParOf" srcId="{A2FDC424-50C0-4631-A418-45DAE511BF67}" destId="{F5E44768-D522-4C93-B1A8-A7B24AB40569}" srcOrd="1" destOrd="0" presId="urn:microsoft.com/office/officeart/2018/2/layout/IconVerticalSolidList"/>
    <dgm:cxn modelId="{A36774BE-77E5-6946-A4CB-DF16E71EA88E}" type="presParOf" srcId="{A2FDC424-50C0-4631-A418-45DAE511BF67}" destId="{7C83F015-C483-48BC-93D5-F4A648107999}" srcOrd="2" destOrd="0" presId="urn:microsoft.com/office/officeart/2018/2/layout/IconVerticalSolidList"/>
    <dgm:cxn modelId="{32CF5572-1252-C64A-BD36-385C79077845}" type="presParOf" srcId="{A2FDC424-50C0-4631-A418-45DAE511BF67}" destId="{8C886CE6-C6E9-4D14-88E0-2FDE0625F2DD}" srcOrd="3" destOrd="0" presId="urn:microsoft.com/office/officeart/2018/2/layout/IconVerticalSolidList"/>
    <dgm:cxn modelId="{F81C2503-4477-B248-8433-5D880DA28662}" type="presParOf" srcId="{201F24F5-FBF6-4A1F-BAF0-0A1AFAECAB2E}" destId="{2C9BD701-51DB-4762-BF1B-47F0930921D2}" srcOrd="1" destOrd="0" presId="urn:microsoft.com/office/officeart/2018/2/layout/IconVerticalSolidList"/>
    <dgm:cxn modelId="{21A7565D-A90C-4E45-B417-FD7DDA6FAF78}" type="presParOf" srcId="{201F24F5-FBF6-4A1F-BAF0-0A1AFAECAB2E}" destId="{5142527E-BCD0-4AF0-8486-6C7D965AE00C}" srcOrd="2" destOrd="0" presId="urn:microsoft.com/office/officeart/2018/2/layout/IconVerticalSolidList"/>
    <dgm:cxn modelId="{6CC2A3A2-66A3-FB4E-881B-60ED6C7071DC}" type="presParOf" srcId="{5142527E-BCD0-4AF0-8486-6C7D965AE00C}" destId="{198CFE56-B506-419C-81A5-A9495E1B8EAC}" srcOrd="0" destOrd="0" presId="urn:microsoft.com/office/officeart/2018/2/layout/IconVerticalSolidList"/>
    <dgm:cxn modelId="{E4E8B90F-6DBA-5E48-B827-F31DFD3956D4}" type="presParOf" srcId="{5142527E-BCD0-4AF0-8486-6C7D965AE00C}" destId="{FA11E0C6-FF3A-4D6A-8BF6-3130C3EF8759}" srcOrd="1" destOrd="0" presId="urn:microsoft.com/office/officeart/2018/2/layout/IconVerticalSolidList"/>
    <dgm:cxn modelId="{3AA78E62-B7BB-B04B-B3A2-AAFA650A7627}" type="presParOf" srcId="{5142527E-BCD0-4AF0-8486-6C7D965AE00C}" destId="{58835C50-2BE2-4536-809E-0CA202654A3B}" srcOrd="2" destOrd="0" presId="urn:microsoft.com/office/officeart/2018/2/layout/IconVerticalSolidList"/>
    <dgm:cxn modelId="{AEE2648B-5D51-ED4D-AD92-6A6BBA6AAF1C}" type="presParOf" srcId="{5142527E-BCD0-4AF0-8486-6C7D965AE00C}" destId="{16E6610C-9379-40E3-A967-F003D01922D3}" srcOrd="3" destOrd="0" presId="urn:microsoft.com/office/officeart/2018/2/layout/IconVerticalSolidList"/>
    <dgm:cxn modelId="{47522CDD-0593-D042-9527-778A0DA10E8B}" type="presParOf" srcId="{201F24F5-FBF6-4A1F-BAF0-0A1AFAECAB2E}" destId="{D65D399C-85D2-49EB-904E-7C2277617551}" srcOrd="3" destOrd="0" presId="urn:microsoft.com/office/officeart/2018/2/layout/IconVerticalSolidList"/>
    <dgm:cxn modelId="{D69ACD22-290F-6F4F-AEE1-78BEAC931BE9}" type="presParOf" srcId="{201F24F5-FBF6-4A1F-BAF0-0A1AFAECAB2E}" destId="{1795881C-292F-477B-98CB-70017C285B7F}" srcOrd="4" destOrd="0" presId="urn:microsoft.com/office/officeart/2018/2/layout/IconVerticalSolidList"/>
    <dgm:cxn modelId="{9502DA94-46F1-2B4A-8BE4-334FD6F408CB}" type="presParOf" srcId="{1795881C-292F-477B-98CB-70017C285B7F}" destId="{EB92F6BE-3E85-42AD-9BBF-75F9AE6BBB72}" srcOrd="0" destOrd="0" presId="urn:microsoft.com/office/officeart/2018/2/layout/IconVerticalSolidList"/>
    <dgm:cxn modelId="{26323F0F-EAFC-D844-9A10-6DABC064464D}" type="presParOf" srcId="{1795881C-292F-477B-98CB-70017C285B7F}" destId="{BB021274-AD89-4A38-9902-6E3292C994E9}" srcOrd="1" destOrd="0" presId="urn:microsoft.com/office/officeart/2018/2/layout/IconVerticalSolidList"/>
    <dgm:cxn modelId="{543537FB-FA68-5C4F-836A-038B4950A536}" type="presParOf" srcId="{1795881C-292F-477B-98CB-70017C285B7F}" destId="{FE85AF79-8206-4942-857E-624350116E50}" srcOrd="2" destOrd="0" presId="urn:microsoft.com/office/officeart/2018/2/layout/IconVerticalSolidList"/>
    <dgm:cxn modelId="{F72BBCD6-E657-7F41-98B3-A8CA3394A83C}" type="presParOf" srcId="{1795881C-292F-477B-98CB-70017C285B7F}" destId="{D18E1AF4-AE4B-40DD-911D-A117A44814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4DE579-521D-4C2E-A4A6-BACDCC954C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DC0BB3-51FE-4C38-BC44-D65FB032C69E}">
      <dgm:prSet/>
      <dgm:spPr/>
      <dgm:t>
        <a:bodyPr/>
        <a:lstStyle/>
        <a:p>
          <a:pPr>
            <a:lnSpc>
              <a:spcPct val="100000"/>
            </a:lnSpc>
          </a:pPr>
          <a:r>
            <a:rPr lang="en-US"/>
            <a:t>Review unstructured JSON data and diagram a new structured relational data model</a:t>
          </a:r>
        </a:p>
      </dgm:t>
    </dgm:pt>
    <dgm:pt modelId="{26D69860-ECB2-4FC6-A6C9-728FBEE0300D}" type="parTrans" cxnId="{62D7AAB0-6561-4BF7-976B-83543447F145}">
      <dgm:prSet/>
      <dgm:spPr/>
      <dgm:t>
        <a:bodyPr/>
        <a:lstStyle/>
        <a:p>
          <a:endParaRPr lang="en-US"/>
        </a:p>
      </dgm:t>
    </dgm:pt>
    <dgm:pt modelId="{F46DBA81-C060-48CE-A5B8-F70F6CDF794C}" type="sibTrans" cxnId="{62D7AAB0-6561-4BF7-976B-83543447F145}">
      <dgm:prSet/>
      <dgm:spPr/>
      <dgm:t>
        <a:bodyPr/>
        <a:lstStyle/>
        <a:p>
          <a:endParaRPr lang="en-US"/>
        </a:p>
      </dgm:t>
    </dgm:pt>
    <dgm:pt modelId="{9E49BBDD-9031-4CFB-853A-2FE05E17A57E}">
      <dgm:prSet/>
      <dgm:spPr/>
      <dgm:t>
        <a:bodyPr/>
        <a:lstStyle/>
        <a:p>
          <a:pPr>
            <a:lnSpc>
              <a:spcPct val="100000"/>
            </a:lnSpc>
          </a:pPr>
          <a:r>
            <a:rPr lang="en-US"/>
            <a:t>Generated a SQL query to answer several business questions</a:t>
          </a:r>
        </a:p>
      </dgm:t>
    </dgm:pt>
    <dgm:pt modelId="{E8078416-8373-47C0-9D15-26F8717323B8}" type="parTrans" cxnId="{F984D999-AB2E-4CBA-A76E-A2608EF69136}">
      <dgm:prSet/>
      <dgm:spPr/>
      <dgm:t>
        <a:bodyPr/>
        <a:lstStyle/>
        <a:p>
          <a:endParaRPr lang="en-US"/>
        </a:p>
      </dgm:t>
    </dgm:pt>
    <dgm:pt modelId="{5E478082-71A1-4C95-8EC6-4061B57341D0}" type="sibTrans" cxnId="{F984D999-AB2E-4CBA-A76E-A2608EF69136}">
      <dgm:prSet/>
      <dgm:spPr/>
      <dgm:t>
        <a:bodyPr/>
        <a:lstStyle/>
        <a:p>
          <a:endParaRPr lang="en-US"/>
        </a:p>
      </dgm:t>
    </dgm:pt>
    <dgm:pt modelId="{7DA19546-D722-4F6D-81E3-0B1FE39E5A88}">
      <dgm:prSet/>
      <dgm:spPr/>
      <dgm:t>
        <a:bodyPr/>
        <a:lstStyle/>
        <a:p>
          <a:pPr>
            <a:lnSpc>
              <a:spcPct val="100000"/>
            </a:lnSpc>
          </a:pPr>
          <a:r>
            <a:rPr lang="en-US"/>
            <a:t>Evaluate data quality issues in the provided data</a:t>
          </a:r>
        </a:p>
      </dgm:t>
    </dgm:pt>
    <dgm:pt modelId="{82DBFEAC-0F22-4185-9DE4-D1A808BA2C28}" type="parTrans" cxnId="{23BB1363-8F8B-425F-8EDE-C34260D27F2A}">
      <dgm:prSet/>
      <dgm:spPr/>
      <dgm:t>
        <a:bodyPr/>
        <a:lstStyle/>
        <a:p>
          <a:endParaRPr lang="en-US"/>
        </a:p>
      </dgm:t>
    </dgm:pt>
    <dgm:pt modelId="{3E796878-13D5-41E3-8A07-A606F7DD0B35}" type="sibTrans" cxnId="{23BB1363-8F8B-425F-8EDE-C34260D27F2A}">
      <dgm:prSet/>
      <dgm:spPr/>
      <dgm:t>
        <a:bodyPr/>
        <a:lstStyle/>
        <a:p>
          <a:endParaRPr lang="en-US"/>
        </a:p>
      </dgm:t>
    </dgm:pt>
    <dgm:pt modelId="{2D295B61-FEE0-45E8-9811-13E87E88B3EE}">
      <dgm:prSet/>
      <dgm:spPr/>
      <dgm:t>
        <a:bodyPr/>
        <a:lstStyle/>
        <a:p>
          <a:pPr>
            <a:lnSpc>
              <a:spcPct val="100000"/>
            </a:lnSpc>
          </a:pPr>
          <a:r>
            <a:rPr lang="en-US"/>
            <a:t>Present this insight to business stakeholders</a:t>
          </a:r>
        </a:p>
      </dgm:t>
    </dgm:pt>
    <dgm:pt modelId="{79C6555C-D4DB-4531-B34B-CE1477266420}" type="parTrans" cxnId="{98AA16C4-7BAC-4F00-B07E-035C8BD653D4}">
      <dgm:prSet/>
      <dgm:spPr/>
      <dgm:t>
        <a:bodyPr/>
        <a:lstStyle/>
        <a:p>
          <a:endParaRPr lang="en-US"/>
        </a:p>
      </dgm:t>
    </dgm:pt>
    <dgm:pt modelId="{A5824647-E5C5-4688-ADD7-24F38518FCB5}" type="sibTrans" cxnId="{98AA16C4-7BAC-4F00-B07E-035C8BD653D4}">
      <dgm:prSet/>
      <dgm:spPr/>
      <dgm:t>
        <a:bodyPr/>
        <a:lstStyle/>
        <a:p>
          <a:endParaRPr lang="en-US"/>
        </a:p>
      </dgm:t>
    </dgm:pt>
    <dgm:pt modelId="{AB62ED66-6CA9-4A5C-A23B-31D7BA8FED27}" type="pres">
      <dgm:prSet presAssocID="{B34DE579-521D-4C2E-A4A6-BACDCC954C87}" presName="root" presStyleCnt="0">
        <dgm:presLayoutVars>
          <dgm:dir/>
          <dgm:resizeHandles val="exact"/>
        </dgm:presLayoutVars>
      </dgm:prSet>
      <dgm:spPr/>
    </dgm:pt>
    <dgm:pt modelId="{D779DB5B-E756-4FE5-B28D-FE371941DD6E}" type="pres">
      <dgm:prSet presAssocID="{98DC0BB3-51FE-4C38-BC44-D65FB032C69E}" presName="compNode" presStyleCnt="0"/>
      <dgm:spPr/>
    </dgm:pt>
    <dgm:pt modelId="{EB09584C-BD52-43E3-92B9-3916BC58EFB5}" type="pres">
      <dgm:prSet presAssocID="{98DC0BB3-51FE-4C38-BC44-D65FB032C69E}" presName="bgRect" presStyleLbl="bgShp" presStyleIdx="0" presStyleCnt="4"/>
      <dgm:spPr/>
    </dgm:pt>
    <dgm:pt modelId="{5E689C90-22B4-44E8-AF39-F98E1BFA2A79}" type="pres">
      <dgm:prSet presAssocID="{98DC0BB3-51FE-4C38-BC44-D65FB032C6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658BC7D-65F3-42E1-82E2-9E60F8E4F490}" type="pres">
      <dgm:prSet presAssocID="{98DC0BB3-51FE-4C38-BC44-D65FB032C69E}" presName="spaceRect" presStyleCnt="0"/>
      <dgm:spPr/>
    </dgm:pt>
    <dgm:pt modelId="{8E6BC829-0DA2-4C44-A97E-87B7BE24E676}" type="pres">
      <dgm:prSet presAssocID="{98DC0BB3-51FE-4C38-BC44-D65FB032C69E}" presName="parTx" presStyleLbl="revTx" presStyleIdx="0" presStyleCnt="4">
        <dgm:presLayoutVars>
          <dgm:chMax val="0"/>
          <dgm:chPref val="0"/>
        </dgm:presLayoutVars>
      </dgm:prSet>
      <dgm:spPr/>
    </dgm:pt>
    <dgm:pt modelId="{1C070D93-F5AE-4617-B945-82D2B89BBE13}" type="pres">
      <dgm:prSet presAssocID="{F46DBA81-C060-48CE-A5B8-F70F6CDF794C}" presName="sibTrans" presStyleCnt="0"/>
      <dgm:spPr/>
    </dgm:pt>
    <dgm:pt modelId="{F21338A6-E1A2-4EA8-B519-A8F86C1312F9}" type="pres">
      <dgm:prSet presAssocID="{9E49BBDD-9031-4CFB-853A-2FE05E17A57E}" presName="compNode" presStyleCnt="0"/>
      <dgm:spPr/>
    </dgm:pt>
    <dgm:pt modelId="{CCB82085-53DD-4E5F-A231-3095965A9299}" type="pres">
      <dgm:prSet presAssocID="{9E49BBDD-9031-4CFB-853A-2FE05E17A57E}" presName="bgRect" presStyleLbl="bgShp" presStyleIdx="1" presStyleCnt="4"/>
      <dgm:spPr/>
    </dgm:pt>
    <dgm:pt modelId="{92DD4EE9-AA4E-48A8-89C2-827DBC45C769}" type="pres">
      <dgm:prSet presAssocID="{9E49BBDD-9031-4CFB-853A-2FE05E17A5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E5021061-EBD6-4E32-9EA1-E83D45155551}" type="pres">
      <dgm:prSet presAssocID="{9E49BBDD-9031-4CFB-853A-2FE05E17A57E}" presName="spaceRect" presStyleCnt="0"/>
      <dgm:spPr/>
    </dgm:pt>
    <dgm:pt modelId="{F24C9649-7A16-4BC9-8D76-BCF05908A150}" type="pres">
      <dgm:prSet presAssocID="{9E49BBDD-9031-4CFB-853A-2FE05E17A57E}" presName="parTx" presStyleLbl="revTx" presStyleIdx="1" presStyleCnt="4">
        <dgm:presLayoutVars>
          <dgm:chMax val="0"/>
          <dgm:chPref val="0"/>
        </dgm:presLayoutVars>
      </dgm:prSet>
      <dgm:spPr/>
    </dgm:pt>
    <dgm:pt modelId="{C839271B-DD3F-41A6-8269-61C3201045C8}" type="pres">
      <dgm:prSet presAssocID="{5E478082-71A1-4C95-8EC6-4061B57341D0}" presName="sibTrans" presStyleCnt="0"/>
      <dgm:spPr/>
    </dgm:pt>
    <dgm:pt modelId="{2D5BA959-F299-46E2-90C9-06DFCEB6FB70}" type="pres">
      <dgm:prSet presAssocID="{7DA19546-D722-4F6D-81E3-0B1FE39E5A88}" presName="compNode" presStyleCnt="0"/>
      <dgm:spPr/>
    </dgm:pt>
    <dgm:pt modelId="{0DC36C8F-58E2-4E87-A052-C5F462CF6E06}" type="pres">
      <dgm:prSet presAssocID="{7DA19546-D722-4F6D-81E3-0B1FE39E5A88}" presName="bgRect" presStyleLbl="bgShp" presStyleIdx="2" presStyleCnt="4"/>
      <dgm:spPr/>
    </dgm:pt>
    <dgm:pt modelId="{4C66A065-008D-435B-A45E-960C4910369F}" type="pres">
      <dgm:prSet presAssocID="{7DA19546-D722-4F6D-81E3-0B1FE39E5A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0322C06C-92A0-4339-9526-3A52484F640C}" type="pres">
      <dgm:prSet presAssocID="{7DA19546-D722-4F6D-81E3-0B1FE39E5A88}" presName="spaceRect" presStyleCnt="0"/>
      <dgm:spPr/>
    </dgm:pt>
    <dgm:pt modelId="{7F1FAC3D-4491-459E-BDE9-7EA5EB58912A}" type="pres">
      <dgm:prSet presAssocID="{7DA19546-D722-4F6D-81E3-0B1FE39E5A88}" presName="parTx" presStyleLbl="revTx" presStyleIdx="2" presStyleCnt="4">
        <dgm:presLayoutVars>
          <dgm:chMax val="0"/>
          <dgm:chPref val="0"/>
        </dgm:presLayoutVars>
      </dgm:prSet>
      <dgm:spPr/>
    </dgm:pt>
    <dgm:pt modelId="{B3F55B71-4A87-4AE8-8960-BDA8BD6C0534}" type="pres">
      <dgm:prSet presAssocID="{3E796878-13D5-41E3-8A07-A606F7DD0B35}" presName="sibTrans" presStyleCnt="0"/>
      <dgm:spPr/>
    </dgm:pt>
    <dgm:pt modelId="{71702EF2-FCE7-4155-94CB-613E580B98B1}" type="pres">
      <dgm:prSet presAssocID="{2D295B61-FEE0-45E8-9811-13E87E88B3EE}" presName="compNode" presStyleCnt="0"/>
      <dgm:spPr/>
    </dgm:pt>
    <dgm:pt modelId="{762E1F38-F43E-4282-8D7C-CDB9D6B68156}" type="pres">
      <dgm:prSet presAssocID="{2D295B61-FEE0-45E8-9811-13E87E88B3EE}" presName="bgRect" presStyleLbl="bgShp" presStyleIdx="3" presStyleCnt="4"/>
      <dgm:spPr/>
    </dgm:pt>
    <dgm:pt modelId="{4E0371D5-120C-4FCC-93BF-B1D24CB18F7A}" type="pres">
      <dgm:prSet presAssocID="{2D295B61-FEE0-45E8-9811-13E87E88B3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s"/>
        </a:ext>
      </dgm:extLst>
    </dgm:pt>
    <dgm:pt modelId="{74703A00-8061-48AF-A670-7492E5DC4123}" type="pres">
      <dgm:prSet presAssocID="{2D295B61-FEE0-45E8-9811-13E87E88B3EE}" presName="spaceRect" presStyleCnt="0"/>
      <dgm:spPr/>
    </dgm:pt>
    <dgm:pt modelId="{FFBEB5AB-FD2F-49E9-A94B-27E1FB245180}" type="pres">
      <dgm:prSet presAssocID="{2D295B61-FEE0-45E8-9811-13E87E88B3EE}" presName="parTx" presStyleLbl="revTx" presStyleIdx="3" presStyleCnt="4">
        <dgm:presLayoutVars>
          <dgm:chMax val="0"/>
          <dgm:chPref val="0"/>
        </dgm:presLayoutVars>
      </dgm:prSet>
      <dgm:spPr/>
    </dgm:pt>
  </dgm:ptLst>
  <dgm:cxnLst>
    <dgm:cxn modelId="{0E334D22-39E5-4E66-AFA8-3230B304F398}" type="presOf" srcId="{B34DE579-521D-4C2E-A4A6-BACDCC954C87}" destId="{AB62ED66-6CA9-4A5C-A23B-31D7BA8FED27}" srcOrd="0" destOrd="0" presId="urn:microsoft.com/office/officeart/2018/2/layout/IconVerticalSolidList"/>
    <dgm:cxn modelId="{3AE38641-5A76-42A7-8C3A-4965FF20B19E}" type="presOf" srcId="{2D295B61-FEE0-45E8-9811-13E87E88B3EE}" destId="{FFBEB5AB-FD2F-49E9-A94B-27E1FB245180}" srcOrd="0" destOrd="0" presId="urn:microsoft.com/office/officeart/2018/2/layout/IconVerticalSolidList"/>
    <dgm:cxn modelId="{23BB1363-8F8B-425F-8EDE-C34260D27F2A}" srcId="{B34DE579-521D-4C2E-A4A6-BACDCC954C87}" destId="{7DA19546-D722-4F6D-81E3-0B1FE39E5A88}" srcOrd="2" destOrd="0" parTransId="{82DBFEAC-0F22-4185-9DE4-D1A808BA2C28}" sibTransId="{3E796878-13D5-41E3-8A07-A606F7DD0B35}"/>
    <dgm:cxn modelId="{2F835683-33A5-4373-8E24-8DDEC9F571BB}" type="presOf" srcId="{98DC0BB3-51FE-4C38-BC44-D65FB032C69E}" destId="{8E6BC829-0DA2-4C44-A97E-87B7BE24E676}" srcOrd="0" destOrd="0" presId="urn:microsoft.com/office/officeart/2018/2/layout/IconVerticalSolidList"/>
    <dgm:cxn modelId="{27969E85-9B3E-4A7F-A904-E4234D86257C}" type="presOf" srcId="{9E49BBDD-9031-4CFB-853A-2FE05E17A57E}" destId="{F24C9649-7A16-4BC9-8D76-BCF05908A150}" srcOrd="0" destOrd="0" presId="urn:microsoft.com/office/officeart/2018/2/layout/IconVerticalSolidList"/>
    <dgm:cxn modelId="{F984D999-AB2E-4CBA-A76E-A2608EF69136}" srcId="{B34DE579-521D-4C2E-A4A6-BACDCC954C87}" destId="{9E49BBDD-9031-4CFB-853A-2FE05E17A57E}" srcOrd="1" destOrd="0" parTransId="{E8078416-8373-47C0-9D15-26F8717323B8}" sibTransId="{5E478082-71A1-4C95-8EC6-4061B57341D0}"/>
    <dgm:cxn modelId="{D3EC2FA6-D676-4A28-AE69-78AFA8EC127D}" type="presOf" srcId="{7DA19546-D722-4F6D-81E3-0B1FE39E5A88}" destId="{7F1FAC3D-4491-459E-BDE9-7EA5EB58912A}" srcOrd="0" destOrd="0" presId="urn:microsoft.com/office/officeart/2018/2/layout/IconVerticalSolidList"/>
    <dgm:cxn modelId="{62D7AAB0-6561-4BF7-976B-83543447F145}" srcId="{B34DE579-521D-4C2E-A4A6-BACDCC954C87}" destId="{98DC0BB3-51FE-4C38-BC44-D65FB032C69E}" srcOrd="0" destOrd="0" parTransId="{26D69860-ECB2-4FC6-A6C9-728FBEE0300D}" sibTransId="{F46DBA81-C060-48CE-A5B8-F70F6CDF794C}"/>
    <dgm:cxn modelId="{98AA16C4-7BAC-4F00-B07E-035C8BD653D4}" srcId="{B34DE579-521D-4C2E-A4A6-BACDCC954C87}" destId="{2D295B61-FEE0-45E8-9811-13E87E88B3EE}" srcOrd="3" destOrd="0" parTransId="{79C6555C-D4DB-4531-B34B-CE1477266420}" sibTransId="{A5824647-E5C5-4688-ADD7-24F38518FCB5}"/>
    <dgm:cxn modelId="{D082E81B-D36F-4FB4-82A5-8C82A8962D65}" type="presParOf" srcId="{AB62ED66-6CA9-4A5C-A23B-31D7BA8FED27}" destId="{D779DB5B-E756-4FE5-B28D-FE371941DD6E}" srcOrd="0" destOrd="0" presId="urn:microsoft.com/office/officeart/2018/2/layout/IconVerticalSolidList"/>
    <dgm:cxn modelId="{D4A14A48-DC1D-448E-A928-AD956DA64DC0}" type="presParOf" srcId="{D779DB5B-E756-4FE5-B28D-FE371941DD6E}" destId="{EB09584C-BD52-43E3-92B9-3916BC58EFB5}" srcOrd="0" destOrd="0" presId="urn:microsoft.com/office/officeart/2018/2/layout/IconVerticalSolidList"/>
    <dgm:cxn modelId="{7798C5A9-86FD-4579-B0B8-C23014A3B8E7}" type="presParOf" srcId="{D779DB5B-E756-4FE5-B28D-FE371941DD6E}" destId="{5E689C90-22B4-44E8-AF39-F98E1BFA2A79}" srcOrd="1" destOrd="0" presId="urn:microsoft.com/office/officeart/2018/2/layout/IconVerticalSolidList"/>
    <dgm:cxn modelId="{CE60AE82-4A1A-4C19-8273-8C35B43F59A4}" type="presParOf" srcId="{D779DB5B-E756-4FE5-B28D-FE371941DD6E}" destId="{0658BC7D-65F3-42E1-82E2-9E60F8E4F490}" srcOrd="2" destOrd="0" presId="urn:microsoft.com/office/officeart/2018/2/layout/IconVerticalSolidList"/>
    <dgm:cxn modelId="{E8EC2192-09F9-469A-AB5E-70EC05216CBB}" type="presParOf" srcId="{D779DB5B-E756-4FE5-B28D-FE371941DD6E}" destId="{8E6BC829-0DA2-4C44-A97E-87B7BE24E676}" srcOrd="3" destOrd="0" presId="urn:microsoft.com/office/officeart/2018/2/layout/IconVerticalSolidList"/>
    <dgm:cxn modelId="{D80826CF-0E88-4E9F-A941-1E38E5A25D5B}" type="presParOf" srcId="{AB62ED66-6CA9-4A5C-A23B-31D7BA8FED27}" destId="{1C070D93-F5AE-4617-B945-82D2B89BBE13}" srcOrd="1" destOrd="0" presId="urn:microsoft.com/office/officeart/2018/2/layout/IconVerticalSolidList"/>
    <dgm:cxn modelId="{AC9106E8-EAA4-45B5-AD31-3DC32E5467A1}" type="presParOf" srcId="{AB62ED66-6CA9-4A5C-A23B-31D7BA8FED27}" destId="{F21338A6-E1A2-4EA8-B519-A8F86C1312F9}" srcOrd="2" destOrd="0" presId="urn:microsoft.com/office/officeart/2018/2/layout/IconVerticalSolidList"/>
    <dgm:cxn modelId="{76872C62-4C41-4C9B-ACC0-5B8E5F83CEC9}" type="presParOf" srcId="{F21338A6-E1A2-4EA8-B519-A8F86C1312F9}" destId="{CCB82085-53DD-4E5F-A231-3095965A9299}" srcOrd="0" destOrd="0" presId="urn:microsoft.com/office/officeart/2018/2/layout/IconVerticalSolidList"/>
    <dgm:cxn modelId="{F14A5431-E710-4A83-926D-D2C9CC40710F}" type="presParOf" srcId="{F21338A6-E1A2-4EA8-B519-A8F86C1312F9}" destId="{92DD4EE9-AA4E-48A8-89C2-827DBC45C769}" srcOrd="1" destOrd="0" presId="urn:microsoft.com/office/officeart/2018/2/layout/IconVerticalSolidList"/>
    <dgm:cxn modelId="{39347799-5782-45CC-9EEF-9C1D7771F579}" type="presParOf" srcId="{F21338A6-E1A2-4EA8-B519-A8F86C1312F9}" destId="{E5021061-EBD6-4E32-9EA1-E83D45155551}" srcOrd="2" destOrd="0" presId="urn:microsoft.com/office/officeart/2018/2/layout/IconVerticalSolidList"/>
    <dgm:cxn modelId="{C852125B-B3B3-4924-A9D6-9843235F57C0}" type="presParOf" srcId="{F21338A6-E1A2-4EA8-B519-A8F86C1312F9}" destId="{F24C9649-7A16-4BC9-8D76-BCF05908A150}" srcOrd="3" destOrd="0" presId="urn:microsoft.com/office/officeart/2018/2/layout/IconVerticalSolidList"/>
    <dgm:cxn modelId="{F9AFE9F6-7EC9-4B1E-92B2-5B7D1823E857}" type="presParOf" srcId="{AB62ED66-6CA9-4A5C-A23B-31D7BA8FED27}" destId="{C839271B-DD3F-41A6-8269-61C3201045C8}" srcOrd="3" destOrd="0" presId="urn:microsoft.com/office/officeart/2018/2/layout/IconVerticalSolidList"/>
    <dgm:cxn modelId="{036DAFFA-849F-4D83-970E-3F141A7F7C76}" type="presParOf" srcId="{AB62ED66-6CA9-4A5C-A23B-31D7BA8FED27}" destId="{2D5BA959-F299-46E2-90C9-06DFCEB6FB70}" srcOrd="4" destOrd="0" presId="urn:microsoft.com/office/officeart/2018/2/layout/IconVerticalSolidList"/>
    <dgm:cxn modelId="{E57EDAC2-DA61-424A-B3FB-B754824B9B0C}" type="presParOf" srcId="{2D5BA959-F299-46E2-90C9-06DFCEB6FB70}" destId="{0DC36C8F-58E2-4E87-A052-C5F462CF6E06}" srcOrd="0" destOrd="0" presId="urn:microsoft.com/office/officeart/2018/2/layout/IconVerticalSolidList"/>
    <dgm:cxn modelId="{525E2C13-23F9-45A1-8662-0F47036E2A63}" type="presParOf" srcId="{2D5BA959-F299-46E2-90C9-06DFCEB6FB70}" destId="{4C66A065-008D-435B-A45E-960C4910369F}" srcOrd="1" destOrd="0" presId="urn:microsoft.com/office/officeart/2018/2/layout/IconVerticalSolidList"/>
    <dgm:cxn modelId="{4F7175ED-16D5-4C44-BDCB-98AB028A686B}" type="presParOf" srcId="{2D5BA959-F299-46E2-90C9-06DFCEB6FB70}" destId="{0322C06C-92A0-4339-9526-3A52484F640C}" srcOrd="2" destOrd="0" presId="urn:microsoft.com/office/officeart/2018/2/layout/IconVerticalSolidList"/>
    <dgm:cxn modelId="{528E9E2F-33AB-4CCE-9C15-2E19BABAB331}" type="presParOf" srcId="{2D5BA959-F299-46E2-90C9-06DFCEB6FB70}" destId="{7F1FAC3D-4491-459E-BDE9-7EA5EB58912A}" srcOrd="3" destOrd="0" presId="urn:microsoft.com/office/officeart/2018/2/layout/IconVerticalSolidList"/>
    <dgm:cxn modelId="{DEE34D3B-9BAA-4475-A396-5E4314C2B447}" type="presParOf" srcId="{AB62ED66-6CA9-4A5C-A23B-31D7BA8FED27}" destId="{B3F55B71-4A87-4AE8-8960-BDA8BD6C0534}" srcOrd="5" destOrd="0" presId="urn:microsoft.com/office/officeart/2018/2/layout/IconVerticalSolidList"/>
    <dgm:cxn modelId="{47AA53D0-3E0B-49D5-BC48-2EA7C01039CE}" type="presParOf" srcId="{AB62ED66-6CA9-4A5C-A23B-31D7BA8FED27}" destId="{71702EF2-FCE7-4155-94CB-613E580B98B1}" srcOrd="6" destOrd="0" presId="urn:microsoft.com/office/officeart/2018/2/layout/IconVerticalSolidList"/>
    <dgm:cxn modelId="{FEA79EB0-2375-438C-B423-5B72310AA3A5}" type="presParOf" srcId="{71702EF2-FCE7-4155-94CB-613E580B98B1}" destId="{762E1F38-F43E-4282-8D7C-CDB9D6B68156}" srcOrd="0" destOrd="0" presId="urn:microsoft.com/office/officeart/2018/2/layout/IconVerticalSolidList"/>
    <dgm:cxn modelId="{A07802E0-E945-4B6D-9B92-65E95D5426A2}" type="presParOf" srcId="{71702EF2-FCE7-4155-94CB-613E580B98B1}" destId="{4E0371D5-120C-4FCC-93BF-B1D24CB18F7A}" srcOrd="1" destOrd="0" presId="urn:microsoft.com/office/officeart/2018/2/layout/IconVerticalSolidList"/>
    <dgm:cxn modelId="{6F2D9843-9797-4E21-9F6D-820D17929787}" type="presParOf" srcId="{71702EF2-FCE7-4155-94CB-613E580B98B1}" destId="{74703A00-8061-48AF-A670-7492E5DC4123}" srcOrd="2" destOrd="0" presId="urn:microsoft.com/office/officeart/2018/2/layout/IconVerticalSolidList"/>
    <dgm:cxn modelId="{0B2F15F7-8FD6-47D9-ACE1-33F3749D3D9C}" type="presParOf" srcId="{71702EF2-FCE7-4155-94CB-613E580B98B1}" destId="{FFBEB5AB-FD2F-49E9-A94B-27E1FB2451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4D0DF-6D73-472E-85B8-D517D1A6089A}">
      <dsp:nvSpPr>
        <dsp:cNvPr id="0" name=""/>
        <dsp:cNvSpPr/>
      </dsp:nvSpPr>
      <dsp:spPr>
        <a:xfrm>
          <a:off x="0" y="438"/>
          <a:ext cx="10179050" cy="10266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44768-D522-4C93-B1A8-A7B24AB40569}">
      <dsp:nvSpPr>
        <dsp:cNvPr id="0" name=""/>
        <dsp:cNvSpPr/>
      </dsp:nvSpPr>
      <dsp:spPr>
        <a:xfrm>
          <a:off x="310557" y="231431"/>
          <a:ext cx="564649" cy="56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C886CE6-C6E9-4D14-88E0-2FDE0625F2DD}">
      <dsp:nvSpPr>
        <dsp:cNvPr id="0" name=""/>
        <dsp:cNvSpPr/>
      </dsp:nvSpPr>
      <dsp:spPr>
        <a:xfrm>
          <a:off x="1185763" y="438"/>
          <a:ext cx="8993286" cy="102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52" tIns="108652" rIns="108652" bIns="108652" numCol="1" spcCol="1270" anchor="ctr" anchorCtr="0">
          <a:noAutofit/>
        </a:bodyPr>
        <a:lstStyle/>
        <a:p>
          <a:pPr marL="0" lvl="0" indent="0" algn="l" defTabSz="1111250">
            <a:lnSpc>
              <a:spcPct val="100000"/>
            </a:lnSpc>
            <a:spcBef>
              <a:spcPct val="0"/>
            </a:spcBef>
            <a:spcAft>
              <a:spcPct val="35000"/>
            </a:spcAft>
            <a:buNone/>
          </a:pPr>
          <a:r>
            <a:rPr lang="en-US" sz="2500" kern="1200"/>
            <a:t>Introduction to Company</a:t>
          </a:r>
        </a:p>
      </dsp:txBody>
      <dsp:txXfrm>
        <a:off x="1185763" y="438"/>
        <a:ext cx="8993286" cy="1026635"/>
      </dsp:txXfrm>
    </dsp:sp>
    <dsp:sp modelId="{198CFE56-B506-419C-81A5-A9495E1B8EAC}">
      <dsp:nvSpPr>
        <dsp:cNvPr id="0" name=""/>
        <dsp:cNvSpPr/>
      </dsp:nvSpPr>
      <dsp:spPr>
        <a:xfrm>
          <a:off x="0" y="1283732"/>
          <a:ext cx="10179050" cy="10266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E0C6-FF3A-4D6A-8BF6-3130C3EF8759}">
      <dsp:nvSpPr>
        <dsp:cNvPr id="0" name=""/>
        <dsp:cNvSpPr/>
      </dsp:nvSpPr>
      <dsp:spPr>
        <a:xfrm>
          <a:off x="310557" y="1514725"/>
          <a:ext cx="564649" cy="56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E6610C-9379-40E3-A967-F003D01922D3}">
      <dsp:nvSpPr>
        <dsp:cNvPr id="0" name=""/>
        <dsp:cNvSpPr/>
      </dsp:nvSpPr>
      <dsp:spPr>
        <a:xfrm>
          <a:off x="1185763" y="1283732"/>
          <a:ext cx="8993286" cy="102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52" tIns="108652" rIns="108652" bIns="108652" numCol="1" spcCol="1270" anchor="ctr" anchorCtr="0">
          <a:noAutofit/>
        </a:bodyPr>
        <a:lstStyle/>
        <a:p>
          <a:pPr marL="0" lvl="0" indent="0" algn="l" defTabSz="1111250">
            <a:lnSpc>
              <a:spcPct val="100000"/>
            </a:lnSpc>
            <a:spcBef>
              <a:spcPct val="0"/>
            </a:spcBef>
            <a:spcAft>
              <a:spcPct val="35000"/>
            </a:spcAft>
            <a:buNone/>
          </a:pPr>
          <a:r>
            <a:rPr lang="en-US" sz="2500" kern="1200"/>
            <a:t>Problem Statement</a:t>
          </a:r>
        </a:p>
      </dsp:txBody>
      <dsp:txXfrm>
        <a:off x="1185763" y="1283732"/>
        <a:ext cx="8993286" cy="1026635"/>
      </dsp:txXfrm>
    </dsp:sp>
    <dsp:sp modelId="{EB92F6BE-3E85-42AD-9BBF-75F9AE6BBB72}">
      <dsp:nvSpPr>
        <dsp:cNvPr id="0" name=""/>
        <dsp:cNvSpPr/>
      </dsp:nvSpPr>
      <dsp:spPr>
        <a:xfrm>
          <a:off x="0" y="2567026"/>
          <a:ext cx="10179050" cy="10266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21274-AD89-4A38-9902-6E3292C994E9}">
      <dsp:nvSpPr>
        <dsp:cNvPr id="0" name=""/>
        <dsp:cNvSpPr/>
      </dsp:nvSpPr>
      <dsp:spPr>
        <a:xfrm>
          <a:off x="310557" y="2798019"/>
          <a:ext cx="564649" cy="56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8E1AF4-AE4B-40DD-911D-A117A44814C7}">
      <dsp:nvSpPr>
        <dsp:cNvPr id="0" name=""/>
        <dsp:cNvSpPr/>
      </dsp:nvSpPr>
      <dsp:spPr>
        <a:xfrm>
          <a:off x="1185763" y="2567026"/>
          <a:ext cx="8993286" cy="102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52" tIns="108652" rIns="108652" bIns="108652" numCol="1" spcCol="1270" anchor="ctr" anchorCtr="0">
          <a:noAutofit/>
        </a:bodyPr>
        <a:lstStyle/>
        <a:p>
          <a:pPr marL="0" lvl="0" indent="0" algn="l" defTabSz="1111250">
            <a:lnSpc>
              <a:spcPct val="100000"/>
            </a:lnSpc>
            <a:spcBef>
              <a:spcPct val="0"/>
            </a:spcBef>
            <a:spcAft>
              <a:spcPct val="35000"/>
            </a:spcAft>
            <a:buNone/>
          </a:pPr>
          <a:r>
            <a:rPr lang="en-US" sz="2500" kern="1200"/>
            <a:t>Ad-Hoc Request and Insights</a:t>
          </a:r>
        </a:p>
      </dsp:txBody>
      <dsp:txXfrm>
        <a:off x="1185763" y="2567026"/>
        <a:ext cx="8993286" cy="1026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9584C-BD52-43E3-92B9-3916BC58EFB5}">
      <dsp:nvSpPr>
        <dsp:cNvPr id="0" name=""/>
        <dsp:cNvSpPr/>
      </dsp:nvSpPr>
      <dsp:spPr>
        <a:xfrm>
          <a:off x="0" y="1491"/>
          <a:ext cx="10178321" cy="755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689C90-22B4-44E8-AF39-F98E1BFA2A79}">
      <dsp:nvSpPr>
        <dsp:cNvPr id="0" name=""/>
        <dsp:cNvSpPr/>
      </dsp:nvSpPr>
      <dsp:spPr>
        <a:xfrm>
          <a:off x="228665" y="171572"/>
          <a:ext cx="415754" cy="415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6BC829-0DA2-4C44-A97E-87B7BE24E676}">
      <dsp:nvSpPr>
        <dsp:cNvPr id="0" name=""/>
        <dsp:cNvSpPr/>
      </dsp:nvSpPr>
      <dsp:spPr>
        <a:xfrm>
          <a:off x="873084" y="1491"/>
          <a:ext cx="9305237" cy="755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01" tIns="80001" rIns="80001" bIns="80001" numCol="1" spcCol="1270" anchor="ctr" anchorCtr="0">
          <a:noAutofit/>
        </a:bodyPr>
        <a:lstStyle/>
        <a:p>
          <a:pPr marL="0" lvl="0" indent="0" algn="l" defTabSz="933450">
            <a:lnSpc>
              <a:spcPct val="100000"/>
            </a:lnSpc>
            <a:spcBef>
              <a:spcPct val="0"/>
            </a:spcBef>
            <a:spcAft>
              <a:spcPct val="35000"/>
            </a:spcAft>
            <a:buNone/>
          </a:pPr>
          <a:r>
            <a:rPr lang="en-US" sz="2100" kern="1200"/>
            <a:t>Review unstructured JSON data and diagram a new structured relational data model</a:t>
          </a:r>
        </a:p>
      </dsp:txBody>
      <dsp:txXfrm>
        <a:off x="873084" y="1491"/>
        <a:ext cx="9305237" cy="755917"/>
      </dsp:txXfrm>
    </dsp:sp>
    <dsp:sp modelId="{CCB82085-53DD-4E5F-A231-3095965A9299}">
      <dsp:nvSpPr>
        <dsp:cNvPr id="0" name=""/>
        <dsp:cNvSpPr/>
      </dsp:nvSpPr>
      <dsp:spPr>
        <a:xfrm>
          <a:off x="0" y="946388"/>
          <a:ext cx="10178321" cy="755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D4EE9-AA4E-48A8-89C2-827DBC45C769}">
      <dsp:nvSpPr>
        <dsp:cNvPr id="0" name=""/>
        <dsp:cNvSpPr/>
      </dsp:nvSpPr>
      <dsp:spPr>
        <a:xfrm>
          <a:off x="228665" y="1116469"/>
          <a:ext cx="415754" cy="415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C9649-7A16-4BC9-8D76-BCF05908A150}">
      <dsp:nvSpPr>
        <dsp:cNvPr id="0" name=""/>
        <dsp:cNvSpPr/>
      </dsp:nvSpPr>
      <dsp:spPr>
        <a:xfrm>
          <a:off x="873084" y="946388"/>
          <a:ext cx="9305237" cy="755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01" tIns="80001" rIns="80001" bIns="80001" numCol="1" spcCol="1270" anchor="ctr" anchorCtr="0">
          <a:noAutofit/>
        </a:bodyPr>
        <a:lstStyle/>
        <a:p>
          <a:pPr marL="0" lvl="0" indent="0" algn="l" defTabSz="933450">
            <a:lnSpc>
              <a:spcPct val="100000"/>
            </a:lnSpc>
            <a:spcBef>
              <a:spcPct val="0"/>
            </a:spcBef>
            <a:spcAft>
              <a:spcPct val="35000"/>
            </a:spcAft>
            <a:buNone/>
          </a:pPr>
          <a:r>
            <a:rPr lang="en-US" sz="2100" kern="1200"/>
            <a:t>Generated a SQL query to answer several business questions</a:t>
          </a:r>
        </a:p>
      </dsp:txBody>
      <dsp:txXfrm>
        <a:off x="873084" y="946388"/>
        <a:ext cx="9305237" cy="755917"/>
      </dsp:txXfrm>
    </dsp:sp>
    <dsp:sp modelId="{0DC36C8F-58E2-4E87-A052-C5F462CF6E06}">
      <dsp:nvSpPr>
        <dsp:cNvPr id="0" name=""/>
        <dsp:cNvSpPr/>
      </dsp:nvSpPr>
      <dsp:spPr>
        <a:xfrm>
          <a:off x="0" y="1891285"/>
          <a:ext cx="10178321" cy="755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66A065-008D-435B-A45E-960C4910369F}">
      <dsp:nvSpPr>
        <dsp:cNvPr id="0" name=""/>
        <dsp:cNvSpPr/>
      </dsp:nvSpPr>
      <dsp:spPr>
        <a:xfrm>
          <a:off x="228665" y="2061366"/>
          <a:ext cx="415754" cy="415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FAC3D-4491-459E-BDE9-7EA5EB58912A}">
      <dsp:nvSpPr>
        <dsp:cNvPr id="0" name=""/>
        <dsp:cNvSpPr/>
      </dsp:nvSpPr>
      <dsp:spPr>
        <a:xfrm>
          <a:off x="873084" y="1891285"/>
          <a:ext cx="9305237" cy="755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01" tIns="80001" rIns="80001" bIns="80001" numCol="1" spcCol="1270" anchor="ctr" anchorCtr="0">
          <a:noAutofit/>
        </a:bodyPr>
        <a:lstStyle/>
        <a:p>
          <a:pPr marL="0" lvl="0" indent="0" algn="l" defTabSz="933450">
            <a:lnSpc>
              <a:spcPct val="100000"/>
            </a:lnSpc>
            <a:spcBef>
              <a:spcPct val="0"/>
            </a:spcBef>
            <a:spcAft>
              <a:spcPct val="35000"/>
            </a:spcAft>
            <a:buNone/>
          </a:pPr>
          <a:r>
            <a:rPr lang="en-US" sz="2100" kern="1200"/>
            <a:t>Evaluate data quality issues in the provided data</a:t>
          </a:r>
        </a:p>
      </dsp:txBody>
      <dsp:txXfrm>
        <a:off x="873084" y="1891285"/>
        <a:ext cx="9305237" cy="755917"/>
      </dsp:txXfrm>
    </dsp:sp>
    <dsp:sp modelId="{762E1F38-F43E-4282-8D7C-CDB9D6B68156}">
      <dsp:nvSpPr>
        <dsp:cNvPr id="0" name=""/>
        <dsp:cNvSpPr/>
      </dsp:nvSpPr>
      <dsp:spPr>
        <a:xfrm>
          <a:off x="0" y="2836182"/>
          <a:ext cx="10178321" cy="755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371D5-120C-4FCC-93BF-B1D24CB18F7A}">
      <dsp:nvSpPr>
        <dsp:cNvPr id="0" name=""/>
        <dsp:cNvSpPr/>
      </dsp:nvSpPr>
      <dsp:spPr>
        <a:xfrm>
          <a:off x="228665" y="3006263"/>
          <a:ext cx="415754" cy="415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EB5AB-FD2F-49E9-A94B-27E1FB245180}">
      <dsp:nvSpPr>
        <dsp:cNvPr id="0" name=""/>
        <dsp:cNvSpPr/>
      </dsp:nvSpPr>
      <dsp:spPr>
        <a:xfrm>
          <a:off x="873084" y="2836182"/>
          <a:ext cx="9305237" cy="755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01" tIns="80001" rIns="80001" bIns="80001" numCol="1" spcCol="1270" anchor="ctr" anchorCtr="0">
          <a:noAutofit/>
        </a:bodyPr>
        <a:lstStyle/>
        <a:p>
          <a:pPr marL="0" lvl="0" indent="0" algn="l" defTabSz="933450">
            <a:lnSpc>
              <a:spcPct val="100000"/>
            </a:lnSpc>
            <a:spcBef>
              <a:spcPct val="0"/>
            </a:spcBef>
            <a:spcAft>
              <a:spcPct val="35000"/>
            </a:spcAft>
            <a:buNone/>
          </a:pPr>
          <a:r>
            <a:rPr lang="en-US" sz="2100" kern="1200"/>
            <a:t>Present this insight to business stakeholders</a:t>
          </a:r>
        </a:p>
      </dsp:txBody>
      <dsp:txXfrm>
        <a:off x="873084" y="2836182"/>
        <a:ext cx="9305237" cy="7559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EA81C-A244-A045-8CDE-1DD55002332A}" type="datetimeFigureOut">
              <a:rPr lang="en-US" smtClean="0"/>
              <a:t>7/13/23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9C23F-1CDF-EC4F-A397-E75C52C16828}" type="slidenum">
              <a:rPr lang="en-US" smtClean="0"/>
              <a:t>‹#›</a:t>
            </a:fld>
            <a:endParaRPr lang="en-US"/>
          </a:p>
        </p:txBody>
      </p:sp>
    </p:spTree>
    <p:extLst>
      <p:ext uri="{BB962C8B-B14F-4D97-AF65-F5344CB8AC3E}">
        <p14:creationId xmlns:p14="http://schemas.microsoft.com/office/powerpoint/2010/main" val="1886204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586B75A-687E-405C-8A0B-8D00578BA2C3}" type="datetimeFigureOut">
              <a:rPr lang="en-US" smtClean="0"/>
              <a:pPr/>
              <a:t>7/13/23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AB73BC-B049-4115-A692-8D63A059BFB8}"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846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72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966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708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586B75A-687E-405C-8A0B-8D00578BA2C3}" type="datetimeFigureOut">
              <a:rPr lang="en-US" smtClean="0"/>
              <a:pPr/>
              <a:t>7/13/23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620832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31726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232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650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040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586B75A-687E-405C-8A0B-8D00578BA2C3}" type="datetimeFigureOut">
              <a:rPr lang="en-US" smtClean="0"/>
              <a:pPr/>
              <a:t>7/13/23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4FAB73BC-B049-4115-A692-8D63A059BFB8}"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941923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586B75A-687E-405C-8A0B-8D00578BA2C3}" type="datetimeFigureOut">
              <a:rPr lang="en-US" smtClean="0"/>
              <a:pPr/>
              <a:t>7/13/23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608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586B75A-687E-405C-8A0B-8D00578BA2C3}" type="datetimeFigureOut">
              <a:rPr lang="en-US" smtClean="0"/>
              <a:pPr/>
              <a:t>7/13/23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AB73BC-B049-4115-A692-8D63A059BFB8}"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366552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2932E9C-BCE7-4564-84F6-CBA75E8B0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Rectangle 1032">
            <a:extLst>
              <a:ext uri="{FF2B5EF4-FFF2-40B4-BE49-F238E27FC236}">
                <a16:creationId xmlns:a16="http://schemas.microsoft.com/office/drawing/2014/main" id="{AFC7A8FD-E375-431A-898D-F728F094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509BA-DB8D-6F93-FEAE-8D87FECD7974}"/>
              </a:ext>
            </a:extLst>
          </p:cNvPr>
          <p:cNvSpPr>
            <a:spLocks noGrp="1"/>
          </p:cNvSpPr>
          <p:nvPr>
            <p:ph type="ctrTitle"/>
          </p:nvPr>
        </p:nvSpPr>
        <p:spPr>
          <a:xfrm>
            <a:off x="729587" y="986216"/>
            <a:ext cx="5796399" cy="4394988"/>
          </a:xfrm>
        </p:spPr>
        <p:txBody>
          <a:bodyPr vert="horz" lIns="91440" tIns="45720" rIns="91440" bIns="45720" rtlCol="0" anchor="ctr">
            <a:normAutofit/>
          </a:bodyPr>
          <a:lstStyle/>
          <a:p>
            <a:pPr algn="l"/>
            <a:r>
              <a:rPr lang="en-US" sz="7400" dirty="0"/>
              <a:t>CPG Brands</a:t>
            </a:r>
            <a:br>
              <a:rPr lang="en-US" sz="7400" dirty="0"/>
            </a:br>
            <a:r>
              <a:rPr lang="en-US" sz="7400" dirty="0"/>
              <a:t>AD-HOC</a:t>
            </a:r>
            <a:br>
              <a:rPr lang="en-US" sz="7400" dirty="0"/>
            </a:br>
            <a:r>
              <a:rPr lang="en-US" sz="7400" dirty="0"/>
              <a:t>INSIGHTS</a:t>
            </a:r>
          </a:p>
        </p:txBody>
      </p:sp>
      <p:sp>
        <p:nvSpPr>
          <p:cNvPr id="1035" name="Rectangle 1034">
            <a:extLst>
              <a:ext uri="{FF2B5EF4-FFF2-40B4-BE49-F238E27FC236}">
                <a16:creationId xmlns:a16="http://schemas.microsoft.com/office/drawing/2014/main" id="{98C621E2-C9A1-42DB-B77B-FDEC40996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Freeform 6">
            <a:extLst>
              <a:ext uri="{FF2B5EF4-FFF2-40B4-BE49-F238E27FC236}">
                <a16:creationId xmlns:a16="http://schemas.microsoft.com/office/drawing/2014/main" id="{B85FBED9-5297-4759-B2C0-B6C973023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 name="Subtitle 2">
            <a:extLst>
              <a:ext uri="{FF2B5EF4-FFF2-40B4-BE49-F238E27FC236}">
                <a16:creationId xmlns:a16="http://schemas.microsoft.com/office/drawing/2014/main" id="{19CA0850-E64A-AF30-2EBF-61F954CF5E69}"/>
              </a:ext>
            </a:extLst>
          </p:cNvPr>
          <p:cNvSpPr>
            <a:spLocks noGrp="1"/>
          </p:cNvSpPr>
          <p:nvPr>
            <p:ph type="subTitle" idx="1"/>
          </p:nvPr>
        </p:nvSpPr>
        <p:spPr>
          <a:xfrm>
            <a:off x="729587" y="5557158"/>
            <a:ext cx="5796399" cy="498849"/>
          </a:xfrm>
        </p:spPr>
        <p:txBody>
          <a:bodyPr vert="horz" lIns="91440" tIns="45720" rIns="91440" bIns="45720" rtlCol="0" anchor="t">
            <a:normAutofit/>
          </a:bodyPr>
          <a:lstStyle/>
          <a:p>
            <a:pPr algn="l"/>
            <a:r>
              <a:rPr lang="en-US" dirty="0">
                <a:solidFill>
                  <a:srgbClr val="F3F3F2"/>
                </a:solidFill>
              </a:rPr>
              <a:t>DATA ANALYST SQL PROJECT</a:t>
            </a:r>
          </a:p>
        </p:txBody>
      </p:sp>
      <p:pic>
        <p:nvPicPr>
          <p:cNvPr id="1026" name="Picture 2" descr="Fetch Logos &amp; Brand Assets | Brandfetch">
            <a:extLst>
              <a:ext uri="{FF2B5EF4-FFF2-40B4-BE49-F238E27FC236}">
                <a16:creationId xmlns:a16="http://schemas.microsoft.com/office/drawing/2014/main" id="{A73A0EF3-0C10-5F03-E445-F8E6649538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9261" y="2825893"/>
            <a:ext cx="3217333" cy="8043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C61A9E-625D-6561-67BC-CA1E35D7CBB5}"/>
              </a:ext>
            </a:extLst>
          </p:cNvPr>
          <p:cNvSpPr txBox="1"/>
          <p:nvPr/>
        </p:nvSpPr>
        <p:spPr>
          <a:xfrm>
            <a:off x="710362" y="6081000"/>
            <a:ext cx="6688899" cy="400110"/>
          </a:xfrm>
          <a:prstGeom prst="rect">
            <a:avLst/>
          </a:prstGeom>
          <a:noFill/>
        </p:spPr>
        <p:txBody>
          <a:bodyPr wrap="square" rtlCol="0">
            <a:spAutoFit/>
          </a:bodyPr>
          <a:lstStyle/>
          <a:p>
            <a:pPr defTabSz="914400">
              <a:spcBef>
                <a:spcPts val="700"/>
              </a:spcBef>
              <a:buClr>
                <a:schemeClr val="tx2"/>
              </a:buClr>
            </a:pPr>
            <a:r>
              <a:rPr lang="en-US" sz="2000" b="1" cap="all" spc="400" dirty="0">
                <a:solidFill>
                  <a:srgbClr val="F3F3F2"/>
                </a:solidFill>
              </a:rPr>
              <a:t>CREATED BY SANG LU (SANDRA)</a:t>
            </a:r>
          </a:p>
        </p:txBody>
      </p:sp>
    </p:spTree>
    <p:extLst>
      <p:ext uri="{BB962C8B-B14F-4D97-AF65-F5344CB8AC3E}">
        <p14:creationId xmlns:p14="http://schemas.microsoft.com/office/powerpoint/2010/main" val="221701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3">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064012-ACC5-AC3F-B555-F3BBAB343879}"/>
              </a:ext>
            </a:extLst>
          </p:cNvPr>
          <p:cNvSpPr>
            <a:spLocks noGrp="1"/>
          </p:cNvSpPr>
          <p:nvPr>
            <p:ph type="title"/>
          </p:nvPr>
        </p:nvSpPr>
        <p:spPr>
          <a:xfrm>
            <a:off x="605197" y="382385"/>
            <a:ext cx="3111669" cy="899780"/>
          </a:xfrm>
        </p:spPr>
        <p:txBody>
          <a:bodyPr vert="horz" lIns="91440" tIns="45720" rIns="91440" bIns="45720" rtlCol="0" anchor="b">
            <a:normAutofit/>
          </a:bodyPr>
          <a:lstStyle/>
          <a:p>
            <a:r>
              <a:rPr lang="en-US" sz="2000" dirty="0"/>
              <a:t>QUESTION 2</a:t>
            </a:r>
          </a:p>
        </p:txBody>
      </p:sp>
      <p:sp>
        <p:nvSpPr>
          <p:cNvPr id="15" name="Rectangle 17">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D3362D-2FFA-B949-B810-CFA7DEA8C32E}"/>
              </a:ext>
            </a:extLst>
          </p:cNvPr>
          <p:cNvSpPr>
            <a:spLocks noGrp="1"/>
          </p:cNvSpPr>
          <p:nvPr>
            <p:ph sz="half" idx="2"/>
          </p:nvPr>
        </p:nvSpPr>
        <p:spPr>
          <a:xfrm>
            <a:off x="605197" y="1613434"/>
            <a:ext cx="3111668" cy="4594953"/>
          </a:xfrm>
        </p:spPr>
        <p:txBody>
          <a:bodyPr vert="horz" lIns="91440" tIns="45720" rIns="91440" bIns="45720" rtlCol="0">
            <a:normAutofit/>
          </a:bodyPr>
          <a:lstStyle/>
          <a:p>
            <a:pPr marL="0">
              <a:buNone/>
            </a:pPr>
            <a:endParaRPr lang="en-US" sz="1600" b="1" i="0" u="none" strike="noStrike" dirty="0">
              <a:effectLst/>
            </a:endParaRPr>
          </a:p>
          <a:p>
            <a:pPr marL="0">
              <a:buNone/>
            </a:pPr>
            <a:r>
              <a:rPr lang="en-US" sz="1600" b="1" i="0" u="none" strike="noStrike" dirty="0">
                <a:effectLst/>
              </a:rPr>
              <a:t>How does the ranking of the top 5 brands by receipts scanned for the recent month compared to the ranking for the previous month?</a:t>
            </a:r>
            <a:endParaRPr lang="en-US" sz="1600" dirty="0"/>
          </a:p>
        </p:txBody>
      </p:sp>
      <p:sp>
        <p:nvSpPr>
          <p:cNvPr id="17" name="Rectangle 19">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38AC9BAC-E3FD-CAB1-E60B-344BE9791D65}"/>
              </a:ext>
            </a:extLst>
          </p:cNvPr>
          <p:cNvPicPr>
            <a:picLocks noChangeAspect="1"/>
          </p:cNvPicPr>
          <p:nvPr/>
        </p:nvPicPr>
        <p:blipFill>
          <a:blip r:embed="rId2"/>
          <a:stretch>
            <a:fillRect/>
          </a:stretch>
        </p:blipFill>
        <p:spPr>
          <a:xfrm>
            <a:off x="4136135" y="643467"/>
            <a:ext cx="7264864" cy="313169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AFE7DB4-B97A-7ED4-E32B-3154A0A96CDB}"/>
              </a:ext>
            </a:extLst>
          </p:cNvPr>
          <p:cNvPicPr>
            <a:picLocks noChangeAspect="1"/>
          </p:cNvPicPr>
          <p:nvPr/>
        </p:nvPicPr>
        <p:blipFill>
          <a:blip r:embed="rId3"/>
          <a:stretch>
            <a:fillRect/>
          </a:stretch>
        </p:blipFill>
        <p:spPr>
          <a:xfrm>
            <a:off x="5344510" y="3958046"/>
            <a:ext cx="4593399" cy="2135784"/>
          </a:xfrm>
          <a:prstGeom prst="rect">
            <a:avLst/>
          </a:prstGeom>
        </p:spPr>
      </p:pic>
      <p:sp>
        <p:nvSpPr>
          <p:cNvPr id="14" name="TextBox 13">
            <a:extLst>
              <a:ext uri="{FF2B5EF4-FFF2-40B4-BE49-F238E27FC236}">
                <a16:creationId xmlns:a16="http://schemas.microsoft.com/office/drawing/2014/main" id="{406D5135-230D-46AE-F8D5-13912C23B57C}"/>
              </a:ext>
            </a:extLst>
          </p:cNvPr>
          <p:cNvSpPr txBox="1"/>
          <p:nvPr/>
        </p:nvSpPr>
        <p:spPr>
          <a:xfrm>
            <a:off x="7152934" y="3590500"/>
            <a:ext cx="97654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358468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3">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064012-ACC5-AC3F-B555-F3BBAB343879}"/>
              </a:ext>
            </a:extLst>
          </p:cNvPr>
          <p:cNvSpPr>
            <a:spLocks noGrp="1"/>
          </p:cNvSpPr>
          <p:nvPr>
            <p:ph type="title"/>
          </p:nvPr>
        </p:nvSpPr>
        <p:spPr>
          <a:xfrm>
            <a:off x="605197" y="382385"/>
            <a:ext cx="3111669" cy="899780"/>
          </a:xfrm>
        </p:spPr>
        <p:txBody>
          <a:bodyPr vert="horz" lIns="91440" tIns="45720" rIns="91440" bIns="45720" rtlCol="0" anchor="b">
            <a:normAutofit/>
          </a:bodyPr>
          <a:lstStyle/>
          <a:p>
            <a:r>
              <a:rPr lang="en-US" sz="2000" dirty="0"/>
              <a:t>QUESTION 3</a:t>
            </a:r>
          </a:p>
        </p:txBody>
      </p:sp>
      <p:sp>
        <p:nvSpPr>
          <p:cNvPr id="15" name="Rectangle 17">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D3362D-2FFA-B949-B810-CFA7DEA8C32E}"/>
              </a:ext>
            </a:extLst>
          </p:cNvPr>
          <p:cNvSpPr>
            <a:spLocks noGrp="1"/>
          </p:cNvSpPr>
          <p:nvPr>
            <p:ph sz="half" idx="2"/>
          </p:nvPr>
        </p:nvSpPr>
        <p:spPr>
          <a:xfrm>
            <a:off x="605197" y="1613434"/>
            <a:ext cx="3111668" cy="4594953"/>
          </a:xfrm>
        </p:spPr>
        <p:txBody>
          <a:bodyPr vert="horz" lIns="91440" tIns="45720" rIns="91440" bIns="45720" rtlCol="0">
            <a:normAutofit/>
          </a:bodyPr>
          <a:lstStyle/>
          <a:p>
            <a:pPr marL="0">
              <a:buNone/>
            </a:pPr>
            <a:endParaRPr lang="en-US" sz="1600" b="1" i="0" u="none" strike="noStrike" dirty="0">
              <a:effectLst/>
            </a:endParaRPr>
          </a:p>
          <a:p>
            <a:pPr marL="0">
              <a:buNone/>
            </a:pPr>
            <a:r>
              <a:rPr lang="en-US" sz="1600" b="1" i="0" u="none" strike="noStrike" dirty="0">
                <a:effectLst/>
              </a:rPr>
              <a:t>When considering average spend from receipts with '</a:t>
            </a:r>
            <a:r>
              <a:rPr lang="en-US" sz="1600" b="1" i="0" u="none" strike="noStrike" dirty="0" err="1">
                <a:effectLst/>
              </a:rPr>
              <a:t>rewardsReceiptStatus</a:t>
            </a:r>
            <a:r>
              <a:rPr lang="en-US" sz="1600" b="1" i="0" u="none" strike="noStrike" dirty="0">
                <a:effectLst/>
              </a:rPr>
              <a:t>’ of ‘Accepted’ or ‘Rejected’, which is greater?</a:t>
            </a:r>
            <a:endParaRPr lang="en-US" sz="1600" dirty="0"/>
          </a:p>
        </p:txBody>
      </p:sp>
      <p:sp>
        <p:nvSpPr>
          <p:cNvPr id="17" name="Rectangle 19">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7A71CB-9825-624B-6F94-808FEDC6BD86}"/>
              </a:ext>
            </a:extLst>
          </p:cNvPr>
          <p:cNvPicPr>
            <a:picLocks noChangeAspect="1"/>
          </p:cNvPicPr>
          <p:nvPr/>
        </p:nvPicPr>
        <p:blipFill>
          <a:blip r:embed="rId2"/>
          <a:stretch>
            <a:fillRect/>
          </a:stretch>
        </p:blipFill>
        <p:spPr>
          <a:xfrm>
            <a:off x="4195400" y="1947567"/>
            <a:ext cx="6748917" cy="546411"/>
          </a:xfrm>
          <a:prstGeom prst="rect">
            <a:avLst/>
          </a:prstGeom>
        </p:spPr>
      </p:pic>
      <p:pic>
        <p:nvPicPr>
          <p:cNvPr id="7" name="Picture 6">
            <a:extLst>
              <a:ext uri="{FF2B5EF4-FFF2-40B4-BE49-F238E27FC236}">
                <a16:creationId xmlns:a16="http://schemas.microsoft.com/office/drawing/2014/main" id="{88B4678E-1228-6743-82C1-A16A1FD0B1EB}"/>
              </a:ext>
            </a:extLst>
          </p:cNvPr>
          <p:cNvPicPr>
            <a:picLocks noChangeAspect="1"/>
          </p:cNvPicPr>
          <p:nvPr/>
        </p:nvPicPr>
        <p:blipFill>
          <a:blip r:embed="rId3"/>
          <a:stretch>
            <a:fillRect/>
          </a:stretch>
        </p:blipFill>
        <p:spPr>
          <a:xfrm>
            <a:off x="4101226" y="3565528"/>
            <a:ext cx="7264400" cy="800100"/>
          </a:xfrm>
          <a:prstGeom prst="rect">
            <a:avLst/>
          </a:prstGeom>
        </p:spPr>
      </p:pic>
      <p:sp>
        <p:nvSpPr>
          <p:cNvPr id="9" name="TextBox 8">
            <a:extLst>
              <a:ext uri="{FF2B5EF4-FFF2-40B4-BE49-F238E27FC236}">
                <a16:creationId xmlns:a16="http://schemas.microsoft.com/office/drawing/2014/main" id="{0DC71212-9A5D-F4BD-0E6F-0414105CDFF1}"/>
              </a:ext>
            </a:extLst>
          </p:cNvPr>
          <p:cNvSpPr txBox="1"/>
          <p:nvPr/>
        </p:nvSpPr>
        <p:spPr>
          <a:xfrm>
            <a:off x="7081583" y="2952779"/>
            <a:ext cx="97654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390074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3">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064012-ACC5-AC3F-B555-F3BBAB343879}"/>
              </a:ext>
            </a:extLst>
          </p:cNvPr>
          <p:cNvSpPr>
            <a:spLocks noGrp="1"/>
          </p:cNvSpPr>
          <p:nvPr>
            <p:ph type="title"/>
          </p:nvPr>
        </p:nvSpPr>
        <p:spPr>
          <a:xfrm>
            <a:off x="605197" y="382385"/>
            <a:ext cx="3111669" cy="899780"/>
          </a:xfrm>
        </p:spPr>
        <p:txBody>
          <a:bodyPr vert="horz" lIns="91440" tIns="45720" rIns="91440" bIns="45720" rtlCol="0" anchor="b">
            <a:normAutofit/>
          </a:bodyPr>
          <a:lstStyle/>
          <a:p>
            <a:r>
              <a:rPr lang="en-US" sz="2000" dirty="0"/>
              <a:t>QUESTION 4</a:t>
            </a:r>
          </a:p>
        </p:txBody>
      </p:sp>
      <p:sp>
        <p:nvSpPr>
          <p:cNvPr id="15" name="Rectangle 17">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D3362D-2FFA-B949-B810-CFA7DEA8C32E}"/>
              </a:ext>
            </a:extLst>
          </p:cNvPr>
          <p:cNvSpPr>
            <a:spLocks noGrp="1"/>
          </p:cNvSpPr>
          <p:nvPr>
            <p:ph sz="half" idx="2"/>
          </p:nvPr>
        </p:nvSpPr>
        <p:spPr>
          <a:xfrm>
            <a:off x="605197" y="1613434"/>
            <a:ext cx="3111668" cy="4594953"/>
          </a:xfrm>
        </p:spPr>
        <p:txBody>
          <a:bodyPr vert="horz" lIns="91440" tIns="45720" rIns="91440" bIns="45720" rtlCol="0">
            <a:normAutofit/>
          </a:bodyPr>
          <a:lstStyle/>
          <a:p>
            <a:pPr marL="0">
              <a:buNone/>
            </a:pPr>
            <a:endParaRPr lang="en-US" sz="1600" b="1" i="0" u="none" strike="noStrike" dirty="0">
              <a:effectLst/>
            </a:endParaRPr>
          </a:p>
          <a:p>
            <a:pPr marL="0">
              <a:buNone/>
            </a:pPr>
            <a:r>
              <a:rPr lang="en-US" sz="1600" b="1" i="0" u="none" strike="noStrike" dirty="0">
                <a:effectLst/>
              </a:rPr>
              <a:t>When considering total number of items purchased from receipts with '</a:t>
            </a:r>
            <a:r>
              <a:rPr lang="en-US" sz="1600" b="1" i="0" u="none" strike="noStrike" dirty="0" err="1">
                <a:effectLst/>
              </a:rPr>
              <a:t>rewardsReceiptStatus</a:t>
            </a:r>
            <a:r>
              <a:rPr lang="en-US" sz="1600" b="1" i="0" u="none" strike="noStrike" dirty="0">
                <a:effectLst/>
              </a:rPr>
              <a:t>’ of ‘Accepted’ or ‘Rejected’, which is greater?</a:t>
            </a:r>
            <a:endParaRPr lang="en-US" sz="1600" dirty="0"/>
          </a:p>
        </p:txBody>
      </p:sp>
      <p:sp>
        <p:nvSpPr>
          <p:cNvPr id="17" name="Rectangle 19">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B00CD0-1F3A-3AD1-1639-6DCE93A3F4E1}"/>
              </a:ext>
            </a:extLst>
          </p:cNvPr>
          <p:cNvPicPr>
            <a:picLocks noChangeAspect="1"/>
          </p:cNvPicPr>
          <p:nvPr/>
        </p:nvPicPr>
        <p:blipFill>
          <a:blip r:embed="rId2"/>
          <a:stretch>
            <a:fillRect/>
          </a:stretch>
        </p:blipFill>
        <p:spPr>
          <a:xfrm>
            <a:off x="4235242" y="2133440"/>
            <a:ext cx="6998117" cy="587248"/>
          </a:xfrm>
          <a:prstGeom prst="rect">
            <a:avLst/>
          </a:prstGeom>
        </p:spPr>
      </p:pic>
      <p:pic>
        <p:nvPicPr>
          <p:cNvPr id="7" name="Picture 6">
            <a:extLst>
              <a:ext uri="{FF2B5EF4-FFF2-40B4-BE49-F238E27FC236}">
                <a16:creationId xmlns:a16="http://schemas.microsoft.com/office/drawing/2014/main" id="{55655F45-F3E1-FFF5-FFAD-CCD27F6430A1}"/>
              </a:ext>
            </a:extLst>
          </p:cNvPr>
          <p:cNvPicPr>
            <a:picLocks noChangeAspect="1"/>
          </p:cNvPicPr>
          <p:nvPr/>
        </p:nvPicPr>
        <p:blipFill>
          <a:blip r:embed="rId3"/>
          <a:stretch>
            <a:fillRect/>
          </a:stretch>
        </p:blipFill>
        <p:spPr>
          <a:xfrm>
            <a:off x="4235242" y="4011898"/>
            <a:ext cx="6807200" cy="698500"/>
          </a:xfrm>
          <a:prstGeom prst="rect">
            <a:avLst/>
          </a:prstGeom>
        </p:spPr>
      </p:pic>
      <p:sp>
        <p:nvSpPr>
          <p:cNvPr id="8" name="TextBox 7">
            <a:extLst>
              <a:ext uri="{FF2B5EF4-FFF2-40B4-BE49-F238E27FC236}">
                <a16:creationId xmlns:a16="http://schemas.microsoft.com/office/drawing/2014/main" id="{718EE973-E105-7524-37DE-E728CACF289B}"/>
              </a:ext>
            </a:extLst>
          </p:cNvPr>
          <p:cNvSpPr txBox="1"/>
          <p:nvPr/>
        </p:nvSpPr>
        <p:spPr>
          <a:xfrm>
            <a:off x="6960417" y="3541578"/>
            <a:ext cx="97654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299748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3">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064012-ACC5-AC3F-B555-F3BBAB343879}"/>
              </a:ext>
            </a:extLst>
          </p:cNvPr>
          <p:cNvSpPr>
            <a:spLocks noGrp="1"/>
          </p:cNvSpPr>
          <p:nvPr>
            <p:ph type="title"/>
          </p:nvPr>
        </p:nvSpPr>
        <p:spPr>
          <a:xfrm>
            <a:off x="605197" y="382385"/>
            <a:ext cx="3111669" cy="899780"/>
          </a:xfrm>
        </p:spPr>
        <p:txBody>
          <a:bodyPr vert="horz" lIns="91440" tIns="45720" rIns="91440" bIns="45720" rtlCol="0" anchor="b">
            <a:normAutofit/>
          </a:bodyPr>
          <a:lstStyle/>
          <a:p>
            <a:r>
              <a:rPr lang="en-US" sz="2000" dirty="0"/>
              <a:t>QUESTION 5</a:t>
            </a:r>
          </a:p>
        </p:txBody>
      </p:sp>
      <p:sp>
        <p:nvSpPr>
          <p:cNvPr id="15" name="Rectangle 17">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D3362D-2FFA-B949-B810-CFA7DEA8C32E}"/>
              </a:ext>
            </a:extLst>
          </p:cNvPr>
          <p:cNvSpPr>
            <a:spLocks noGrp="1"/>
          </p:cNvSpPr>
          <p:nvPr>
            <p:ph sz="half" idx="2"/>
          </p:nvPr>
        </p:nvSpPr>
        <p:spPr>
          <a:xfrm>
            <a:off x="605197" y="1613434"/>
            <a:ext cx="3111668" cy="4594953"/>
          </a:xfrm>
        </p:spPr>
        <p:txBody>
          <a:bodyPr vert="horz" lIns="91440" tIns="45720" rIns="91440" bIns="45720" rtlCol="0">
            <a:normAutofit/>
          </a:bodyPr>
          <a:lstStyle/>
          <a:p>
            <a:pPr marL="0">
              <a:buNone/>
            </a:pPr>
            <a:endParaRPr lang="en-US" sz="1600" b="1" i="0" u="none" strike="noStrike" dirty="0">
              <a:effectLst/>
            </a:endParaRPr>
          </a:p>
          <a:p>
            <a:pPr marL="0">
              <a:buNone/>
            </a:pPr>
            <a:r>
              <a:rPr lang="en-US" sz="1600" b="1" i="0" u="none" strike="noStrike" dirty="0">
                <a:effectLst/>
              </a:rPr>
              <a:t>Which brand has the most spend among users who were created within the past 6 months?</a:t>
            </a:r>
            <a:endParaRPr lang="en-US" sz="1600" dirty="0"/>
          </a:p>
        </p:txBody>
      </p:sp>
      <p:sp>
        <p:nvSpPr>
          <p:cNvPr id="17" name="Rectangle 19">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A8D0BBAF-D910-CA34-50DB-BAC4D6292CB8}"/>
              </a:ext>
            </a:extLst>
          </p:cNvPr>
          <p:cNvPicPr>
            <a:picLocks noChangeAspect="1"/>
          </p:cNvPicPr>
          <p:nvPr/>
        </p:nvPicPr>
        <p:blipFill>
          <a:blip r:embed="rId2"/>
          <a:stretch>
            <a:fillRect/>
          </a:stretch>
        </p:blipFill>
        <p:spPr>
          <a:xfrm>
            <a:off x="4101803" y="736831"/>
            <a:ext cx="7204372" cy="3950784"/>
          </a:xfrm>
          <a:prstGeom prst="rect">
            <a:avLst/>
          </a:prstGeom>
        </p:spPr>
      </p:pic>
      <p:pic>
        <p:nvPicPr>
          <p:cNvPr id="7" name="Picture 6" descr="A screenshot of a calculator&#10;&#10;Description automatically generated">
            <a:extLst>
              <a:ext uri="{FF2B5EF4-FFF2-40B4-BE49-F238E27FC236}">
                <a16:creationId xmlns:a16="http://schemas.microsoft.com/office/drawing/2014/main" id="{662FB0F3-DC76-B545-D6C9-E761A3EF7A69}"/>
              </a:ext>
            </a:extLst>
          </p:cNvPr>
          <p:cNvPicPr>
            <a:picLocks noChangeAspect="1"/>
          </p:cNvPicPr>
          <p:nvPr/>
        </p:nvPicPr>
        <p:blipFill>
          <a:blip r:embed="rId3"/>
          <a:stretch>
            <a:fillRect/>
          </a:stretch>
        </p:blipFill>
        <p:spPr>
          <a:xfrm>
            <a:off x="5444140" y="4981832"/>
            <a:ext cx="4330700" cy="698500"/>
          </a:xfrm>
          <a:prstGeom prst="rect">
            <a:avLst/>
          </a:prstGeom>
        </p:spPr>
      </p:pic>
      <p:sp>
        <p:nvSpPr>
          <p:cNvPr id="8" name="TextBox 7">
            <a:extLst>
              <a:ext uri="{FF2B5EF4-FFF2-40B4-BE49-F238E27FC236}">
                <a16:creationId xmlns:a16="http://schemas.microsoft.com/office/drawing/2014/main" id="{2D498E87-D6FE-775E-BE15-BBE0EB85D5AB}"/>
              </a:ext>
            </a:extLst>
          </p:cNvPr>
          <p:cNvSpPr txBox="1"/>
          <p:nvPr/>
        </p:nvSpPr>
        <p:spPr>
          <a:xfrm>
            <a:off x="7033989" y="4582310"/>
            <a:ext cx="97654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283374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3">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064012-ACC5-AC3F-B555-F3BBAB343879}"/>
              </a:ext>
            </a:extLst>
          </p:cNvPr>
          <p:cNvSpPr>
            <a:spLocks noGrp="1"/>
          </p:cNvSpPr>
          <p:nvPr>
            <p:ph type="title"/>
          </p:nvPr>
        </p:nvSpPr>
        <p:spPr>
          <a:xfrm>
            <a:off x="605197" y="382385"/>
            <a:ext cx="3111669" cy="899780"/>
          </a:xfrm>
        </p:spPr>
        <p:txBody>
          <a:bodyPr vert="horz" lIns="91440" tIns="45720" rIns="91440" bIns="45720" rtlCol="0" anchor="b">
            <a:normAutofit/>
          </a:bodyPr>
          <a:lstStyle/>
          <a:p>
            <a:r>
              <a:rPr lang="en-US" sz="2000" dirty="0"/>
              <a:t>QUESTION 6</a:t>
            </a:r>
          </a:p>
        </p:txBody>
      </p:sp>
      <p:sp>
        <p:nvSpPr>
          <p:cNvPr id="15" name="Rectangle 17">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D3362D-2FFA-B949-B810-CFA7DEA8C32E}"/>
              </a:ext>
            </a:extLst>
          </p:cNvPr>
          <p:cNvSpPr>
            <a:spLocks noGrp="1"/>
          </p:cNvSpPr>
          <p:nvPr>
            <p:ph sz="half" idx="2"/>
          </p:nvPr>
        </p:nvSpPr>
        <p:spPr>
          <a:xfrm>
            <a:off x="605197" y="1613434"/>
            <a:ext cx="3111668" cy="4594953"/>
          </a:xfrm>
        </p:spPr>
        <p:txBody>
          <a:bodyPr vert="horz" lIns="91440" tIns="45720" rIns="91440" bIns="45720" rtlCol="0">
            <a:normAutofit/>
          </a:bodyPr>
          <a:lstStyle/>
          <a:p>
            <a:pPr marL="0">
              <a:buNone/>
            </a:pPr>
            <a:endParaRPr lang="en-US" sz="1600" b="1" i="0" u="none" strike="noStrike" dirty="0">
              <a:effectLst/>
            </a:endParaRPr>
          </a:p>
          <a:p>
            <a:pPr marL="0">
              <a:buNone/>
            </a:pPr>
            <a:r>
              <a:rPr lang="en-US" sz="1600" b="1" i="0" u="none" strike="noStrike" dirty="0">
                <a:effectLst/>
              </a:rPr>
              <a:t>Which brand has the most transactions among users who were created within the past 6 months?</a:t>
            </a:r>
            <a:endParaRPr lang="en-US" sz="1600" dirty="0"/>
          </a:p>
        </p:txBody>
      </p:sp>
      <p:sp>
        <p:nvSpPr>
          <p:cNvPr id="17" name="Rectangle 19">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A52B0249-0EAF-9C83-E76E-F59FC79E946C}"/>
              </a:ext>
            </a:extLst>
          </p:cNvPr>
          <p:cNvPicPr>
            <a:picLocks noChangeAspect="1"/>
          </p:cNvPicPr>
          <p:nvPr/>
        </p:nvPicPr>
        <p:blipFill>
          <a:blip r:embed="rId2"/>
          <a:stretch>
            <a:fillRect/>
          </a:stretch>
        </p:blipFill>
        <p:spPr>
          <a:xfrm>
            <a:off x="4195400" y="732593"/>
            <a:ext cx="6931178" cy="346103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BF37602-A770-82CA-1273-2807DCAEBC68}"/>
              </a:ext>
            </a:extLst>
          </p:cNvPr>
          <p:cNvPicPr>
            <a:picLocks noChangeAspect="1"/>
          </p:cNvPicPr>
          <p:nvPr/>
        </p:nvPicPr>
        <p:blipFill>
          <a:blip r:embed="rId3"/>
          <a:stretch>
            <a:fillRect/>
          </a:stretch>
        </p:blipFill>
        <p:spPr>
          <a:xfrm>
            <a:off x="5223563" y="4858107"/>
            <a:ext cx="4597400" cy="685800"/>
          </a:xfrm>
          <a:prstGeom prst="rect">
            <a:avLst/>
          </a:prstGeom>
        </p:spPr>
      </p:pic>
      <p:sp>
        <p:nvSpPr>
          <p:cNvPr id="8" name="TextBox 7">
            <a:extLst>
              <a:ext uri="{FF2B5EF4-FFF2-40B4-BE49-F238E27FC236}">
                <a16:creationId xmlns:a16="http://schemas.microsoft.com/office/drawing/2014/main" id="{D12D05A4-534B-7451-64BA-E22092D01601}"/>
              </a:ext>
            </a:extLst>
          </p:cNvPr>
          <p:cNvSpPr txBox="1"/>
          <p:nvPr/>
        </p:nvSpPr>
        <p:spPr>
          <a:xfrm>
            <a:off x="7033988" y="4462296"/>
            <a:ext cx="97654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239755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C37C80C-2476-E43B-9882-F2711F557ACF}"/>
              </a:ext>
            </a:extLst>
          </p:cNvPr>
          <p:cNvSpPr>
            <a:spLocks noGrp="1"/>
          </p:cNvSpPr>
          <p:nvPr>
            <p:ph type="ctrTitle"/>
          </p:nvPr>
        </p:nvSpPr>
        <p:spPr>
          <a:xfrm>
            <a:off x="1078524" y="1231506"/>
            <a:ext cx="6145284" cy="4394988"/>
          </a:xfrm>
        </p:spPr>
        <p:txBody>
          <a:bodyPr>
            <a:normAutofit/>
          </a:bodyPr>
          <a:lstStyle/>
          <a:p>
            <a:pPr algn="r"/>
            <a:r>
              <a:rPr lang="en-US" sz="4800"/>
              <a:t>Thank you!</a:t>
            </a:r>
          </a:p>
        </p:txBody>
      </p:sp>
      <p:cxnSp>
        <p:nvCxnSpPr>
          <p:cNvPr id="12" name="Straight Connector 11">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5542"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7" name="Rectangle 13">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51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66F2246-08ED-A87C-5E58-F8EBF19D92A7}"/>
              </a:ext>
            </a:extLst>
          </p:cNvPr>
          <p:cNvSpPr>
            <a:spLocks noGrp="1"/>
          </p:cNvSpPr>
          <p:nvPr>
            <p:ph type="title"/>
          </p:nvPr>
        </p:nvSpPr>
        <p:spPr>
          <a:xfrm>
            <a:off x="1251678" y="382385"/>
            <a:ext cx="10178322" cy="1492132"/>
          </a:xfrm>
        </p:spPr>
        <p:txBody>
          <a:bodyPr anchor="ctr">
            <a:normAutofit/>
          </a:bodyPr>
          <a:lstStyle/>
          <a:p>
            <a:r>
              <a:rPr lang="en-US"/>
              <a:t>AGENDA</a:t>
            </a:r>
            <a:endParaRPr lang="en-US" dirty="0"/>
          </a:p>
        </p:txBody>
      </p:sp>
      <p:sp>
        <p:nvSpPr>
          <p:cNvPr id="2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3" name="Rectangle 2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151994A-5EC2-26C8-7D91-3C8DB2B54812}"/>
              </a:ext>
            </a:extLst>
          </p:cNvPr>
          <p:cNvGraphicFramePr>
            <a:graphicFrameLocks noGrp="1"/>
          </p:cNvGraphicFramePr>
          <p:nvPr>
            <p:ph idx="1"/>
            <p:extLst>
              <p:ext uri="{D42A27DB-BD31-4B8C-83A1-F6EECF244321}">
                <p14:modId xmlns:p14="http://schemas.microsoft.com/office/powerpoint/2010/main" val="145414150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23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97" name="Rectangle 3078">
            <a:extLst>
              <a:ext uri="{FF2B5EF4-FFF2-40B4-BE49-F238E27FC236}">
                <a16:creationId xmlns:a16="http://schemas.microsoft.com/office/drawing/2014/main" id="{2E402393-0CD9-4C74-906C-74AC06E1D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0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6F586-B00E-326E-A624-1E07154199D5}"/>
              </a:ext>
            </a:extLst>
          </p:cNvPr>
          <p:cNvSpPr>
            <a:spLocks noGrp="1"/>
          </p:cNvSpPr>
          <p:nvPr>
            <p:ph type="title"/>
          </p:nvPr>
        </p:nvSpPr>
        <p:spPr>
          <a:xfrm>
            <a:off x="959755" y="804335"/>
            <a:ext cx="6574899" cy="1917518"/>
          </a:xfrm>
        </p:spPr>
        <p:txBody>
          <a:bodyPr anchor="ctr">
            <a:normAutofit/>
          </a:bodyPr>
          <a:lstStyle/>
          <a:p>
            <a:r>
              <a:rPr lang="en-US">
                <a:solidFill>
                  <a:schemeClr val="tx1"/>
                </a:solidFill>
              </a:rPr>
              <a:t>introduction to company</a:t>
            </a:r>
          </a:p>
        </p:txBody>
      </p:sp>
      <p:sp>
        <p:nvSpPr>
          <p:cNvPr id="3" name="Content Placeholder 2">
            <a:extLst>
              <a:ext uri="{FF2B5EF4-FFF2-40B4-BE49-F238E27FC236}">
                <a16:creationId xmlns:a16="http://schemas.microsoft.com/office/drawing/2014/main" id="{7866A239-A2B1-B199-D7EE-85DC51D61863}"/>
              </a:ext>
            </a:extLst>
          </p:cNvPr>
          <p:cNvSpPr>
            <a:spLocks noGrp="1"/>
          </p:cNvSpPr>
          <p:nvPr>
            <p:ph idx="1"/>
          </p:nvPr>
        </p:nvSpPr>
        <p:spPr>
          <a:xfrm>
            <a:off x="959754" y="2871982"/>
            <a:ext cx="6574895" cy="3181684"/>
          </a:xfrm>
        </p:spPr>
        <p:txBody>
          <a:bodyPr anchor="t">
            <a:normAutofit/>
          </a:bodyPr>
          <a:lstStyle/>
          <a:p>
            <a:pPr marL="0" indent="0">
              <a:lnSpc>
                <a:spcPct val="100000"/>
              </a:lnSpc>
              <a:buNone/>
            </a:pPr>
            <a:r>
              <a:rPr lang="en-US">
                <a:solidFill>
                  <a:schemeClr val="tx1"/>
                </a:solidFill>
              </a:rPr>
              <a:t>Fetch Rewards is America’s leading consumer-engagement platform that rewards shoppers for buying the brands they love. The Fetch app gives users the easiest way to save on everyday purchases by simply scanning their receipt. </a:t>
            </a:r>
          </a:p>
          <a:p>
            <a:pPr marL="0" indent="0">
              <a:lnSpc>
                <a:spcPct val="100000"/>
              </a:lnSpc>
              <a:buNone/>
            </a:pPr>
            <a:endParaRPr lang="en-US">
              <a:solidFill>
                <a:schemeClr val="tx1"/>
              </a:solidFill>
            </a:endParaRPr>
          </a:p>
          <a:p>
            <a:pPr marL="0" indent="0">
              <a:lnSpc>
                <a:spcPct val="100000"/>
              </a:lnSpc>
              <a:buNone/>
            </a:pPr>
            <a:r>
              <a:rPr lang="en-US">
                <a:solidFill>
                  <a:schemeClr val="tx1"/>
                </a:solidFill>
              </a:rPr>
              <a:t>Fetch helps brands activate and engage with America’s consumers through billions of item-level receipts, driving business-changing results for leading CPG brands, retailers and restaurants.</a:t>
            </a:r>
          </a:p>
        </p:txBody>
      </p:sp>
      <p:sp>
        <p:nvSpPr>
          <p:cNvPr id="3098" name="Freeform: Shape 3080">
            <a:extLst>
              <a:ext uri="{FF2B5EF4-FFF2-40B4-BE49-F238E27FC236}">
                <a16:creationId xmlns:a16="http://schemas.microsoft.com/office/drawing/2014/main" id="{8C4F1A0C-BD28-4977-9745-E2A4FB752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9668" y="0"/>
            <a:ext cx="4232332" cy="3701000"/>
          </a:xfrm>
          <a:custGeom>
            <a:avLst/>
            <a:gdLst>
              <a:gd name="connsiteX0" fmla="*/ 319701 w 4232332"/>
              <a:gd name="connsiteY0" fmla="*/ 0 h 3701000"/>
              <a:gd name="connsiteX1" fmla="*/ 4232332 w 4232332"/>
              <a:gd name="connsiteY1" fmla="*/ 0 h 3701000"/>
              <a:gd name="connsiteX2" fmla="*/ 4232332 w 4232332"/>
              <a:gd name="connsiteY2" fmla="*/ 3034486 h 3701000"/>
              <a:gd name="connsiteX3" fmla="*/ 4230268 w 4232332"/>
              <a:gd name="connsiteY3" fmla="*/ 3035198 h 3701000"/>
              <a:gd name="connsiteX4" fmla="*/ 4185051 w 4232332"/>
              <a:gd name="connsiteY4" fmla="*/ 3049231 h 3701000"/>
              <a:gd name="connsiteX5" fmla="*/ 4136714 w 4232332"/>
              <a:gd name="connsiteY5" fmla="*/ 3061706 h 3701000"/>
              <a:gd name="connsiteX6" fmla="*/ 4089935 w 4232332"/>
              <a:gd name="connsiteY6" fmla="*/ 3074180 h 3701000"/>
              <a:gd name="connsiteX7" fmla="*/ 4043158 w 4232332"/>
              <a:gd name="connsiteY7" fmla="*/ 3088214 h 3701000"/>
              <a:gd name="connsiteX8" fmla="*/ 3997940 w 4232332"/>
              <a:gd name="connsiteY8" fmla="*/ 3103806 h 3701000"/>
              <a:gd name="connsiteX9" fmla="*/ 3955840 w 4232332"/>
              <a:gd name="connsiteY9" fmla="*/ 3122518 h 3701000"/>
              <a:gd name="connsiteX10" fmla="*/ 3916860 w 4232332"/>
              <a:gd name="connsiteY10" fmla="*/ 3144346 h 3701000"/>
              <a:gd name="connsiteX11" fmla="*/ 3882555 w 4232332"/>
              <a:gd name="connsiteY11" fmla="*/ 3172413 h 3701000"/>
              <a:gd name="connsiteX12" fmla="*/ 3846692 w 4232332"/>
              <a:gd name="connsiteY12" fmla="*/ 3203599 h 3701000"/>
              <a:gd name="connsiteX13" fmla="*/ 3815506 w 4232332"/>
              <a:gd name="connsiteY13" fmla="*/ 3239461 h 3701000"/>
              <a:gd name="connsiteX14" fmla="*/ 3785881 w 4232332"/>
              <a:gd name="connsiteY14" fmla="*/ 3276884 h 3701000"/>
              <a:gd name="connsiteX15" fmla="*/ 3756254 w 4232332"/>
              <a:gd name="connsiteY15" fmla="*/ 3315864 h 3701000"/>
              <a:gd name="connsiteX16" fmla="*/ 3726629 w 4232332"/>
              <a:gd name="connsiteY16" fmla="*/ 3354846 h 3701000"/>
              <a:gd name="connsiteX17" fmla="*/ 3697003 w 4232332"/>
              <a:gd name="connsiteY17" fmla="*/ 3392268 h 3701000"/>
              <a:gd name="connsiteX18" fmla="*/ 3664258 w 4232332"/>
              <a:gd name="connsiteY18" fmla="*/ 3428131 h 3701000"/>
              <a:gd name="connsiteX19" fmla="*/ 3631513 w 4232332"/>
              <a:gd name="connsiteY19" fmla="*/ 3459315 h 3701000"/>
              <a:gd name="connsiteX20" fmla="*/ 3594093 w 4232332"/>
              <a:gd name="connsiteY20" fmla="*/ 3485823 h 3701000"/>
              <a:gd name="connsiteX21" fmla="*/ 3555111 w 4232332"/>
              <a:gd name="connsiteY21" fmla="*/ 3506094 h 3701000"/>
              <a:gd name="connsiteX22" fmla="*/ 3508332 w 4232332"/>
              <a:gd name="connsiteY22" fmla="*/ 3520128 h 3701000"/>
              <a:gd name="connsiteX23" fmla="*/ 3459994 w 4232332"/>
              <a:gd name="connsiteY23" fmla="*/ 3526365 h 3701000"/>
              <a:gd name="connsiteX24" fmla="*/ 3410100 w 4232332"/>
              <a:gd name="connsiteY24" fmla="*/ 3527923 h 3701000"/>
              <a:gd name="connsiteX25" fmla="*/ 3357084 w 4232332"/>
              <a:gd name="connsiteY25" fmla="*/ 3523245 h 3701000"/>
              <a:gd name="connsiteX26" fmla="*/ 3304070 w 4232332"/>
              <a:gd name="connsiteY26" fmla="*/ 3517009 h 3701000"/>
              <a:gd name="connsiteX27" fmla="*/ 3251054 w 4232332"/>
              <a:gd name="connsiteY27" fmla="*/ 3509211 h 3701000"/>
              <a:gd name="connsiteX28" fmla="*/ 3198040 w 4232332"/>
              <a:gd name="connsiteY28" fmla="*/ 3502976 h 3701000"/>
              <a:gd name="connsiteX29" fmla="*/ 3145024 w 4232332"/>
              <a:gd name="connsiteY29" fmla="*/ 3499857 h 3701000"/>
              <a:gd name="connsiteX30" fmla="*/ 3093569 w 4232332"/>
              <a:gd name="connsiteY30" fmla="*/ 3499857 h 3701000"/>
              <a:gd name="connsiteX31" fmla="*/ 3045233 w 4232332"/>
              <a:gd name="connsiteY31" fmla="*/ 3506094 h 3701000"/>
              <a:gd name="connsiteX32" fmla="*/ 2995337 w 4232332"/>
              <a:gd name="connsiteY32" fmla="*/ 3518569 h 3701000"/>
              <a:gd name="connsiteX33" fmla="*/ 2950118 w 4232332"/>
              <a:gd name="connsiteY33" fmla="*/ 3537278 h 3701000"/>
              <a:gd name="connsiteX34" fmla="*/ 2903340 w 4232332"/>
              <a:gd name="connsiteY34" fmla="*/ 3562227 h 3701000"/>
              <a:gd name="connsiteX35" fmla="*/ 2856564 w 4232332"/>
              <a:gd name="connsiteY35" fmla="*/ 3587176 h 3701000"/>
              <a:gd name="connsiteX36" fmla="*/ 2809785 w 4232332"/>
              <a:gd name="connsiteY36" fmla="*/ 3615241 h 3701000"/>
              <a:gd name="connsiteX37" fmla="*/ 2764565 w 4232332"/>
              <a:gd name="connsiteY37" fmla="*/ 3641749 h 3701000"/>
              <a:gd name="connsiteX38" fmla="*/ 2716230 w 4232332"/>
              <a:gd name="connsiteY38" fmla="*/ 3665138 h 3701000"/>
              <a:gd name="connsiteX39" fmla="*/ 2669451 w 4232332"/>
              <a:gd name="connsiteY39" fmla="*/ 3683850 h 3701000"/>
              <a:gd name="connsiteX40" fmla="*/ 2621114 w 4232332"/>
              <a:gd name="connsiteY40" fmla="*/ 3696324 h 3701000"/>
              <a:gd name="connsiteX41" fmla="*/ 2571219 w 4232332"/>
              <a:gd name="connsiteY41" fmla="*/ 3701000 h 3701000"/>
              <a:gd name="connsiteX42" fmla="*/ 2521322 w 4232332"/>
              <a:gd name="connsiteY42" fmla="*/ 3696324 h 3701000"/>
              <a:gd name="connsiteX43" fmla="*/ 2472985 w 4232332"/>
              <a:gd name="connsiteY43" fmla="*/ 3683850 h 3701000"/>
              <a:gd name="connsiteX44" fmla="*/ 2426209 w 4232332"/>
              <a:gd name="connsiteY44" fmla="*/ 3665138 h 3701000"/>
              <a:gd name="connsiteX45" fmla="*/ 2377871 w 4232332"/>
              <a:gd name="connsiteY45" fmla="*/ 3641749 h 3701000"/>
              <a:gd name="connsiteX46" fmla="*/ 2332651 w 4232332"/>
              <a:gd name="connsiteY46" fmla="*/ 3615241 h 3701000"/>
              <a:gd name="connsiteX47" fmla="*/ 2285874 w 4232332"/>
              <a:gd name="connsiteY47" fmla="*/ 3587176 h 3701000"/>
              <a:gd name="connsiteX48" fmla="*/ 2239096 w 4232332"/>
              <a:gd name="connsiteY48" fmla="*/ 3562227 h 3701000"/>
              <a:gd name="connsiteX49" fmla="*/ 2192319 w 4232332"/>
              <a:gd name="connsiteY49" fmla="*/ 3537278 h 3701000"/>
              <a:gd name="connsiteX50" fmla="*/ 2145542 w 4232332"/>
              <a:gd name="connsiteY50" fmla="*/ 3518569 h 3701000"/>
              <a:gd name="connsiteX51" fmla="*/ 2097204 w 4232332"/>
              <a:gd name="connsiteY51" fmla="*/ 3506094 h 3701000"/>
              <a:gd name="connsiteX52" fmla="*/ 2048867 w 4232332"/>
              <a:gd name="connsiteY52" fmla="*/ 3499857 h 3701000"/>
              <a:gd name="connsiteX53" fmla="*/ 1997410 w 4232332"/>
              <a:gd name="connsiteY53" fmla="*/ 3499857 h 3701000"/>
              <a:gd name="connsiteX54" fmla="*/ 1944396 w 4232332"/>
              <a:gd name="connsiteY54" fmla="*/ 3502976 h 3701000"/>
              <a:gd name="connsiteX55" fmla="*/ 1891382 w 4232332"/>
              <a:gd name="connsiteY55" fmla="*/ 3509211 h 3701000"/>
              <a:gd name="connsiteX56" fmla="*/ 1838366 w 4232332"/>
              <a:gd name="connsiteY56" fmla="*/ 3517009 h 3701000"/>
              <a:gd name="connsiteX57" fmla="*/ 1785350 w 4232332"/>
              <a:gd name="connsiteY57" fmla="*/ 3523245 h 3701000"/>
              <a:gd name="connsiteX58" fmla="*/ 1732336 w 4232332"/>
              <a:gd name="connsiteY58" fmla="*/ 3527923 h 3701000"/>
              <a:gd name="connsiteX59" fmla="*/ 1682442 w 4232332"/>
              <a:gd name="connsiteY59" fmla="*/ 3526365 h 3701000"/>
              <a:gd name="connsiteX60" fmla="*/ 1634105 w 4232332"/>
              <a:gd name="connsiteY60" fmla="*/ 3520128 h 3701000"/>
              <a:gd name="connsiteX61" fmla="*/ 1587326 w 4232332"/>
              <a:gd name="connsiteY61" fmla="*/ 3506094 h 3701000"/>
              <a:gd name="connsiteX62" fmla="*/ 1548345 w 4232332"/>
              <a:gd name="connsiteY62" fmla="*/ 3485823 h 3701000"/>
              <a:gd name="connsiteX63" fmla="*/ 1510922 w 4232332"/>
              <a:gd name="connsiteY63" fmla="*/ 3459315 h 3701000"/>
              <a:gd name="connsiteX64" fmla="*/ 1478179 w 4232332"/>
              <a:gd name="connsiteY64" fmla="*/ 3428131 h 3701000"/>
              <a:gd name="connsiteX65" fmla="*/ 1445433 w 4232332"/>
              <a:gd name="connsiteY65" fmla="*/ 3392268 h 3701000"/>
              <a:gd name="connsiteX66" fmla="*/ 1415807 w 4232332"/>
              <a:gd name="connsiteY66" fmla="*/ 3354846 h 3701000"/>
              <a:gd name="connsiteX67" fmla="*/ 1386182 w 4232332"/>
              <a:gd name="connsiteY67" fmla="*/ 3315864 h 3701000"/>
              <a:gd name="connsiteX68" fmla="*/ 1356556 w 4232332"/>
              <a:gd name="connsiteY68" fmla="*/ 3276884 h 3701000"/>
              <a:gd name="connsiteX69" fmla="*/ 1326930 w 4232332"/>
              <a:gd name="connsiteY69" fmla="*/ 3239461 h 3701000"/>
              <a:gd name="connsiteX70" fmla="*/ 1295744 w 4232332"/>
              <a:gd name="connsiteY70" fmla="*/ 3203599 h 3701000"/>
              <a:gd name="connsiteX71" fmla="*/ 1259881 w 4232332"/>
              <a:gd name="connsiteY71" fmla="*/ 3172413 h 3701000"/>
              <a:gd name="connsiteX72" fmla="*/ 1225577 w 4232332"/>
              <a:gd name="connsiteY72" fmla="*/ 3144346 h 3701000"/>
              <a:gd name="connsiteX73" fmla="*/ 1186596 w 4232332"/>
              <a:gd name="connsiteY73" fmla="*/ 3122518 h 3701000"/>
              <a:gd name="connsiteX74" fmla="*/ 1144496 w 4232332"/>
              <a:gd name="connsiteY74" fmla="*/ 3103806 h 3701000"/>
              <a:gd name="connsiteX75" fmla="*/ 1099278 w 4232332"/>
              <a:gd name="connsiteY75" fmla="*/ 3088214 h 3701000"/>
              <a:gd name="connsiteX76" fmla="*/ 1052499 w 4232332"/>
              <a:gd name="connsiteY76" fmla="*/ 3074180 h 3701000"/>
              <a:gd name="connsiteX77" fmla="*/ 1005723 w 4232332"/>
              <a:gd name="connsiteY77" fmla="*/ 3061706 h 3701000"/>
              <a:gd name="connsiteX78" fmla="*/ 957386 w 4232332"/>
              <a:gd name="connsiteY78" fmla="*/ 3049231 h 3701000"/>
              <a:gd name="connsiteX79" fmla="*/ 912167 w 4232332"/>
              <a:gd name="connsiteY79" fmla="*/ 3035198 h 3701000"/>
              <a:gd name="connsiteX80" fmla="*/ 866948 w 4232332"/>
              <a:gd name="connsiteY80" fmla="*/ 3019606 h 3701000"/>
              <a:gd name="connsiteX81" fmla="*/ 824850 w 4232332"/>
              <a:gd name="connsiteY81" fmla="*/ 3000894 h 3701000"/>
              <a:gd name="connsiteX82" fmla="*/ 787426 w 4232332"/>
              <a:gd name="connsiteY82" fmla="*/ 2977505 h 3701000"/>
              <a:gd name="connsiteX83" fmla="*/ 753122 w 4232332"/>
              <a:gd name="connsiteY83" fmla="*/ 2949439 h 3701000"/>
              <a:gd name="connsiteX84" fmla="*/ 725057 w 4232332"/>
              <a:gd name="connsiteY84" fmla="*/ 2915136 h 3701000"/>
              <a:gd name="connsiteX85" fmla="*/ 701668 w 4232332"/>
              <a:gd name="connsiteY85" fmla="*/ 2877713 h 3701000"/>
              <a:gd name="connsiteX86" fmla="*/ 682956 w 4232332"/>
              <a:gd name="connsiteY86" fmla="*/ 2835613 h 3701000"/>
              <a:gd name="connsiteX87" fmla="*/ 667364 w 4232332"/>
              <a:gd name="connsiteY87" fmla="*/ 2790396 h 3701000"/>
              <a:gd name="connsiteX88" fmla="*/ 653331 w 4232332"/>
              <a:gd name="connsiteY88" fmla="*/ 2745177 h 3701000"/>
              <a:gd name="connsiteX89" fmla="*/ 640857 w 4232332"/>
              <a:gd name="connsiteY89" fmla="*/ 2696840 h 3701000"/>
              <a:gd name="connsiteX90" fmla="*/ 628382 w 4232332"/>
              <a:gd name="connsiteY90" fmla="*/ 2650063 h 3701000"/>
              <a:gd name="connsiteX91" fmla="*/ 614349 w 4232332"/>
              <a:gd name="connsiteY91" fmla="*/ 2603285 h 3701000"/>
              <a:gd name="connsiteX92" fmla="*/ 598756 w 4232332"/>
              <a:gd name="connsiteY92" fmla="*/ 2558065 h 3701000"/>
              <a:gd name="connsiteX93" fmla="*/ 580044 w 4232332"/>
              <a:gd name="connsiteY93" fmla="*/ 2515965 h 3701000"/>
              <a:gd name="connsiteX94" fmla="*/ 558214 w 4232332"/>
              <a:gd name="connsiteY94" fmla="*/ 2476984 h 3701000"/>
              <a:gd name="connsiteX95" fmla="*/ 530150 w 4232332"/>
              <a:gd name="connsiteY95" fmla="*/ 2442681 h 3701000"/>
              <a:gd name="connsiteX96" fmla="*/ 498963 w 4232332"/>
              <a:gd name="connsiteY96" fmla="*/ 2406817 h 3701000"/>
              <a:gd name="connsiteX97" fmla="*/ 463101 w 4232332"/>
              <a:gd name="connsiteY97" fmla="*/ 2375633 h 3701000"/>
              <a:gd name="connsiteX98" fmla="*/ 424118 w 4232332"/>
              <a:gd name="connsiteY98" fmla="*/ 2346007 h 3701000"/>
              <a:gd name="connsiteX99" fmla="*/ 385138 w 4232332"/>
              <a:gd name="connsiteY99" fmla="*/ 2316382 h 3701000"/>
              <a:gd name="connsiteX100" fmla="*/ 346157 w 4232332"/>
              <a:gd name="connsiteY100" fmla="*/ 2286756 h 3701000"/>
              <a:gd name="connsiteX101" fmla="*/ 308733 w 4232332"/>
              <a:gd name="connsiteY101" fmla="*/ 2257129 h 3701000"/>
              <a:gd name="connsiteX102" fmla="*/ 272871 w 4232332"/>
              <a:gd name="connsiteY102" fmla="*/ 2224386 h 3701000"/>
              <a:gd name="connsiteX103" fmla="*/ 241686 w 4232332"/>
              <a:gd name="connsiteY103" fmla="*/ 2191641 h 3701000"/>
              <a:gd name="connsiteX104" fmla="*/ 215179 w 4232332"/>
              <a:gd name="connsiteY104" fmla="*/ 2154219 h 3701000"/>
              <a:gd name="connsiteX105" fmla="*/ 194909 w 4232332"/>
              <a:gd name="connsiteY105" fmla="*/ 2115238 h 3701000"/>
              <a:gd name="connsiteX106" fmla="*/ 180876 w 4232332"/>
              <a:gd name="connsiteY106" fmla="*/ 2068461 h 3701000"/>
              <a:gd name="connsiteX107" fmla="*/ 174638 w 4232332"/>
              <a:gd name="connsiteY107" fmla="*/ 2020123 h 3701000"/>
              <a:gd name="connsiteX108" fmla="*/ 173078 w 4232332"/>
              <a:gd name="connsiteY108" fmla="*/ 1970225 h 3701000"/>
              <a:gd name="connsiteX109" fmla="*/ 177756 w 4232332"/>
              <a:gd name="connsiteY109" fmla="*/ 1917211 h 3701000"/>
              <a:gd name="connsiteX110" fmla="*/ 183993 w 4232332"/>
              <a:gd name="connsiteY110" fmla="*/ 1864197 h 3701000"/>
              <a:gd name="connsiteX111" fmla="*/ 191789 w 4232332"/>
              <a:gd name="connsiteY111" fmla="*/ 1811182 h 3701000"/>
              <a:gd name="connsiteX112" fmla="*/ 198027 w 4232332"/>
              <a:gd name="connsiteY112" fmla="*/ 1758167 h 3701000"/>
              <a:gd name="connsiteX113" fmla="*/ 201146 w 4232332"/>
              <a:gd name="connsiteY113" fmla="*/ 1705153 h 3701000"/>
              <a:gd name="connsiteX114" fmla="*/ 201146 w 4232332"/>
              <a:gd name="connsiteY114" fmla="*/ 1653697 h 3701000"/>
              <a:gd name="connsiteX115" fmla="*/ 194909 w 4232332"/>
              <a:gd name="connsiteY115" fmla="*/ 1605362 h 3701000"/>
              <a:gd name="connsiteX116" fmla="*/ 182434 w 4232332"/>
              <a:gd name="connsiteY116" fmla="*/ 1557024 h 3701000"/>
              <a:gd name="connsiteX117" fmla="*/ 163723 w 4232332"/>
              <a:gd name="connsiteY117" fmla="*/ 1511804 h 3701000"/>
              <a:gd name="connsiteX118" fmla="*/ 140335 w 4232332"/>
              <a:gd name="connsiteY118" fmla="*/ 1465027 h 3701000"/>
              <a:gd name="connsiteX119" fmla="*/ 113826 w 4232332"/>
              <a:gd name="connsiteY119" fmla="*/ 1418251 h 3701000"/>
              <a:gd name="connsiteX120" fmla="*/ 85761 w 4232332"/>
              <a:gd name="connsiteY120" fmla="*/ 1371472 h 3701000"/>
              <a:gd name="connsiteX121" fmla="*/ 59253 w 4232332"/>
              <a:gd name="connsiteY121" fmla="*/ 1326252 h 3701000"/>
              <a:gd name="connsiteX122" fmla="*/ 35863 w 4232332"/>
              <a:gd name="connsiteY122" fmla="*/ 1277917 h 3701000"/>
              <a:gd name="connsiteX123" fmla="*/ 17153 w 4232332"/>
              <a:gd name="connsiteY123" fmla="*/ 1231139 h 3701000"/>
              <a:gd name="connsiteX124" fmla="*/ 4679 w 4232332"/>
              <a:gd name="connsiteY124" fmla="*/ 1182801 h 3701000"/>
              <a:gd name="connsiteX125" fmla="*/ 0 w 4232332"/>
              <a:gd name="connsiteY125" fmla="*/ 1132905 h 3701000"/>
              <a:gd name="connsiteX126" fmla="*/ 4679 w 4232332"/>
              <a:gd name="connsiteY126" fmla="*/ 1083010 h 3701000"/>
              <a:gd name="connsiteX127" fmla="*/ 17153 w 4232332"/>
              <a:gd name="connsiteY127" fmla="*/ 1034673 h 3701000"/>
              <a:gd name="connsiteX128" fmla="*/ 35863 w 4232332"/>
              <a:gd name="connsiteY128" fmla="*/ 987895 h 3701000"/>
              <a:gd name="connsiteX129" fmla="*/ 59253 w 4232332"/>
              <a:gd name="connsiteY129" fmla="*/ 939559 h 3701000"/>
              <a:gd name="connsiteX130" fmla="*/ 85761 w 4232332"/>
              <a:gd name="connsiteY130" fmla="*/ 894339 h 3701000"/>
              <a:gd name="connsiteX131" fmla="*/ 113826 w 4232332"/>
              <a:gd name="connsiteY131" fmla="*/ 847563 h 3701000"/>
              <a:gd name="connsiteX132" fmla="*/ 140335 w 4232332"/>
              <a:gd name="connsiteY132" fmla="*/ 800784 h 3701000"/>
              <a:gd name="connsiteX133" fmla="*/ 163723 w 4232332"/>
              <a:gd name="connsiteY133" fmla="*/ 754007 h 3701000"/>
              <a:gd name="connsiteX134" fmla="*/ 182434 w 4232332"/>
              <a:gd name="connsiteY134" fmla="*/ 708787 h 3701000"/>
              <a:gd name="connsiteX135" fmla="*/ 194909 w 4232332"/>
              <a:gd name="connsiteY135" fmla="*/ 660451 h 3701000"/>
              <a:gd name="connsiteX136" fmla="*/ 201146 w 4232332"/>
              <a:gd name="connsiteY136" fmla="*/ 612115 h 3701000"/>
              <a:gd name="connsiteX137" fmla="*/ 201146 w 4232332"/>
              <a:gd name="connsiteY137" fmla="*/ 560659 h 3701000"/>
              <a:gd name="connsiteX138" fmla="*/ 198027 w 4232332"/>
              <a:gd name="connsiteY138" fmla="*/ 507644 h 3701000"/>
              <a:gd name="connsiteX139" fmla="*/ 191789 w 4232332"/>
              <a:gd name="connsiteY139" fmla="*/ 454630 h 3701000"/>
              <a:gd name="connsiteX140" fmla="*/ 183993 w 4232332"/>
              <a:gd name="connsiteY140" fmla="*/ 401614 h 3701000"/>
              <a:gd name="connsiteX141" fmla="*/ 177756 w 4232332"/>
              <a:gd name="connsiteY141" fmla="*/ 348600 h 3701000"/>
              <a:gd name="connsiteX142" fmla="*/ 173078 w 4232332"/>
              <a:gd name="connsiteY142" fmla="*/ 295586 h 3701000"/>
              <a:gd name="connsiteX143" fmla="*/ 174638 w 4232332"/>
              <a:gd name="connsiteY143" fmla="*/ 245689 h 3701000"/>
              <a:gd name="connsiteX144" fmla="*/ 180876 w 4232332"/>
              <a:gd name="connsiteY144" fmla="*/ 197353 h 3701000"/>
              <a:gd name="connsiteX145" fmla="*/ 194909 w 4232332"/>
              <a:gd name="connsiteY145" fmla="*/ 150574 h 3701000"/>
              <a:gd name="connsiteX146" fmla="*/ 215179 w 4232332"/>
              <a:gd name="connsiteY146" fmla="*/ 111594 h 3701000"/>
              <a:gd name="connsiteX147" fmla="*/ 241686 w 4232332"/>
              <a:gd name="connsiteY147" fmla="*/ 74171 h 3701000"/>
              <a:gd name="connsiteX148" fmla="*/ 272871 w 4232332"/>
              <a:gd name="connsiteY148" fmla="*/ 41427 h 3701000"/>
              <a:gd name="connsiteX149" fmla="*/ 308733 w 4232332"/>
              <a:gd name="connsiteY149" fmla="*/ 8683 h 3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4232332" h="3701000">
                <a:moveTo>
                  <a:pt x="319701" y="0"/>
                </a:moveTo>
                <a:lnTo>
                  <a:pt x="4232332" y="0"/>
                </a:lnTo>
                <a:lnTo>
                  <a:pt x="4232332" y="3034486"/>
                </a:lnTo>
                <a:lnTo>
                  <a:pt x="4230268" y="3035198"/>
                </a:lnTo>
                <a:lnTo>
                  <a:pt x="4185051" y="3049231"/>
                </a:lnTo>
                <a:lnTo>
                  <a:pt x="4136714" y="3061706"/>
                </a:lnTo>
                <a:lnTo>
                  <a:pt x="4089935" y="3074180"/>
                </a:lnTo>
                <a:lnTo>
                  <a:pt x="4043158" y="3088214"/>
                </a:lnTo>
                <a:lnTo>
                  <a:pt x="3997940" y="3103806"/>
                </a:lnTo>
                <a:lnTo>
                  <a:pt x="3955840" y="3122518"/>
                </a:lnTo>
                <a:lnTo>
                  <a:pt x="3916860" y="3144346"/>
                </a:lnTo>
                <a:lnTo>
                  <a:pt x="3882555" y="3172413"/>
                </a:lnTo>
                <a:lnTo>
                  <a:pt x="3846692" y="3203599"/>
                </a:lnTo>
                <a:lnTo>
                  <a:pt x="3815506" y="3239461"/>
                </a:lnTo>
                <a:lnTo>
                  <a:pt x="3785881" y="3276884"/>
                </a:lnTo>
                <a:lnTo>
                  <a:pt x="3756254" y="3315864"/>
                </a:lnTo>
                <a:lnTo>
                  <a:pt x="3726629" y="3354846"/>
                </a:lnTo>
                <a:lnTo>
                  <a:pt x="3697003" y="3392268"/>
                </a:lnTo>
                <a:lnTo>
                  <a:pt x="3664258" y="3428131"/>
                </a:lnTo>
                <a:lnTo>
                  <a:pt x="3631513" y="3459315"/>
                </a:lnTo>
                <a:lnTo>
                  <a:pt x="3594093" y="3485823"/>
                </a:lnTo>
                <a:lnTo>
                  <a:pt x="3555111" y="3506094"/>
                </a:lnTo>
                <a:lnTo>
                  <a:pt x="3508332" y="3520128"/>
                </a:lnTo>
                <a:lnTo>
                  <a:pt x="3459994" y="3526365"/>
                </a:lnTo>
                <a:lnTo>
                  <a:pt x="3410100" y="3527923"/>
                </a:lnTo>
                <a:lnTo>
                  <a:pt x="3357084" y="3523245"/>
                </a:lnTo>
                <a:lnTo>
                  <a:pt x="3304070" y="3517009"/>
                </a:lnTo>
                <a:lnTo>
                  <a:pt x="3251054" y="3509211"/>
                </a:lnTo>
                <a:lnTo>
                  <a:pt x="3198040" y="3502976"/>
                </a:lnTo>
                <a:lnTo>
                  <a:pt x="3145024" y="3499857"/>
                </a:lnTo>
                <a:lnTo>
                  <a:pt x="3093569" y="3499857"/>
                </a:lnTo>
                <a:lnTo>
                  <a:pt x="3045233" y="3506094"/>
                </a:lnTo>
                <a:lnTo>
                  <a:pt x="2995337" y="3518569"/>
                </a:lnTo>
                <a:lnTo>
                  <a:pt x="2950118" y="3537278"/>
                </a:lnTo>
                <a:lnTo>
                  <a:pt x="2903340" y="3562227"/>
                </a:lnTo>
                <a:lnTo>
                  <a:pt x="2856564" y="3587176"/>
                </a:lnTo>
                <a:lnTo>
                  <a:pt x="2809785" y="3615241"/>
                </a:lnTo>
                <a:lnTo>
                  <a:pt x="2764565" y="3641749"/>
                </a:lnTo>
                <a:lnTo>
                  <a:pt x="2716230" y="3665138"/>
                </a:lnTo>
                <a:lnTo>
                  <a:pt x="2669451" y="3683850"/>
                </a:lnTo>
                <a:lnTo>
                  <a:pt x="2621114" y="3696324"/>
                </a:lnTo>
                <a:lnTo>
                  <a:pt x="2571219" y="3701000"/>
                </a:lnTo>
                <a:lnTo>
                  <a:pt x="2521322" y="3696324"/>
                </a:lnTo>
                <a:lnTo>
                  <a:pt x="2472985" y="3683850"/>
                </a:lnTo>
                <a:lnTo>
                  <a:pt x="2426209" y="3665138"/>
                </a:lnTo>
                <a:lnTo>
                  <a:pt x="2377871" y="3641749"/>
                </a:lnTo>
                <a:lnTo>
                  <a:pt x="2332651" y="3615241"/>
                </a:lnTo>
                <a:lnTo>
                  <a:pt x="2285874" y="3587176"/>
                </a:lnTo>
                <a:lnTo>
                  <a:pt x="2239096" y="3562227"/>
                </a:lnTo>
                <a:lnTo>
                  <a:pt x="2192319" y="3537278"/>
                </a:lnTo>
                <a:lnTo>
                  <a:pt x="2145542" y="3518569"/>
                </a:lnTo>
                <a:lnTo>
                  <a:pt x="2097204" y="3506094"/>
                </a:lnTo>
                <a:lnTo>
                  <a:pt x="2048867" y="3499857"/>
                </a:lnTo>
                <a:lnTo>
                  <a:pt x="1997410" y="3499857"/>
                </a:lnTo>
                <a:lnTo>
                  <a:pt x="1944396" y="3502976"/>
                </a:lnTo>
                <a:lnTo>
                  <a:pt x="1891382" y="3509211"/>
                </a:lnTo>
                <a:lnTo>
                  <a:pt x="1838366" y="3517009"/>
                </a:lnTo>
                <a:lnTo>
                  <a:pt x="1785350" y="3523245"/>
                </a:lnTo>
                <a:lnTo>
                  <a:pt x="1732336" y="3527923"/>
                </a:lnTo>
                <a:lnTo>
                  <a:pt x="1682442" y="3526365"/>
                </a:lnTo>
                <a:lnTo>
                  <a:pt x="1634105" y="3520128"/>
                </a:lnTo>
                <a:lnTo>
                  <a:pt x="1587326" y="3506094"/>
                </a:lnTo>
                <a:lnTo>
                  <a:pt x="1548345" y="3485823"/>
                </a:lnTo>
                <a:lnTo>
                  <a:pt x="1510922" y="3459315"/>
                </a:lnTo>
                <a:lnTo>
                  <a:pt x="1478179" y="3428131"/>
                </a:lnTo>
                <a:lnTo>
                  <a:pt x="1445433" y="3392268"/>
                </a:lnTo>
                <a:lnTo>
                  <a:pt x="1415807" y="3354846"/>
                </a:lnTo>
                <a:lnTo>
                  <a:pt x="1386182" y="3315864"/>
                </a:lnTo>
                <a:lnTo>
                  <a:pt x="1356556" y="3276884"/>
                </a:lnTo>
                <a:lnTo>
                  <a:pt x="1326930" y="3239461"/>
                </a:lnTo>
                <a:lnTo>
                  <a:pt x="1295744" y="3203599"/>
                </a:lnTo>
                <a:lnTo>
                  <a:pt x="1259881" y="3172413"/>
                </a:lnTo>
                <a:lnTo>
                  <a:pt x="1225577" y="3144346"/>
                </a:lnTo>
                <a:lnTo>
                  <a:pt x="1186596" y="3122518"/>
                </a:lnTo>
                <a:lnTo>
                  <a:pt x="1144496" y="3103806"/>
                </a:lnTo>
                <a:lnTo>
                  <a:pt x="1099278" y="3088214"/>
                </a:lnTo>
                <a:lnTo>
                  <a:pt x="1052499" y="3074180"/>
                </a:lnTo>
                <a:lnTo>
                  <a:pt x="1005723" y="3061706"/>
                </a:lnTo>
                <a:lnTo>
                  <a:pt x="957386" y="3049231"/>
                </a:lnTo>
                <a:lnTo>
                  <a:pt x="912167" y="3035198"/>
                </a:lnTo>
                <a:lnTo>
                  <a:pt x="866948" y="3019606"/>
                </a:lnTo>
                <a:lnTo>
                  <a:pt x="824850" y="3000894"/>
                </a:lnTo>
                <a:lnTo>
                  <a:pt x="787426" y="2977505"/>
                </a:lnTo>
                <a:lnTo>
                  <a:pt x="753122" y="2949439"/>
                </a:lnTo>
                <a:lnTo>
                  <a:pt x="725057" y="2915136"/>
                </a:lnTo>
                <a:lnTo>
                  <a:pt x="701668" y="2877713"/>
                </a:lnTo>
                <a:lnTo>
                  <a:pt x="682956" y="2835613"/>
                </a:lnTo>
                <a:lnTo>
                  <a:pt x="667364" y="2790396"/>
                </a:lnTo>
                <a:lnTo>
                  <a:pt x="653331" y="2745177"/>
                </a:lnTo>
                <a:lnTo>
                  <a:pt x="640857" y="2696840"/>
                </a:lnTo>
                <a:lnTo>
                  <a:pt x="628382" y="2650063"/>
                </a:lnTo>
                <a:lnTo>
                  <a:pt x="614349" y="2603285"/>
                </a:lnTo>
                <a:lnTo>
                  <a:pt x="598756" y="2558065"/>
                </a:lnTo>
                <a:lnTo>
                  <a:pt x="580044" y="2515965"/>
                </a:lnTo>
                <a:lnTo>
                  <a:pt x="558214" y="2476984"/>
                </a:lnTo>
                <a:lnTo>
                  <a:pt x="530150" y="2442681"/>
                </a:lnTo>
                <a:lnTo>
                  <a:pt x="498963" y="2406817"/>
                </a:lnTo>
                <a:lnTo>
                  <a:pt x="463101" y="2375633"/>
                </a:lnTo>
                <a:lnTo>
                  <a:pt x="424118" y="2346007"/>
                </a:lnTo>
                <a:lnTo>
                  <a:pt x="385138" y="2316382"/>
                </a:lnTo>
                <a:lnTo>
                  <a:pt x="346157" y="2286756"/>
                </a:lnTo>
                <a:lnTo>
                  <a:pt x="308733" y="2257129"/>
                </a:lnTo>
                <a:lnTo>
                  <a:pt x="272871" y="2224386"/>
                </a:lnTo>
                <a:lnTo>
                  <a:pt x="241686" y="2191641"/>
                </a:lnTo>
                <a:lnTo>
                  <a:pt x="215179" y="2154219"/>
                </a:lnTo>
                <a:lnTo>
                  <a:pt x="194909" y="2115238"/>
                </a:lnTo>
                <a:lnTo>
                  <a:pt x="180876" y="2068461"/>
                </a:lnTo>
                <a:lnTo>
                  <a:pt x="174638" y="2020123"/>
                </a:lnTo>
                <a:lnTo>
                  <a:pt x="173078" y="1970225"/>
                </a:lnTo>
                <a:lnTo>
                  <a:pt x="177756" y="1917211"/>
                </a:lnTo>
                <a:lnTo>
                  <a:pt x="183993" y="1864197"/>
                </a:lnTo>
                <a:lnTo>
                  <a:pt x="191789" y="1811182"/>
                </a:lnTo>
                <a:lnTo>
                  <a:pt x="198027" y="1758167"/>
                </a:lnTo>
                <a:lnTo>
                  <a:pt x="201146" y="1705153"/>
                </a:lnTo>
                <a:lnTo>
                  <a:pt x="201146" y="1653697"/>
                </a:lnTo>
                <a:lnTo>
                  <a:pt x="194909" y="1605362"/>
                </a:lnTo>
                <a:lnTo>
                  <a:pt x="182434" y="1557024"/>
                </a:lnTo>
                <a:lnTo>
                  <a:pt x="163723" y="1511804"/>
                </a:lnTo>
                <a:lnTo>
                  <a:pt x="140335" y="1465027"/>
                </a:lnTo>
                <a:lnTo>
                  <a:pt x="113826" y="1418251"/>
                </a:lnTo>
                <a:lnTo>
                  <a:pt x="85761" y="1371472"/>
                </a:lnTo>
                <a:lnTo>
                  <a:pt x="59253" y="1326252"/>
                </a:lnTo>
                <a:lnTo>
                  <a:pt x="35863" y="1277917"/>
                </a:lnTo>
                <a:lnTo>
                  <a:pt x="17153" y="1231139"/>
                </a:lnTo>
                <a:lnTo>
                  <a:pt x="4679" y="1182801"/>
                </a:lnTo>
                <a:lnTo>
                  <a:pt x="0" y="1132905"/>
                </a:lnTo>
                <a:lnTo>
                  <a:pt x="4679" y="1083010"/>
                </a:lnTo>
                <a:lnTo>
                  <a:pt x="17153" y="1034673"/>
                </a:lnTo>
                <a:lnTo>
                  <a:pt x="35863" y="987895"/>
                </a:lnTo>
                <a:lnTo>
                  <a:pt x="59253" y="939559"/>
                </a:lnTo>
                <a:lnTo>
                  <a:pt x="85761" y="894339"/>
                </a:lnTo>
                <a:lnTo>
                  <a:pt x="113826" y="847563"/>
                </a:lnTo>
                <a:lnTo>
                  <a:pt x="140335" y="800784"/>
                </a:lnTo>
                <a:lnTo>
                  <a:pt x="163723" y="754007"/>
                </a:lnTo>
                <a:lnTo>
                  <a:pt x="182434" y="708787"/>
                </a:lnTo>
                <a:lnTo>
                  <a:pt x="194909" y="660451"/>
                </a:lnTo>
                <a:lnTo>
                  <a:pt x="201146" y="612115"/>
                </a:lnTo>
                <a:lnTo>
                  <a:pt x="201146" y="560659"/>
                </a:lnTo>
                <a:lnTo>
                  <a:pt x="198027" y="507644"/>
                </a:lnTo>
                <a:lnTo>
                  <a:pt x="191789" y="454630"/>
                </a:lnTo>
                <a:lnTo>
                  <a:pt x="183993" y="401614"/>
                </a:lnTo>
                <a:lnTo>
                  <a:pt x="177756" y="348600"/>
                </a:lnTo>
                <a:lnTo>
                  <a:pt x="173078" y="295586"/>
                </a:lnTo>
                <a:lnTo>
                  <a:pt x="174638" y="245689"/>
                </a:lnTo>
                <a:lnTo>
                  <a:pt x="180876" y="197353"/>
                </a:lnTo>
                <a:lnTo>
                  <a:pt x="194909" y="150574"/>
                </a:lnTo>
                <a:lnTo>
                  <a:pt x="215179" y="111594"/>
                </a:lnTo>
                <a:lnTo>
                  <a:pt x="241686" y="74171"/>
                </a:lnTo>
                <a:lnTo>
                  <a:pt x="272871" y="41427"/>
                </a:lnTo>
                <a:lnTo>
                  <a:pt x="308733" y="868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pic>
        <p:nvPicPr>
          <p:cNvPr id="3074" name="Picture 2" descr="screenshot of fetch app">
            <a:extLst>
              <a:ext uri="{FF2B5EF4-FFF2-40B4-BE49-F238E27FC236}">
                <a16:creationId xmlns:a16="http://schemas.microsoft.com/office/drawing/2014/main" id="{63CB852D-3629-0924-F0E6-A5D41748F3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48" b="43885"/>
          <a:stretch/>
        </p:blipFill>
        <p:spPr bwMode="auto">
          <a:xfrm>
            <a:off x="8075117" y="-1"/>
            <a:ext cx="4116885" cy="3585722"/>
          </a:xfrm>
          <a:custGeom>
            <a:avLst/>
            <a:gdLst/>
            <a:ahLst/>
            <a:cxnLst/>
            <a:rect l="l" t="t" r="r" b="b"/>
            <a:pathLst>
              <a:path w="4116885" h="3585722">
                <a:moveTo>
                  <a:pt x="371204" y="0"/>
                </a:moveTo>
                <a:lnTo>
                  <a:pt x="4116885" y="0"/>
                </a:lnTo>
                <a:lnTo>
                  <a:pt x="4116885" y="2920084"/>
                </a:lnTo>
                <a:lnTo>
                  <a:pt x="4083518" y="2934914"/>
                </a:lnTo>
                <a:lnTo>
                  <a:pt x="4040331" y="2949806"/>
                </a:lnTo>
                <a:lnTo>
                  <a:pt x="3997143" y="2963209"/>
                </a:lnTo>
                <a:lnTo>
                  <a:pt x="3950976" y="2975125"/>
                </a:lnTo>
                <a:lnTo>
                  <a:pt x="3906298" y="2987039"/>
                </a:lnTo>
                <a:lnTo>
                  <a:pt x="3861622" y="3000442"/>
                </a:lnTo>
                <a:lnTo>
                  <a:pt x="3818433" y="3015336"/>
                </a:lnTo>
                <a:lnTo>
                  <a:pt x="3778225" y="3033207"/>
                </a:lnTo>
                <a:lnTo>
                  <a:pt x="3740994" y="3054056"/>
                </a:lnTo>
                <a:lnTo>
                  <a:pt x="3708230" y="3080861"/>
                </a:lnTo>
                <a:lnTo>
                  <a:pt x="3673977" y="3110649"/>
                </a:lnTo>
                <a:lnTo>
                  <a:pt x="3644190" y="3144902"/>
                </a:lnTo>
                <a:lnTo>
                  <a:pt x="3615895" y="3180643"/>
                </a:lnTo>
                <a:lnTo>
                  <a:pt x="3587600" y="3217874"/>
                </a:lnTo>
                <a:lnTo>
                  <a:pt x="3559305" y="3255107"/>
                </a:lnTo>
                <a:lnTo>
                  <a:pt x="3531009" y="3290849"/>
                </a:lnTo>
                <a:lnTo>
                  <a:pt x="3499734" y="3325101"/>
                </a:lnTo>
                <a:lnTo>
                  <a:pt x="3468459" y="3354887"/>
                </a:lnTo>
                <a:lnTo>
                  <a:pt x="3432719" y="3380204"/>
                </a:lnTo>
                <a:lnTo>
                  <a:pt x="3395487" y="3399565"/>
                </a:lnTo>
                <a:lnTo>
                  <a:pt x="3350809" y="3412968"/>
                </a:lnTo>
                <a:lnTo>
                  <a:pt x="3304642" y="3418925"/>
                </a:lnTo>
                <a:lnTo>
                  <a:pt x="3256988" y="3420415"/>
                </a:lnTo>
                <a:lnTo>
                  <a:pt x="3206353" y="3415946"/>
                </a:lnTo>
                <a:lnTo>
                  <a:pt x="3155719" y="3409991"/>
                </a:lnTo>
                <a:lnTo>
                  <a:pt x="3105083" y="3402543"/>
                </a:lnTo>
                <a:lnTo>
                  <a:pt x="3054450" y="3396587"/>
                </a:lnTo>
                <a:lnTo>
                  <a:pt x="3003814" y="3393607"/>
                </a:lnTo>
                <a:lnTo>
                  <a:pt x="2954669" y="3393607"/>
                </a:lnTo>
                <a:lnTo>
                  <a:pt x="2908503" y="3399565"/>
                </a:lnTo>
                <a:lnTo>
                  <a:pt x="2860847" y="3411479"/>
                </a:lnTo>
                <a:lnTo>
                  <a:pt x="2817659" y="3429350"/>
                </a:lnTo>
                <a:lnTo>
                  <a:pt x="2772981" y="3453178"/>
                </a:lnTo>
                <a:lnTo>
                  <a:pt x="2728305" y="3477008"/>
                </a:lnTo>
                <a:lnTo>
                  <a:pt x="2683627" y="3503814"/>
                </a:lnTo>
                <a:lnTo>
                  <a:pt x="2640437" y="3529131"/>
                </a:lnTo>
                <a:lnTo>
                  <a:pt x="2594272" y="3551469"/>
                </a:lnTo>
                <a:lnTo>
                  <a:pt x="2549594" y="3569341"/>
                </a:lnTo>
                <a:lnTo>
                  <a:pt x="2503426" y="3581255"/>
                </a:lnTo>
                <a:lnTo>
                  <a:pt x="2455772" y="3585722"/>
                </a:lnTo>
                <a:lnTo>
                  <a:pt x="2408116" y="3581255"/>
                </a:lnTo>
                <a:lnTo>
                  <a:pt x="2361949" y="3569341"/>
                </a:lnTo>
                <a:lnTo>
                  <a:pt x="2317272" y="3551469"/>
                </a:lnTo>
                <a:lnTo>
                  <a:pt x="2271105" y="3529131"/>
                </a:lnTo>
                <a:lnTo>
                  <a:pt x="2227917" y="3503814"/>
                </a:lnTo>
                <a:lnTo>
                  <a:pt x="2183239" y="3477008"/>
                </a:lnTo>
                <a:lnTo>
                  <a:pt x="2138561" y="3453178"/>
                </a:lnTo>
                <a:lnTo>
                  <a:pt x="2093885" y="3429350"/>
                </a:lnTo>
                <a:lnTo>
                  <a:pt x="2049208" y="3411479"/>
                </a:lnTo>
                <a:lnTo>
                  <a:pt x="2003041" y="3399565"/>
                </a:lnTo>
                <a:lnTo>
                  <a:pt x="1956874" y="3393607"/>
                </a:lnTo>
                <a:lnTo>
                  <a:pt x="1907728" y="3393607"/>
                </a:lnTo>
                <a:lnTo>
                  <a:pt x="1857094" y="3396587"/>
                </a:lnTo>
                <a:lnTo>
                  <a:pt x="1806460" y="3402543"/>
                </a:lnTo>
                <a:lnTo>
                  <a:pt x="1755825" y="3409991"/>
                </a:lnTo>
                <a:lnTo>
                  <a:pt x="1705189" y="3415946"/>
                </a:lnTo>
                <a:lnTo>
                  <a:pt x="1654555" y="3420415"/>
                </a:lnTo>
                <a:lnTo>
                  <a:pt x="1606901" y="3418925"/>
                </a:lnTo>
                <a:lnTo>
                  <a:pt x="1560733" y="3412968"/>
                </a:lnTo>
                <a:lnTo>
                  <a:pt x="1516055" y="3399565"/>
                </a:lnTo>
                <a:lnTo>
                  <a:pt x="1478825" y="3380204"/>
                </a:lnTo>
                <a:lnTo>
                  <a:pt x="1443081" y="3354887"/>
                </a:lnTo>
                <a:lnTo>
                  <a:pt x="1411808" y="3325101"/>
                </a:lnTo>
                <a:lnTo>
                  <a:pt x="1380533" y="3290849"/>
                </a:lnTo>
                <a:lnTo>
                  <a:pt x="1352239" y="3255107"/>
                </a:lnTo>
                <a:lnTo>
                  <a:pt x="1323942" y="3217874"/>
                </a:lnTo>
                <a:lnTo>
                  <a:pt x="1295647" y="3180643"/>
                </a:lnTo>
                <a:lnTo>
                  <a:pt x="1267352" y="3144902"/>
                </a:lnTo>
                <a:lnTo>
                  <a:pt x="1237566" y="3110649"/>
                </a:lnTo>
                <a:lnTo>
                  <a:pt x="1203314" y="3080861"/>
                </a:lnTo>
                <a:lnTo>
                  <a:pt x="1170550" y="3054056"/>
                </a:lnTo>
                <a:lnTo>
                  <a:pt x="1133319" y="3033207"/>
                </a:lnTo>
                <a:lnTo>
                  <a:pt x="1093109" y="3015336"/>
                </a:lnTo>
                <a:lnTo>
                  <a:pt x="1049921" y="3000442"/>
                </a:lnTo>
                <a:lnTo>
                  <a:pt x="1005242" y="2987039"/>
                </a:lnTo>
                <a:lnTo>
                  <a:pt x="960566" y="2975125"/>
                </a:lnTo>
                <a:lnTo>
                  <a:pt x="914400" y="2963209"/>
                </a:lnTo>
                <a:lnTo>
                  <a:pt x="871211" y="2949806"/>
                </a:lnTo>
                <a:lnTo>
                  <a:pt x="828022" y="2934914"/>
                </a:lnTo>
                <a:lnTo>
                  <a:pt x="787813" y="2917043"/>
                </a:lnTo>
                <a:lnTo>
                  <a:pt x="752072" y="2894704"/>
                </a:lnTo>
                <a:lnTo>
                  <a:pt x="719306" y="2867898"/>
                </a:lnTo>
                <a:lnTo>
                  <a:pt x="692502" y="2835134"/>
                </a:lnTo>
                <a:lnTo>
                  <a:pt x="670163" y="2799391"/>
                </a:lnTo>
                <a:lnTo>
                  <a:pt x="652291" y="2759180"/>
                </a:lnTo>
                <a:lnTo>
                  <a:pt x="637399" y="2715993"/>
                </a:lnTo>
                <a:lnTo>
                  <a:pt x="623997" y="2672804"/>
                </a:lnTo>
                <a:lnTo>
                  <a:pt x="612083" y="2626638"/>
                </a:lnTo>
                <a:lnTo>
                  <a:pt x="600169" y="2581960"/>
                </a:lnTo>
                <a:lnTo>
                  <a:pt x="586764" y="2537281"/>
                </a:lnTo>
                <a:lnTo>
                  <a:pt x="571872" y="2494092"/>
                </a:lnTo>
                <a:lnTo>
                  <a:pt x="554000" y="2453882"/>
                </a:lnTo>
                <a:lnTo>
                  <a:pt x="533152" y="2416651"/>
                </a:lnTo>
                <a:lnTo>
                  <a:pt x="506346" y="2383887"/>
                </a:lnTo>
                <a:lnTo>
                  <a:pt x="476561" y="2349633"/>
                </a:lnTo>
                <a:lnTo>
                  <a:pt x="442308" y="2319849"/>
                </a:lnTo>
                <a:lnTo>
                  <a:pt x="405075" y="2291554"/>
                </a:lnTo>
                <a:lnTo>
                  <a:pt x="367844" y="2263257"/>
                </a:lnTo>
                <a:lnTo>
                  <a:pt x="330615" y="2234962"/>
                </a:lnTo>
                <a:lnTo>
                  <a:pt x="294872" y="2206664"/>
                </a:lnTo>
                <a:lnTo>
                  <a:pt x="260619" y="2175390"/>
                </a:lnTo>
                <a:lnTo>
                  <a:pt x="230835" y="2144116"/>
                </a:lnTo>
                <a:lnTo>
                  <a:pt x="205519" y="2108372"/>
                </a:lnTo>
                <a:lnTo>
                  <a:pt x="186158" y="2071141"/>
                </a:lnTo>
                <a:lnTo>
                  <a:pt x="172755" y="2026465"/>
                </a:lnTo>
                <a:lnTo>
                  <a:pt x="166797" y="1980297"/>
                </a:lnTo>
                <a:lnTo>
                  <a:pt x="165306" y="1932640"/>
                </a:lnTo>
                <a:lnTo>
                  <a:pt x="169775" y="1882006"/>
                </a:lnTo>
                <a:lnTo>
                  <a:pt x="175733" y="1831370"/>
                </a:lnTo>
                <a:lnTo>
                  <a:pt x="183178" y="1780735"/>
                </a:lnTo>
                <a:lnTo>
                  <a:pt x="189136" y="1730101"/>
                </a:lnTo>
                <a:lnTo>
                  <a:pt x="192116" y="1679466"/>
                </a:lnTo>
                <a:lnTo>
                  <a:pt x="192116" y="1630319"/>
                </a:lnTo>
                <a:lnTo>
                  <a:pt x="186158" y="1584152"/>
                </a:lnTo>
                <a:lnTo>
                  <a:pt x="174244" y="1537986"/>
                </a:lnTo>
                <a:lnTo>
                  <a:pt x="156372" y="1494795"/>
                </a:lnTo>
                <a:lnTo>
                  <a:pt x="134033" y="1450119"/>
                </a:lnTo>
                <a:lnTo>
                  <a:pt x="108716" y="1405442"/>
                </a:lnTo>
                <a:lnTo>
                  <a:pt x="81910" y="1360762"/>
                </a:lnTo>
                <a:lnTo>
                  <a:pt x="56594" y="1317574"/>
                </a:lnTo>
                <a:lnTo>
                  <a:pt x="34253" y="1271407"/>
                </a:lnTo>
                <a:lnTo>
                  <a:pt x="16383" y="1226729"/>
                </a:lnTo>
                <a:lnTo>
                  <a:pt x="4469" y="1180561"/>
                </a:lnTo>
                <a:lnTo>
                  <a:pt x="0" y="1132905"/>
                </a:lnTo>
                <a:lnTo>
                  <a:pt x="4469" y="1085249"/>
                </a:lnTo>
                <a:lnTo>
                  <a:pt x="16383" y="1039083"/>
                </a:lnTo>
                <a:lnTo>
                  <a:pt x="34253" y="994403"/>
                </a:lnTo>
                <a:lnTo>
                  <a:pt x="56594" y="948238"/>
                </a:lnTo>
                <a:lnTo>
                  <a:pt x="81910" y="905048"/>
                </a:lnTo>
                <a:lnTo>
                  <a:pt x="108716" y="860370"/>
                </a:lnTo>
                <a:lnTo>
                  <a:pt x="134033" y="815693"/>
                </a:lnTo>
                <a:lnTo>
                  <a:pt x="156372" y="771015"/>
                </a:lnTo>
                <a:lnTo>
                  <a:pt x="174244" y="727825"/>
                </a:lnTo>
                <a:lnTo>
                  <a:pt x="186158" y="681658"/>
                </a:lnTo>
                <a:lnTo>
                  <a:pt x="192116" y="635491"/>
                </a:lnTo>
                <a:lnTo>
                  <a:pt x="192116" y="586346"/>
                </a:lnTo>
                <a:lnTo>
                  <a:pt x="189136" y="535711"/>
                </a:lnTo>
                <a:lnTo>
                  <a:pt x="183178" y="485075"/>
                </a:lnTo>
                <a:lnTo>
                  <a:pt x="175733" y="434440"/>
                </a:lnTo>
                <a:lnTo>
                  <a:pt x="169775" y="383806"/>
                </a:lnTo>
                <a:lnTo>
                  <a:pt x="165306" y="333172"/>
                </a:lnTo>
                <a:lnTo>
                  <a:pt x="166797" y="285515"/>
                </a:lnTo>
                <a:lnTo>
                  <a:pt x="172755" y="239348"/>
                </a:lnTo>
                <a:lnTo>
                  <a:pt x="186158" y="194669"/>
                </a:lnTo>
                <a:lnTo>
                  <a:pt x="205519" y="157438"/>
                </a:lnTo>
                <a:lnTo>
                  <a:pt x="230835" y="121696"/>
                </a:lnTo>
                <a:lnTo>
                  <a:pt x="260619" y="90421"/>
                </a:lnTo>
                <a:lnTo>
                  <a:pt x="294872" y="59147"/>
                </a:lnTo>
                <a:lnTo>
                  <a:pt x="330615" y="30850"/>
                </a:lnTo>
                <a:lnTo>
                  <a:pt x="367844" y="2553"/>
                </a:lnTo>
                <a:close/>
              </a:path>
            </a:pathLst>
          </a:custGeom>
          <a:noFill/>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2AD292BD-58D8-4261-AD54-80C939F13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78598" y="3909952"/>
            <a:ext cx="3313402" cy="2948047"/>
          </a:xfrm>
          <a:custGeom>
            <a:avLst/>
            <a:gdLst>
              <a:gd name="connsiteX0" fmla="*/ 1934947 w 3313402"/>
              <a:gd name="connsiteY0" fmla="*/ 0 h 2948047"/>
              <a:gd name="connsiteX1" fmla="*/ 1972495 w 3313402"/>
              <a:gd name="connsiteY1" fmla="*/ 3519 h 2948047"/>
              <a:gd name="connsiteX2" fmla="*/ 2008871 w 3313402"/>
              <a:gd name="connsiteY2" fmla="*/ 12907 h 2948047"/>
              <a:gd name="connsiteX3" fmla="*/ 2044074 w 3313402"/>
              <a:gd name="connsiteY3" fmla="*/ 26988 h 2948047"/>
              <a:gd name="connsiteX4" fmla="*/ 2080448 w 3313402"/>
              <a:gd name="connsiteY4" fmla="*/ 44589 h 2948047"/>
              <a:gd name="connsiteX5" fmla="*/ 2114478 w 3313402"/>
              <a:gd name="connsiteY5" fmla="*/ 64537 h 2948047"/>
              <a:gd name="connsiteX6" fmla="*/ 2149681 w 3313402"/>
              <a:gd name="connsiteY6" fmla="*/ 85659 h 2948047"/>
              <a:gd name="connsiteX7" fmla="*/ 2184882 w 3313402"/>
              <a:gd name="connsiteY7" fmla="*/ 104433 h 2948047"/>
              <a:gd name="connsiteX8" fmla="*/ 2220084 w 3313402"/>
              <a:gd name="connsiteY8" fmla="*/ 123208 h 2948047"/>
              <a:gd name="connsiteX9" fmla="*/ 2254113 w 3313402"/>
              <a:gd name="connsiteY9" fmla="*/ 137288 h 2948047"/>
              <a:gd name="connsiteX10" fmla="*/ 2291662 w 3313402"/>
              <a:gd name="connsiteY10" fmla="*/ 146675 h 2948047"/>
              <a:gd name="connsiteX11" fmla="*/ 2328037 w 3313402"/>
              <a:gd name="connsiteY11" fmla="*/ 151369 h 2948047"/>
              <a:gd name="connsiteX12" fmla="*/ 2366759 w 3313402"/>
              <a:gd name="connsiteY12" fmla="*/ 151369 h 2948047"/>
              <a:gd name="connsiteX13" fmla="*/ 2406656 w 3313402"/>
              <a:gd name="connsiteY13" fmla="*/ 149023 h 2948047"/>
              <a:gd name="connsiteX14" fmla="*/ 2446551 w 3313402"/>
              <a:gd name="connsiteY14" fmla="*/ 144329 h 2948047"/>
              <a:gd name="connsiteX15" fmla="*/ 2486448 w 3313402"/>
              <a:gd name="connsiteY15" fmla="*/ 138462 h 2948047"/>
              <a:gd name="connsiteX16" fmla="*/ 2526343 w 3313402"/>
              <a:gd name="connsiteY16" fmla="*/ 133769 h 2948047"/>
              <a:gd name="connsiteX17" fmla="*/ 2566239 w 3313402"/>
              <a:gd name="connsiteY17" fmla="*/ 130247 h 2948047"/>
              <a:gd name="connsiteX18" fmla="*/ 2603787 w 3313402"/>
              <a:gd name="connsiteY18" fmla="*/ 131421 h 2948047"/>
              <a:gd name="connsiteX19" fmla="*/ 2640163 w 3313402"/>
              <a:gd name="connsiteY19" fmla="*/ 136115 h 2948047"/>
              <a:gd name="connsiteX20" fmla="*/ 2675366 w 3313402"/>
              <a:gd name="connsiteY20" fmla="*/ 146675 h 2948047"/>
              <a:gd name="connsiteX21" fmla="*/ 2704702 w 3313402"/>
              <a:gd name="connsiteY21" fmla="*/ 161930 h 2948047"/>
              <a:gd name="connsiteX22" fmla="*/ 2732862 w 3313402"/>
              <a:gd name="connsiteY22" fmla="*/ 181878 h 2948047"/>
              <a:gd name="connsiteX23" fmla="*/ 2757504 w 3313402"/>
              <a:gd name="connsiteY23" fmla="*/ 205346 h 2948047"/>
              <a:gd name="connsiteX24" fmla="*/ 2782146 w 3313402"/>
              <a:gd name="connsiteY24" fmla="*/ 232334 h 2948047"/>
              <a:gd name="connsiteX25" fmla="*/ 2804440 w 3313402"/>
              <a:gd name="connsiteY25" fmla="*/ 260495 h 2948047"/>
              <a:gd name="connsiteX26" fmla="*/ 2826735 w 3313402"/>
              <a:gd name="connsiteY26" fmla="*/ 289831 h 2948047"/>
              <a:gd name="connsiteX27" fmla="*/ 2849030 w 3313402"/>
              <a:gd name="connsiteY27" fmla="*/ 319166 h 2948047"/>
              <a:gd name="connsiteX28" fmla="*/ 2871324 w 3313402"/>
              <a:gd name="connsiteY28" fmla="*/ 347327 h 2948047"/>
              <a:gd name="connsiteX29" fmla="*/ 2894793 w 3313402"/>
              <a:gd name="connsiteY29" fmla="*/ 374315 h 2948047"/>
              <a:gd name="connsiteX30" fmla="*/ 2921781 w 3313402"/>
              <a:gd name="connsiteY30" fmla="*/ 397785 h 2948047"/>
              <a:gd name="connsiteX31" fmla="*/ 2947597 w 3313402"/>
              <a:gd name="connsiteY31" fmla="*/ 418906 h 2948047"/>
              <a:gd name="connsiteX32" fmla="*/ 2976931 w 3313402"/>
              <a:gd name="connsiteY32" fmla="*/ 435332 h 2948047"/>
              <a:gd name="connsiteX33" fmla="*/ 3008614 w 3313402"/>
              <a:gd name="connsiteY33" fmla="*/ 449413 h 2948047"/>
              <a:gd name="connsiteX34" fmla="*/ 3042641 w 3313402"/>
              <a:gd name="connsiteY34" fmla="*/ 461147 h 2948047"/>
              <a:gd name="connsiteX35" fmla="*/ 3077843 w 3313402"/>
              <a:gd name="connsiteY35" fmla="*/ 471708 h 2948047"/>
              <a:gd name="connsiteX36" fmla="*/ 3113046 w 3313402"/>
              <a:gd name="connsiteY36" fmla="*/ 481096 h 2948047"/>
              <a:gd name="connsiteX37" fmla="*/ 3149422 w 3313402"/>
              <a:gd name="connsiteY37" fmla="*/ 490483 h 2948047"/>
              <a:gd name="connsiteX38" fmla="*/ 3183450 w 3313402"/>
              <a:gd name="connsiteY38" fmla="*/ 501044 h 2948047"/>
              <a:gd name="connsiteX39" fmla="*/ 3217478 w 3313402"/>
              <a:gd name="connsiteY39" fmla="*/ 512777 h 2948047"/>
              <a:gd name="connsiteX40" fmla="*/ 3249161 w 3313402"/>
              <a:gd name="connsiteY40" fmla="*/ 526859 h 2948047"/>
              <a:gd name="connsiteX41" fmla="*/ 3277323 w 3313402"/>
              <a:gd name="connsiteY41" fmla="*/ 544460 h 2948047"/>
              <a:gd name="connsiteX42" fmla="*/ 3303139 w 3313402"/>
              <a:gd name="connsiteY42" fmla="*/ 565581 h 2948047"/>
              <a:gd name="connsiteX43" fmla="*/ 3313402 w 3313402"/>
              <a:gd name="connsiteY43" fmla="*/ 578126 h 2948047"/>
              <a:gd name="connsiteX44" fmla="*/ 3313402 w 3313402"/>
              <a:gd name="connsiteY44" fmla="*/ 2948047 h 2948047"/>
              <a:gd name="connsiteX45" fmla="*/ 422306 w 3313402"/>
              <a:gd name="connsiteY45" fmla="*/ 2948047 h 2948047"/>
              <a:gd name="connsiteX46" fmla="*/ 420079 w 3313402"/>
              <a:gd name="connsiteY46" fmla="*/ 2944070 h 2948047"/>
              <a:gd name="connsiteX47" fmla="*/ 398960 w 3313402"/>
              <a:gd name="connsiteY47" fmla="*/ 2918255 h 2948047"/>
              <a:gd name="connsiteX48" fmla="*/ 375490 w 3313402"/>
              <a:gd name="connsiteY48" fmla="*/ 2891267 h 2948047"/>
              <a:gd name="connsiteX49" fmla="*/ 348502 w 3313402"/>
              <a:gd name="connsiteY49" fmla="*/ 2867799 h 2948047"/>
              <a:gd name="connsiteX50" fmla="*/ 319166 w 3313402"/>
              <a:gd name="connsiteY50" fmla="*/ 2845505 h 2948047"/>
              <a:gd name="connsiteX51" fmla="*/ 289832 w 3313402"/>
              <a:gd name="connsiteY51" fmla="*/ 2823210 h 2948047"/>
              <a:gd name="connsiteX52" fmla="*/ 260497 w 3313402"/>
              <a:gd name="connsiteY52" fmla="*/ 2800916 h 2948047"/>
              <a:gd name="connsiteX53" fmla="*/ 232334 w 3313402"/>
              <a:gd name="connsiteY53" fmla="*/ 2778620 h 2948047"/>
              <a:gd name="connsiteX54" fmla="*/ 205346 w 3313402"/>
              <a:gd name="connsiteY54" fmla="*/ 2753979 h 2948047"/>
              <a:gd name="connsiteX55" fmla="*/ 181878 w 3313402"/>
              <a:gd name="connsiteY55" fmla="*/ 2729338 h 2948047"/>
              <a:gd name="connsiteX56" fmla="*/ 161931 w 3313402"/>
              <a:gd name="connsiteY56" fmla="*/ 2701176 h 2948047"/>
              <a:gd name="connsiteX57" fmla="*/ 146677 w 3313402"/>
              <a:gd name="connsiteY57" fmla="*/ 2671841 h 2948047"/>
              <a:gd name="connsiteX58" fmla="*/ 136116 w 3313402"/>
              <a:gd name="connsiteY58" fmla="*/ 2636640 h 2948047"/>
              <a:gd name="connsiteX59" fmla="*/ 131422 w 3313402"/>
              <a:gd name="connsiteY59" fmla="*/ 2600264 h 2948047"/>
              <a:gd name="connsiteX60" fmla="*/ 130248 w 3313402"/>
              <a:gd name="connsiteY60" fmla="*/ 2562713 h 2948047"/>
              <a:gd name="connsiteX61" fmla="*/ 133769 w 3313402"/>
              <a:gd name="connsiteY61" fmla="*/ 2522818 h 2948047"/>
              <a:gd name="connsiteX62" fmla="*/ 138462 w 3313402"/>
              <a:gd name="connsiteY62" fmla="*/ 2482923 h 2948047"/>
              <a:gd name="connsiteX63" fmla="*/ 144329 w 3313402"/>
              <a:gd name="connsiteY63" fmla="*/ 2443026 h 2948047"/>
              <a:gd name="connsiteX64" fmla="*/ 149023 w 3313402"/>
              <a:gd name="connsiteY64" fmla="*/ 2403131 h 2948047"/>
              <a:gd name="connsiteX65" fmla="*/ 151371 w 3313402"/>
              <a:gd name="connsiteY65" fmla="*/ 2363236 h 2948047"/>
              <a:gd name="connsiteX66" fmla="*/ 151371 w 3313402"/>
              <a:gd name="connsiteY66" fmla="*/ 2324513 h 2948047"/>
              <a:gd name="connsiteX67" fmla="*/ 146677 w 3313402"/>
              <a:gd name="connsiteY67" fmla="*/ 2288138 h 2948047"/>
              <a:gd name="connsiteX68" fmla="*/ 137289 w 3313402"/>
              <a:gd name="connsiteY68" fmla="*/ 2251763 h 2948047"/>
              <a:gd name="connsiteX69" fmla="*/ 123208 w 3313402"/>
              <a:gd name="connsiteY69" fmla="*/ 2217733 h 2948047"/>
              <a:gd name="connsiteX70" fmla="*/ 105607 w 3313402"/>
              <a:gd name="connsiteY70" fmla="*/ 2182531 h 2948047"/>
              <a:gd name="connsiteX71" fmla="*/ 85659 w 3313402"/>
              <a:gd name="connsiteY71" fmla="*/ 2147330 h 2948047"/>
              <a:gd name="connsiteX72" fmla="*/ 64538 w 3313402"/>
              <a:gd name="connsiteY72" fmla="*/ 2112127 h 2948047"/>
              <a:gd name="connsiteX73" fmla="*/ 44590 w 3313402"/>
              <a:gd name="connsiteY73" fmla="*/ 2078098 h 2948047"/>
              <a:gd name="connsiteX74" fmla="*/ 26988 w 3313402"/>
              <a:gd name="connsiteY74" fmla="*/ 2041723 h 2948047"/>
              <a:gd name="connsiteX75" fmla="*/ 12908 w 3313402"/>
              <a:gd name="connsiteY75" fmla="*/ 2006521 h 2948047"/>
              <a:gd name="connsiteX76" fmla="*/ 3521 w 3313402"/>
              <a:gd name="connsiteY76" fmla="*/ 1970145 h 2948047"/>
              <a:gd name="connsiteX77" fmla="*/ 0 w 3313402"/>
              <a:gd name="connsiteY77" fmla="*/ 1932596 h 2948047"/>
              <a:gd name="connsiteX78" fmla="*/ 3521 w 3313402"/>
              <a:gd name="connsiteY78" fmla="*/ 1895048 h 2948047"/>
              <a:gd name="connsiteX79" fmla="*/ 12908 w 3313402"/>
              <a:gd name="connsiteY79" fmla="*/ 1858672 h 2948047"/>
              <a:gd name="connsiteX80" fmla="*/ 26988 w 3313402"/>
              <a:gd name="connsiteY80" fmla="*/ 1823470 h 2948047"/>
              <a:gd name="connsiteX81" fmla="*/ 44590 w 3313402"/>
              <a:gd name="connsiteY81" fmla="*/ 1787095 h 2948047"/>
              <a:gd name="connsiteX82" fmla="*/ 64538 w 3313402"/>
              <a:gd name="connsiteY82" fmla="*/ 1753065 h 2948047"/>
              <a:gd name="connsiteX83" fmla="*/ 85659 w 3313402"/>
              <a:gd name="connsiteY83" fmla="*/ 1717864 h 2948047"/>
              <a:gd name="connsiteX84" fmla="*/ 105607 w 3313402"/>
              <a:gd name="connsiteY84" fmla="*/ 1682661 h 2948047"/>
              <a:gd name="connsiteX85" fmla="*/ 123208 w 3313402"/>
              <a:gd name="connsiteY85" fmla="*/ 1647460 h 2948047"/>
              <a:gd name="connsiteX86" fmla="*/ 137289 w 3313402"/>
              <a:gd name="connsiteY86" fmla="*/ 1613430 h 2948047"/>
              <a:gd name="connsiteX87" fmla="*/ 146677 w 3313402"/>
              <a:gd name="connsiteY87" fmla="*/ 1577054 h 2948047"/>
              <a:gd name="connsiteX88" fmla="*/ 151371 w 3313402"/>
              <a:gd name="connsiteY88" fmla="*/ 1540680 h 2948047"/>
              <a:gd name="connsiteX89" fmla="*/ 151371 w 3313402"/>
              <a:gd name="connsiteY89" fmla="*/ 1501958 h 2948047"/>
              <a:gd name="connsiteX90" fmla="*/ 149023 w 3313402"/>
              <a:gd name="connsiteY90" fmla="*/ 1462061 h 2948047"/>
              <a:gd name="connsiteX91" fmla="*/ 144329 w 3313402"/>
              <a:gd name="connsiteY91" fmla="*/ 1422166 h 2948047"/>
              <a:gd name="connsiteX92" fmla="*/ 138462 w 3313402"/>
              <a:gd name="connsiteY92" fmla="*/ 1382269 h 2948047"/>
              <a:gd name="connsiteX93" fmla="*/ 133769 w 3313402"/>
              <a:gd name="connsiteY93" fmla="*/ 1342374 h 2948047"/>
              <a:gd name="connsiteX94" fmla="*/ 130248 w 3313402"/>
              <a:gd name="connsiteY94" fmla="*/ 1302479 h 2948047"/>
              <a:gd name="connsiteX95" fmla="*/ 131422 w 3313402"/>
              <a:gd name="connsiteY95" fmla="*/ 1264930 h 2948047"/>
              <a:gd name="connsiteX96" fmla="*/ 136116 w 3313402"/>
              <a:gd name="connsiteY96" fmla="*/ 1228554 h 2948047"/>
              <a:gd name="connsiteX97" fmla="*/ 146677 w 3313402"/>
              <a:gd name="connsiteY97" fmla="*/ 1193352 h 2948047"/>
              <a:gd name="connsiteX98" fmla="*/ 161931 w 3313402"/>
              <a:gd name="connsiteY98" fmla="*/ 1164017 h 2948047"/>
              <a:gd name="connsiteX99" fmla="*/ 181878 w 3313402"/>
              <a:gd name="connsiteY99" fmla="*/ 1135856 h 2948047"/>
              <a:gd name="connsiteX100" fmla="*/ 205346 w 3313402"/>
              <a:gd name="connsiteY100" fmla="*/ 1111214 h 2948047"/>
              <a:gd name="connsiteX101" fmla="*/ 232334 w 3313402"/>
              <a:gd name="connsiteY101" fmla="*/ 1086573 h 2948047"/>
              <a:gd name="connsiteX102" fmla="*/ 260497 w 3313402"/>
              <a:gd name="connsiteY102" fmla="*/ 1064277 h 2948047"/>
              <a:gd name="connsiteX103" fmla="*/ 289832 w 3313402"/>
              <a:gd name="connsiteY103" fmla="*/ 1041982 h 2948047"/>
              <a:gd name="connsiteX104" fmla="*/ 319166 w 3313402"/>
              <a:gd name="connsiteY104" fmla="*/ 1019688 h 2948047"/>
              <a:gd name="connsiteX105" fmla="*/ 348502 w 3313402"/>
              <a:gd name="connsiteY105" fmla="*/ 997393 h 2948047"/>
              <a:gd name="connsiteX106" fmla="*/ 375490 w 3313402"/>
              <a:gd name="connsiteY106" fmla="*/ 973926 h 2948047"/>
              <a:gd name="connsiteX107" fmla="*/ 398960 w 3313402"/>
              <a:gd name="connsiteY107" fmla="*/ 946938 h 2948047"/>
              <a:gd name="connsiteX108" fmla="*/ 420079 w 3313402"/>
              <a:gd name="connsiteY108" fmla="*/ 921122 h 2948047"/>
              <a:gd name="connsiteX109" fmla="*/ 436507 w 3313402"/>
              <a:gd name="connsiteY109" fmla="*/ 891788 h 2948047"/>
              <a:gd name="connsiteX110" fmla="*/ 450588 w 3313402"/>
              <a:gd name="connsiteY110" fmla="*/ 860106 h 2948047"/>
              <a:gd name="connsiteX111" fmla="*/ 462322 w 3313402"/>
              <a:gd name="connsiteY111" fmla="*/ 826076 h 2948047"/>
              <a:gd name="connsiteX112" fmla="*/ 472883 w 3313402"/>
              <a:gd name="connsiteY112" fmla="*/ 790874 h 2948047"/>
              <a:gd name="connsiteX113" fmla="*/ 482271 w 3313402"/>
              <a:gd name="connsiteY113" fmla="*/ 755672 h 2948047"/>
              <a:gd name="connsiteX114" fmla="*/ 491658 w 3313402"/>
              <a:gd name="connsiteY114" fmla="*/ 719297 h 2948047"/>
              <a:gd name="connsiteX115" fmla="*/ 502219 w 3313402"/>
              <a:gd name="connsiteY115" fmla="*/ 685268 h 2948047"/>
              <a:gd name="connsiteX116" fmla="*/ 513952 w 3313402"/>
              <a:gd name="connsiteY116" fmla="*/ 651238 h 2948047"/>
              <a:gd name="connsiteX117" fmla="*/ 528034 w 3313402"/>
              <a:gd name="connsiteY117" fmla="*/ 619558 h 2948047"/>
              <a:gd name="connsiteX118" fmla="*/ 545635 w 3313402"/>
              <a:gd name="connsiteY118" fmla="*/ 591396 h 2948047"/>
              <a:gd name="connsiteX119" fmla="*/ 566755 w 3313402"/>
              <a:gd name="connsiteY119" fmla="*/ 565581 h 2948047"/>
              <a:gd name="connsiteX120" fmla="*/ 592570 w 3313402"/>
              <a:gd name="connsiteY120" fmla="*/ 544460 h 2948047"/>
              <a:gd name="connsiteX121" fmla="*/ 620733 w 3313402"/>
              <a:gd name="connsiteY121" fmla="*/ 526859 h 2948047"/>
              <a:gd name="connsiteX122" fmla="*/ 652413 w 3313402"/>
              <a:gd name="connsiteY122" fmla="*/ 512777 h 2948047"/>
              <a:gd name="connsiteX123" fmla="*/ 686443 w 3313402"/>
              <a:gd name="connsiteY123" fmla="*/ 501044 h 2948047"/>
              <a:gd name="connsiteX124" fmla="*/ 720472 w 3313402"/>
              <a:gd name="connsiteY124" fmla="*/ 490483 h 2948047"/>
              <a:gd name="connsiteX125" fmla="*/ 756848 w 3313402"/>
              <a:gd name="connsiteY125" fmla="*/ 481096 h 2948047"/>
              <a:gd name="connsiteX126" fmla="*/ 792049 w 3313402"/>
              <a:gd name="connsiteY126" fmla="*/ 471708 h 2948047"/>
              <a:gd name="connsiteX127" fmla="*/ 827252 w 3313402"/>
              <a:gd name="connsiteY127" fmla="*/ 461147 h 2948047"/>
              <a:gd name="connsiteX128" fmla="*/ 861280 w 3313402"/>
              <a:gd name="connsiteY128" fmla="*/ 449413 h 2948047"/>
              <a:gd name="connsiteX129" fmla="*/ 892962 w 3313402"/>
              <a:gd name="connsiteY129" fmla="*/ 435332 h 2948047"/>
              <a:gd name="connsiteX130" fmla="*/ 922297 w 3313402"/>
              <a:gd name="connsiteY130" fmla="*/ 418906 h 2948047"/>
              <a:gd name="connsiteX131" fmla="*/ 948112 w 3313402"/>
              <a:gd name="connsiteY131" fmla="*/ 397785 h 2948047"/>
              <a:gd name="connsiteX132" fmla="*/ 975101 w 3313402"/>
              <a:gd name="connsiteY132" fmla="*/ 374315 h 2948047"/>
              <a:gd name="connsiteX133" fmla="*/ 998569 w 3313402"/>
              <a:gd name="connsiteY133" fmla="*/ 347327 h 2948047"/>
              <a:gd name="connsiteX134" fmla="*/ 1020864 w 3313402"/>
              <a:gd name="connsiteY134" fmla="*/ 319166 h 2948047"/>
              <a:gd name="connsiteX135" fmla="*/ 1043158 w 3313402"/>
              <a:gd name="connsiteY135" fmla="*/ 289831 h 2948047"/>
              <a:gd name="connsiteX136" fmla="*/ 1065453 w 3313402"/>
              <a:gd name="connsiteY136" fmla="*/ 260495 h 2948047"/>
              <a:gd name="connsiteX137" fmla="*/ 1087747 w 3313402"/>
              <a:gd name="connsiteY137" fmla="*/ 232334 h 2948047"/>
              <a:gd name="connsiteX138" fmla="*/ 1112390 w 3313402"/>
              <a:gd name="connsiteY138" fmla="*/ 205346 h 2948047"/>
              <a:gd name="connsiteX139" fmla="*/ 1137030 w 3313402"/>
              <a:gd name="connsiteY139" fmla="*/ 181878 h 2948047"/>
              <a:gd name="connsiteX140" fmla="*/ 1165193 w 3313402"/>
              <a:gd name="connsiteY140" fmla="*/ 161930 h 2948047"/>
              <a:gd name="connsiteX141" fmla="*/ 1194528 w 3313402"/>
              <a:gd name="connsiteY141" fmla="*/ 146675 h 2948047"/>
              <a:gd name="connsiteX142" fmla="*/ 1229731 w 3313402"/>
              <a:gd name="connsiteY142" fmla="*/ 136115 h 2948047"/>
              <a:gd name="connsiteX143" fmla="*/ 1266106 w 3313402"/>
              <a:gd name="connsiteY143" fmla="*/ 131421 h 2948047"/>
              <a:gd name="connsiteX144" fmla="*/ 1303654 w 3313402"/>
              <a:gd name="connsiteY144" fmla="*/ 130247 h 2948047"/>
              <a:gd name="connsiteX145" fmla="*/ 1343549 w 3313402"/>
              <a:gd name="connsiteY145" fmla="*/ 133769 h 2948047"/>
              <a:gd name="connsiteX146" fmla="*/ 1383446 w 3313402"/>
              <a:gd name="connsiteY146" fmla="*/ 138462 h 2948047"/>
              <a:gd name="connsiteX147" fmla="*/ 1423342 w 3313402"/>
              <a:gd name="connsiteY147" fmla="*/ 144329 h 2948047"/>
              <a:gd name="connsiteX148" fmla="*/ 1463237 w 3313402"/>
              <a:gd name="connsiteY148" fmla="*/ 149023 h 2948047"/>
              <a:gd name="connsiteX149" fmla="*/ 1503133 w 3313402"/>
              <a:gd name="connsiteY149" fmla="*/ 151369 h 2948047"/>
              <a:gd name="connsiteX150" fmla="*/ 1541856 w 3313402"/>
              <a:gd name="connsiteY150" fmla="*/ 151369 h 2948047"/>
              <a:gd name="connsiteX151" fmla="*/ 1578232 w 3313402"/>
              <a:gd name="connsiteY151" fmla="*/ 146675 h 2948047"/>
              <a:gd name="connsiteX152" fmla="*/ 1614608 w 3313402"/>
              <a:gd name="connsiteY152" fmla="*/ 137288 h 2948047"/>
              <a:gd name="connsiteX153" fmla="*/ 1649810 w 3313402"/>
              <a:gd name="connsiteY153" fmla="*/ 123208 h 2948047"/>
              <a:gd name="connsiteX154" fmla="*/ 1685011 w 3313402"/>
              <a:gd name="connsiteY154" fmla="*/ 104433 h 2948047"/>
              <a:gd name="connsiteX155" fmla="*/ 1720214 w 3313402"/>
              <a:gd name="connsiteY155" fmla="*/ 85659 h 2948047"/>
              <a:gd name="connsiteX156" fmla="*/ 1755415 w 3313402"/>
              <a:gd name="connsiteY156" fmla="*/ 64537 h 2948047"/>
              <a:gd name="connsiteX157" fmla="*/ 1789445 w 3313402"/>
              <a:gd name="connsiteY157" fmla="*/ 44589 h 2948047"/>
              <a:gd name="connsiteX158" fmla="*/ 1825821 w 3313402"/>
              <a:gd name="connsiteY158" fmla="*/ 26988 h 2948047"/>
              <a:gd name="connsiteX159" fmla="*/ 1861022 w 3313402"/>
              <a:gd name="connsiteY159" fmla="*/ 12907 h 2948047"/>
              <a:gd name="connsiteX160" fmla="*/ 1897398 w 3313402"/>
              <a:gd name="connsiteY160" fmla="*/ 3519 h 294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3313402" h="2948047">
                <a:moveTo>
                  <a:pt x="1934947" y="0"/>
                </a:moveTo>
                <a:lnTo>
                  <a:pt x="1972495" y="3519"/>
                </a:lnTo>
                <a:lnTo>
                  <a:pt x="2008871" y="12907"/>
                </a:lnTo>
                <a:lnTo>
                  <a:pt x="2044074" y="26988"/>
                </a:lnTo>
                <a:lnTo>
                  <a:pt x="2080448" y="44589"/>
                </a:lnTo>
                <a:lnTo>
                  <a:pt x="2114478" y="64537"/>
                </a:lnTo>
                <a:lnTo>
                  <a:pt x="2149681" y="85659"/>
                </a:lnTo>
                <a:lnTo>
                  <a:pt x="2184882" y="104433"/>
                </a:lnTo>
                <a:lnTo>
                  <a:pt x="2220084" y="123208"/>
                </a:lnTo>
                <a:lnTo>
                  <a:pt x="2254113" y="137288"/>
                </a:lnTo>
                <a:lnTo>
                  <a:pt x="2291662" y="146675"/>
                </a:lnTo>
                <a:lnTo>
                  <a:pt x="2328037" y="151369"/>
                </a:lnTo>
                <a:lnTo>
                  <a:pt x="2366759" y="151369"/>
                </a:lnTo>
                <a:lnTo>
                  <a:pt x="2406656" y="149023"/>
                </a:lnTo>
                <a:lnTo>
                  <a:pt x="2446551" y="144329"/>
                </a:lnTo>
                <a:lnTo>
                  <a:pt x="2486448" y="138462"/>
                </a:lnTo>
                <a:lnTo>
                  <a:pt x="2526343" y="133769"/>
                </a:lnTo>
                <a:lnTo>
                  <a:pt x="2566239" y="130247"/>
                </a:lnTo>
                <a:lnTo>
                  <a:pt x="2603787" y="131421"/>
                </a:lnTo>
                <a:lnTo>
                  <a:pt x="2640163" y="136115"/>
                </a:lnTo>
                <a:lnTo>
                  <a:pt x="2675366" y="146675"/>
                </a:lnTo>
                <a:lnTo>
                  <a:pt x="2704702" y="161930"/>
                </a:lnTo>
                <a:lnTo>
                  <a:pt x="2732862" y="181878"/>
                </a:lnTo>
                <a:lnTo>
                  <a:pt x="2757504" y="205346"/>
                </a:lnTo>
                <a:lnTo>
                  <a:pt x="2782146" y="232334"/>
                </a:lnTo>
                <a:lnTo>
                  <a:pt x="2804440" y="260495"/>
                </a:lnTo>
                <a:lnTo>
                  <a:pt x="2826735" y="289831"/>
                </a:lnTo>
                <a:lnTo>
                  <a:pt x="2849030" y="319166"/>
                </a:lnTo>
                <a:lnTo>
                  <a:pt x="2871324" y="347327"/>
                </a:lnTo>
                <a:lnTo>
                  <a:pt x="2894793" y="374315"/>
                </a:lnTo>
                <a:lnTo>
                  <a:pt x="2921781" y="397785"/>
                </a:lnTo>
                <a:lnTo>
                  <a:pt x="2947597" y="418906"/>
                </a:lnTo>
                <a:lnTo>
                  <a:pt x="2976931" y="435332"/>
                </a:lnTo>
                <a:lnTo>
                  <a:pt x="3008614" y="449413"/>
                </a:lnTo>
                <a:lnTo>
                  <a:pt x="3042641" y="461147"/>
                </a:lnTo>
                <a:lnTo>
                  <a:pt x="3077843" y="471708"/>
                </a:lnTo>
                <a:lnTo>
                  <a:pt x="3113046" y="481096"/>
                </a:lnTo>
                <a:lnTo>
                  <a:pt x="3149422" y="490483"/>
                </a:lnTo>
                <a:lnTo>
                  <a:pt x="3183450" y="501044"/>
                </a:lnTo>
                <a:lnTo>
                  <a:pt x="3217478" y="512777"/>
                </a:lnTo>
                <a:lnTo>
                  <a:pt x="3249161" y="526859"/>
                </a:lnTo>
                <a:lnTo>
                  <a:pt x="3277323" y="544460"/>
                </a:lnTo>
                <a:lnTo>
                  <a:pt x="3303139" y="565581"/>
                </a:lnTo>
                <a:lnTo>
                  <a:pt x="3313402" y="578126"/>
                </a:lnTo>
                <a:lnTo>
                  <a:pt x="3313402" y="2948047"/>
                </a:lnTo>
                <a:lnTo>
                  <a:pt x="422306" y="2948047"/>
                </a:lnTo>
                <a:lnTo>
                  <a:pt x="420079" y="2944070"/>
                </a:lnTo>
                <a:lnTo>
                  <a:pt x="398960" y="2918255"/>
                </a:lnTo>
                <a:lnTo>
                  <a:pt x="375490" y="2891267"/>
                </a:lnTo>
                <a:lnTo>
                  <a:pt x="348502" y="2867799"/>
                </a:lnTo>
                <a:lnTo>
                  <a:pt x="319166" y="2845505"/>
                </a:lnTo>
                <a:lnTo>
                  <a:pt x="289832" y="2823210"/>
                </a:lnTo>
                <a:lnTo>
                  <a:pt x="260497" y="2800916"/>
                </a:lnTo>
                <a:lnTo>
                  <a:pt x="232334" y="2778620"/>
                </a:lnTo>
                <a:lnTo>
                  <a:pt x="205346" y="2753979"/>
                </a:lnTo>
                <a:lnTo>
                  <a:pt x="181878" y="2729338"/>
                </a:lnTo>
                <a:lnTo>
                  <a:pt x="161931" y="2701176"/>
                </a:lnTo>
                <a:lnTo>
                  <a:pt x="146677" y="2671841"/>
                </a:lnTo>
                <a:lnTo>
                  <a:pt x="136116" y="2636640"/>
                </a:lnTo>
                <a:lnTo>
                  <a:pt x="131422" y="2600264"/>
                </a:lnTo>
                <a:lnTo>
                  <a:pt x="130248" y="2562713"/>
                </a:lnTo>
                <a:lnTo>
                  <a:pt x="133769" y="2522818"/>
                </a:lnTo>
                <a:lnTo>
                  <a:pt x="138462" y="2482923"/>
                </a:lnTo>
                <a:lnTo>
                  <a:pt x="144329" y="2443026"/>
                </a:lnTo>
                <a:lnTo>
                  <a:pt x="149023" y="2403131"/>
                </a:lnTo>
                <a:lnTo>
                  <a:pt x="151371" y="2363236"/>
                </a:lnTo>
                <a:lnTo>
                  <a:pt x="151371" y="2324513"/>
                </a:lnTo>
                <a:lnTo>
                  <a:pt x="146677" y="2288138"/>
                </a:lnTo>
                <a:lnTo>
                  <a:pt x="137289" y="2251763"/>
                </a:lnTo>
                <a:lnTo>
                  <a:pt x="123208" y="2217733"/>
                </a:lnTo>
                <a:lnTo>
                  <a:pt x="105607" y="2182531"/>
                </a:lnTo>
                <a:lnTo>
                  <a:pt x="85659" y="2147330"/>
                </a:lnTo>
                <a:lnTo>
                  <a:pt x="64538" y="2112127"/>
                </a:lnTo>
                <a:lnTo>
                  <a:pt x="44590" y="2078098"/>
                </a:lnTo>
                <a:lnTo>
                  <a:pt x="26988" y="2041723"/>
                </a:lnTo>
                <a:lnTo>
                  <a:pt x="12908" y="2006521"/>
                </a:lnTo>
                <a:lnTo>
                  <a:pt x="3521" y="1970145"/>
                </a:lnTo>
                <a:lnTo>
                  <a:pt x="0" y="1932596"/>
                </a:lnTo>
                <a:lnTo>
                  <a:pt x="3521" y="1895048"/>
                </a:lnTo>
                <a:lnTo>
                  <a:pt x="12908" y="1858672"/>
                </a:lnTo>
                <a:lnTo>
                  <a:pt x="26988" y="1823470"/>
                </a:lnTo>
                <a:lnTo>
                  <a:pt x="44590" y="1787095"/>
                </a:lnTo>
                <a:lnTo>
                  <a:pt x="64538" y="1753065"/>
                </a:lnTo>
                <a:lnTo>
                  <a:pt x="85659" y="1717864"/>
                </a:lnTo>
                <a:lnTo>
                  <a:pt x="105607" y="1682661"/>
                </a:lnTo>
                <a:lnTo>
                  <a:pt x="123208" y="1647460"/>
                </a:lnTo>
                <a:lnTo>
                  <a:pt x="137289" y="1613430"/>
                </a:lnTo>
                <a:lnTo>
                  <a:pt x="146677" y="1577054"/>
                </a:lnTo>
                <a:lnTo>
                  <a:pt x="151371" y="1540680"/>
                </a:lnTo>
                <a:lnTo>
                  <a:pt x="151371" y="1501958"/>
                </a:lnTo>
                <a:lnTo>
                  <a:pt x="149023" y="1462061"/>
                </a:lnTo>
                <a:lnTo>
                  <a:pt x="144329" y="1422166"/>
                </a:lnTo>
                <a:lnTo>
                  <a:pt x="138462" y="1382269"/>
                </a:lnTo>
                <a:lnTo>
                  <a:pt x="133769" y="1342374"/>
                </a:lnTo>
                <a:lnTo>
                  <a:pt x="130248" y="1302479"/>
                </a:lnTo>
                <a:lnTo>
                  <a:pt x="131422" y="1264930"/>
                </a:lnTo>
                <a:lnTo>
                  <a:pt x="136116" y="1228554"/>
                </a:lnTo>
                <a:lnTo>
                  <a:pt x="146677" y="1193352"/>
                </a:lnTo>
                <a:lnTo>
                  <a:pt x="161931" y="1164017"/>
                </a:lnTo>
                <a:lnTo>
                  <a:pt x="181878" y="1135856"/>
                </a:lnTo>
                <a:lnTo>
                  <a:pt x="205346" y="1111214"/>
                </a:lnTo>
                <a:lnTo>
                  <a:pt x="232334" y="1086573"/>
                </a:lnTo>
                <a:lnTo>
                  <a:pt x="260497" y="1064277"/>
                </a:lnTo>
                <a:lnTo>
                  <a:pt x="289832" y="1041982"/>
                </a:lnTo>
                <a:lnTo>
                  <a:pt x="319166" y="1019688"/>
                </a:lnTo>
                <a:lnTo>
                  <a:pt x="348502" y="997393"/>
                </a:lnTo>
                <a:lnTo>
                  <a:pt x="375490" y="973926"/>
                </a:lnTo>
                <a:lnTo>
                  <a:pt x="398960" y="946938"/>
                </a:lnTo>
                <a:lnTo>
                  <a:pt x="420079" y="921122"/>
                </a:lnTo>
                <a:lnTo>
                  <a:pt x="436507" y="891788"/>
                </a:lnTo>
                <a:lnTo>
                  <a:pt x="450588" y="860106"/>
                </a:lnTo>
                <a:lnTo>
                  <a:pt x="462322" y="826076"/>
                </a:lnTo>
                <a:lnTo>
                  <a:pt x="472883" y="790874"/>
                </a:lnTo>
                <a:lnTo>
                  <a:pt x="482271" y="755672"/>
                </a:lnTo>
                <a:lnTo>
                  <a:pt x="491658" y="719297"/>
                </a:lnTo>
                <a:lnTo>
                  <a:pt x="502219" y="685268"/>
                </a:lnTo>
                <a:lnTo>
                  <a:pt x="513952" y="651238"/>
                </a:lnTo>
                <a:lnTo>
                  <a:pt x="528034" y="619558"/>
                </a:lnTo>
                <a:lnTo>
                  <a:pt x="545635" y="591396"/>
                </a:lnTo>
                <a:lnTo>
                  <a:pt x="566755" y="565581"/>
                </a:lnTo>
                <a:lnTo>
                  <a:pt x="592570" y="544460"/>
                </a:lnTo>
                <a:lnTo>
                  <a:pt x="620733" y="526859"/>
                </a:lnTo>
                <a:lnTo>
                  <a:pt x="652413" y="512777"/>
                </a:lnTo>
                <a:lnTo>
                  <a:pt x="686443" y="501044"/>
                </a:lnTo>
                <a:lnTo>
                  <a:pt x="720472" y="490483"/>
                </a:lnTo>
                <a:lnTo>
                  <a:pt x="756848" y="481096"/>
                </a:lnTo>
                <a:lnTo>
                  <a:pt x="792049" y="471708"/>
                </a:lnTo>
                <a:lnTo>
                  <a:pt x="827252" y="461147"/>
                </a:lnTo>
                <a:lnTo>
                  <a:pt x="861280" y="449413"/>
                </a:lnTo>
                <a:lnTo>
                  <a:pt x="892962" y="435332"/>
                </a:lnTo>
                <a:lnTo>
                  <a:pt x="922297" y="418906"/>
                </a:lnTo>
                <a:lnTo>
                  <a:pt x="948112" y="397785"/>
                </a:lnTo>
                <a:lnTo>
                  <a:pt x="975101" y="374315"/>
                </a:lnTo>
                <a:lnTo>
                  <a:pt x="998569" y="347327"/>
                </a:lnTo>
                <a:lnTo>
                  <a:pt x="1020864" y="319166"/>
                </a:lnTo>
                <a:lnTo>
                  <a:pt x="1043158" y="289831"/>
                </a:lnTo>
                <a:lnTo>
                  <a:pt x="1065453" y="260495"/>
                </a:lnTo>
                <a:lnTo>
                  <a:pt x="1087747" y="232334"/>
                </a:lnTo>
                <a:lnTo>
                  <a:pt x="1112390" y="205346"/>
                </a:lnTo>
                <a:lnTo>
                  <a:pt x="1137030" y="181878"/>
                </a:lnTo>
                <a:lnTo>
                  <a:pt x="1165193" y="161930"/>
                </a:lnTo>
                <a:lnTo>
                  <a:pt x="1194528" y="146675"/>
                </a:lnTo>
                <a:lnTo>
                  <a:pt x="1229731" y="136115"/>
                </a:lnTo>
                <a:lnTo>
                  <a:pt x="1266106" y="131421"/>
                </a:lnTo>
                <a:lnTo>
                  <a:pt x="1303654" y="130247"/>
                </a:lnTo>
                <a:lnTo>
                  <a:pt x="1343549" y="133769"/>
                </a:lnTo>
                <a:lnTo>
                  <a:pt x="1383446" y="138462"/>
                </a:lnTo>
                <a:lnTo>
                  <a:pt x="1423342" y="144329"/>
                </a:lnTo>
                <a:lnTo>
                  <a:pt x="1463237" y="149023"/>
                </a:lnTo>
                <a:lnTo>
                  <a:pt x="1503133" y="151369"/>
                </a:lnTo>
                <a:lnTo>
                  <a:pt x="1541856" y="151369"/>
                </a:lnTo>
                <a:lnTo>
                  <a:pt x="1578232" y="146675"/>
                </a:lnTo>
                <a:lnTo>
                  <a:pt x="1614608" y="137288"/>
                </a:lnTo>
                <a:lnTo>
                  <a:pt x="1649810" y="123208"/>
                </a:lnTo>
                <a:lnTo>
                  <a:pt x="1685011" y="104433"/>
                </a:lnTo>
                <a:lnTo>
                  <a:pt x="1720214" y="85659"/>
                </a:lnTo>
                <a:lnTo>
                  <a:pt x="1755415" y="64537"/>
                </a:lnTo>
                <a:lnTo>
                  <a:pt x="1789445" y="44589"/>
                </a:lnTo>
                <a:lnTo>
                  <a:pt x="1825821" y="26988"/>
                </a:lnTo>
                <a:lnTo>
                  <a:pt x="1861022" y="12907"/>
                </a:lnTo>
                <a:lnTo>
                  <a:pt x="1897398" y="351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pic>
        <p:nvPicPr>
          <p:cNvPr id="23" name="Picture 2" descr="Fetch Logos &amp; Brand Assets | Brandfetch">
            <a:extLst>
              <a:ext uri="{FF2B5EF4-FFF2-40B4-BE49-F238E27FC236}">
                <a16:creationId xmlns:a16="http://schemas.microsoft.com/office/drawing/2014/main" id="{2F92AA77-D476-B4DD-C15D-1E06BA4C3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71" r="1" b="6223"/>
          <a:stretch/>
        </p:blipFill>
        <p:spPr bwMode="auto">
          <a:xfrm>
            <a:off x="8991066" y="4009105"/>
            <a:ext cx="3200935" cy="2848897"/>
          </a:xfrm>
          <a:custGeom>
            <a:avLst/>
            <a:gdLst/>
            <a:ahLst/>
            <a:cxnLst/>
            <a:rect l="l" t="t" r="r" b="b"/>
            <a:pathLst>
              <a:path w="3200935" h="2848897">
                <a:moveTo>
                  <a:pt x="1822480" y="0"/>
                </a:moveTo>
                <a:lnTo>
                  <a:pt x="1858100" y="3339"/>
                </a:lnTo>
                <a:lnTo>
                  <a:pt x="1892611" y="12245"/>
                </a:lnTo>
                <a:lnTo>
                  <a:pt x="1926007" y="25604"/>
                </a:lnTo>
                <a:lnTo>
                  <a:pt x="1960514" y="42302"/>
                </a:lnTo>
                <a:lnTo>
                  <a:pt x="1992798" y="61227"/>
                </a:lnTo>
                <a:lnTo>
                  <a:pt x="2026194" y="81264"/>
                </a:lnTo>
                <a:lnTo>
                  <a:pt x="2059589" y="99075"/>
                </a:lnTo>
                <a:lnTo>
                  <a:pt x="2092985" y="116887"/>
                </a:lnTo>
                <a:lnTo>
                  <a:pt x="2125268" y="130245"/>
                </a:lnTo>
                <a:lnTo>
                  <a:pt x="2160890" y="139150"/>
                </a:lnTo>
                <a:lnTo>
                  <a:pt x="2195399" y="143604"/>
                </a:lnTo>
                <a:lnTo>
                  <a:pt x="2232134" y="143604"/>
                </a:lnTo>
                <a:lnTo>
                  <a:pt x="2269983" y="141378"/>
                </a:lnTo>
                <a:lnTo>
                  <a:pt x="2307831" y="136924"/>
                </a:lnTo>
                <a:lnTo>
                  <a:pt x="2345681" y="131359"/>
                </a:lnTo>
                <a:lnTo>
                  <a:pt x="2383529" y="126906"/>
                </a:lnTo>
                <a:lnTo>
                  <a:pt x="2421378" y="123565"/>
                </a:lnTo>
                <a:lnTo>
                  <a:pt x="2456999" y="124678"/>
                </a:lnTo>
                <a:lnTo>
                  <a:pt x="2491507" y="129132"/>
                </a:lnTo>
                <a:lnTo>
                  <a:pt x="2524903" y="139150"/>
                </a:lnTo>
                <a:lnTo>
                  <a:pt x="2552734" y="153622"/>
                </a:lnTo>
                <a:lnTo>
                  <a:pt x="2579449" y="172547"/>
                </a:lnTo>
                <a:lnTo>
                  <a:pt x="2602827" y="194811"/>
                </a:lnTo>
                <a:lnTo>
                  <a:pt x="2626204" y="220414"/>
                </a:lnTo>
                <a:lnTo>
                  <a:pt x="2647355" y="247131"/>
                </a:lnTo>
                <a:lnTo>
                  <a:pt x="2668506" y="274961"/>
                </a:lnTo>
                <a:lnTo>
                  <a:pt x="2689656" y="302791"/>
                </a:lnTo>
                <a:lnTo>
                  <a:pt x="2710806" y="329509"/>
                </a:lnTo>
                <a:lnTo>
                  <a:pt x="2733071" y="355112"/>
                </a:lnTo>
                <a:lnTo>
                  <a:pt x="2758675" y="377377"/>
                </a:lnTo>
                <a:lnTo>
                  <a:pt x="2783165" y="397415"/>
                </a:lnTo>
                <a:lnTo>
                  <a:pt x="2810995" y="412999"/>
                </a:lnTo>
                <a:lnTo>
                  <a:pt x="2841051" y="426357"/>
                </a:lnTo>
                <a:lnTo>
                  <a:pt x="2873333" y="437489"/>
                </a:lnTo>
                <a:lnTo>
                  <a:pt x="2906728" y="447507"/>
                </a:lnTo>
                <a:lnTo>
                  <a:pt x="2940124" y="456413"/>
                </a:lnTo>
                <a:lnTo>
                  <a:pt x="2974633" y="465320"/>
                </a:lnTo>
                <a:lnTo>
                  <a:pt x="3006916" y="475338"/>
                </a:lnTo>
                <a:lnTo>
                  <a:pt x="3039197" y="486470"/>
                </a:lnTo>
                <a:lnTo>
                  <a:pt x="3069254" y="499829"/>
                </a:lnTo>
                <a:lnTo>
                  <a:pt x="3095972" y="516527"/>
                </a:lnTo>
                <a:lnTo>
                  <a:pt x="3120463" y="536565"/>
                </a:lnTo>
                <a:lnTo>
                  <a:pt x="3140498" y="561055"/>
                </a:lnTo>
                <a:lnTo>
                  <a:pt x="3157197" y="587772"/>
                </a:lnTo>
                <a:lnTo>
                  <a:pt x="3170555" y="617827"/>
                </a:lnTo>
                <a:lnTo>
                  <a:pt x="3181687" y="650112"/>
                </a:lnTo>
                <a:lnTo>
                  <a:pt x="3191705" y="682393"/>
                </a:lnTo>
                <a:lnTo>
                  <a:pt x="3200612" y="716904"/>
                </a:lnTo>
                <a:lnTo>
                  <a:pt x="3200935" y="718115"/>
                </a:lnTo>
                <a:lnTo>
                  <a:pt x="3200935" y="2848897"/>
                </a:lnTo>
                <a:lnTo>
                  <a:pt x="413394" y="2848897"/>
                </a:lnTo>
                <a:lnTo>
                  <a:pt x="400932" y="2820857"/>
                </a:lnTo>
                <a:lnTo>
                  <a:pt x="385348" y="2793028"/>
                </a:lnTo>
                <a:lnTo>
                  <a:pt x="365311" y="2768537"/>
                </a:lnTo>
                <a:lnTo>
                  <a:pt x="343046" y="2742933"/>
                </a:lnTo>
                <a:lnTo>
                  <a:pt x="317443" y="2720669"/>
                </a:lnTo>
                <a:lnTo>
                  <a:pt x="289612" y="2699519"/>
                </a:lnTo>
                <a:lnTo>
                  <a:pt x="261783" y="2678368"/>
                </a:lnTo>
                <a:lnTo>
                  <a:pt x="233954" y="2657218"/>
                </a:lnTo>
                <a:lnTo>
                  <a:pt x="207237" y="2636065"/>
                </a:lnTo>
                <a:lnTo>
                  <a:pt x="181633" y="2612689"/>
                </a:lnTo>
                <a:lnTo>
                  <a:pt x="159370" y="2589312"/>
                </a:lnTo>
                <a:lnTo>
                  <a:pt x="140446" y="2562594"/>
                </a:lnTo>
                <a:lnTo>
                  <a:pt x="125974" y="2534764"/>
                </a:lnTo>
                <a:lnTo>
                  <a:pt x="115956" y="2501370"/>
                </a:lnTo>
                <a:lnTo>
                  <a:pt x="111502" y="2466860"/>
                </a:lnTo>
                <a:lnTo>
                  <a:pt x="110388" y="2431236"/>
                </a:lnTo>
                <a:lnTo>
                  <a:pt x="113728" y="2393388"/>
                </a:lnTo>
                <a:lnTo>
                  <a:pt x="118182" y="2355539"/>
                </a:lnTo>
                <a:lnTo>
                  <a:pt x="123747" y="2317690"/>
                </a:lnTo>
                <a:lnTo>
                  <a:pt x="128200" y="2279842"/>
                </a:lnTo>
                <a:lnTo>
                  <a:pt x="130428" y="2241992"/>
                </a:lnTo>
                <a:lnTo>
                  <a:pt x="130428" y="2205256"/>
                </a:lnTo>
                <a:lnTo>
                  <a:pt x="125974" y="2170747"/>
                </a:lnTo>
                <a:lnTo>
                  <a:pt x="117069" y="2136238"/>
                </a:lnTo>
                <a:lnTo>
                  <a:pt x="103710" y="2103954"/>
                </a:lnTo>
                <a:lnTo>
                  <a:pt x="87012" y="2070559"/>
                </a:lnTo>
                <a:lnTo>
                  <a:pt x="68088" y="2037163"/>
                </a:lnTo>
                <a:lnTo>
                  <a:pt x="48051" y="2003766"/>
                </a:lnTo>
                <a:lnTo>
                  <a:pt x="29127" y="1971483"/>
                </a:lnTo>
                <a:lnTo>
                  <a:pt x="12427" y="1936974"/>
                </a:lnTo>
                <a:lnTo>
                  <a:pt x="0" y="1905903"/>
                </a:lnTo>
                <a:lnTo>
                  <a:pt x="0" y="1760990"/>
                </a:lnTo>
                <a:lnTo>
                  <a:pt x="12427" y="1729918"/>
                </a:lnTo>
                <a:lnTo>
                  <a:pt x="29127" y="1695410"/>
                </a:lnTo>
                <a:lnTo>
                  <a:pt x="48051" y="1663126"/>
                </a:lnTo>
                <a:lnTo>
                  <a:pt x="68088" y="1629730"/>
                </a:lnTo>
                <a:lnTo>
                  <a:pt x="87012" y="1596334"/>
                </a:lnTo>
                <a:lnTo>
                  <a:pt x="103710" y="1562938"/>
                </a:lnTo>
                <a:lnTo>
                  <a:pt x="117069" y="1530654"/>
                </a:lnTo>
                <a:lnTo>
                  <a:pt x="125974" y="1496145"/>
                </a:lnTo>
                <a:lnTo>
                  <a:pt x="130428" y="1461636"/>
                </a:lnTo>
                <a:lnTo>
                  <a:pt x="130428" y="1424901"/>
                </a:lnTo>
                <a:lnTo>
                  <a:pt x="128200" y="1387052"/>
                </a:lnTo>
                <a:lnTo>
                  <a:pt x="123747" y="1349203"/>
                </a:lnTo>
                <a:lnTo>
                  <a:pt x="118182" y="1311353"/>
                </a:lnTo>
                <a:lnTo>
                  <a:pt x="113728" y="1273505"/>
                </a:lnTo>
                <a:lnTo>
                  <a:pt x="110388" y="1235657"/>
                </a:lnTo>
                <a:lnTo>
                  <a:pt x="111502" y="1200034"/>
                </a:lnTo>
                <a:lnTo>
                  <a:pt x="115956" y="1165525"/>
                </a:lnTo>
                <a:lnTo>
                  <a:pt x="125974" y="1132128"/>
                </a:lnTo>
                <a:lnTo>
                  <a:pt x="140446" y="1104298"/>
                </a:lnTo>
                <a:lnTo>
                  <a:pt x="159370" y="1077582"/>
                </a:lnTo>
                <a:lnTo>
                  <a:pt x="181633" y="1054204"/>
                </a:lnTo>
                <a:lnTo>
                  <a:pt x="207237" y="1030827"/>
                </a:lnTo>
                <a:lnTo>
                  <a:pt x="233954" y="1009676"/>
                </a:lnTo>
                <a:lnTo>
                  <a:pt x="261783" y="988524"/>
                </a:lnTo>
                <a:lnTo>
                  <a:pt x="289612" y="967374"/>
                </a:lnTo>
                <a:lnTo>
                  <a:pt x="317443" y="946223"/>
                </a:lnTo>
                <a:lnTo>
                  <a:pt x="343046" y="923960"/>
                </a:lnTo>
                <a:lnTo>
                  <a:pt x="365311" y="898356"/>
                </a:lnTo>
                <a:lnTo>
                  <a:pt x="385348" y="873865"/>
                </a:lnTo>
                <a:lnTo>
                  <a:pt x="400932" y="846035"/>
                </a:lnTo>
                <a:lnTo>
                  <a:pt x="414290" y="815980"/>
                </a:lnTo>
                <a:lnTo>
                  <a:pt x="425422" y="783695"/>
                </a:lnTo>
                <a:lnTo>
                  <a:pt x="435442" y="750298"/>
                </a:lnTo>
                <a:lnTo>
                  <a:pt x="444347" y="716904"/>
                </a:lnTo>
                <a:lnTo>
                  <a:pt x="453253" y="682393"/>
                </a:lnTo>
                <a:lnTo>
                  <a:pt x="463271" y="650112"/>
                </a:lnTo>
                <a:lnTo>
                  <a:pt x="474403" y="617827"/>
                </a:lnTo>
                <a:lnTo>
                  <a:pt x="487762" y="587772"/>
                </a:lnTo>
                <a:lnTo>
                  <a:pt x="504460" y="561055"/>
                </a:lnTo>
                <a:lnTo>
                  <a:pt x="524495" y="536565"/>
                </a:lnTo>
                <a:lnTo>
                  <a:pt x="548987" y="516527"/>
                </a:lnTo>
                <a:lnTo>
                  <a:pt x="575704" y="499829"/>
                </a:lnTo>
                <a:lnTo>
                  <a:pt x="605759" y="486470"/>
                </a:lnTo>
                <a:lnTo>
                  <a:pt x="638042" y="475338"/>
                </a:lnTo>
                <a:lnTo>
                  <a:pt x="670325" y="465320"/>
                </a:lnTo>
                <a:lnTo>
                  <a:pt x="704834" y="456413"/>
                </a:lnTo>
                <a:lnTo>
                  <a:pt x="738229" y="447507"/>
                </a:lnTo>
                <a:lnTo>
                  <a:pt x="771626" y="437489"/>
                </a:lnTo>
                <a:lnTo>
                  <a:pt x="803907" y="426357"/>
                </a:lnTo>
                <a:lnTo>
                  <a:pt x="833964" y="412999"/>
                </a:lnTo>
                <a:lnTo>
                  <a:pt x="861794" y="397415"/>
                </a:lnTo>
                <a:lnTo>
                  <a:pt x="886284" y="377377"/>
                </a:lnTo>
                <a:lnTo>
                  <a:pt x="911888" y="355112"/>
                </a:lnTo>
                <a:lnTo>
                  <a:pt x="934152" y="329509"/>
                </a:lnTo>
                <a:lnTo>
                  <a:pt x="955302" y="302791"/>
                </a:lnTo>
                <a:lnTo>
                  <a:pt x="976452" y="274961"/>
                </a:lnTo>
                <a:lnTo>
                  <a:pt x="997604" y="247131"/>
                </a:lnTo>
                <a:lnTo>
                  <a:pt x="1018754" y="220414"/>
                </a:lnTo>
                <a:lnTo>
                  <a:pt x="1042131" y="194811"/>
                </a:lnTo>
                <a:lnTo>
                  <a:pt x="1065507" y="172547"/>
                </a:lnTo>
                <a:lnTo>
                  <a:pt x="1092225" y="153622"/>
                </a:lnTo>
                <a:lnTo>
                  <a:pt x="1120055" y="139150"/>
                </a:lnTo>
                <a:lnTo>
                  <a:pt x="1153451" y="129132"/>
                </a:lnTo>
                <a:lnTo>
                  <a:pt x="1187961" y="124678"/>
                </a:lnTo>
                <a:lnTo>
                  <a:pt x="1223581" y="123565"/>
                </a:lnTo>
                <a:lnTo>
                  <a:pt x="1261429" y="126906"/>
                </a:lnTo>
                <a:lnTo>
                  <a:pt x="1299279" y="131359"/>
                </a:lnTo>
                <a:lnTo>
                  <a:pt x="1337128" y="136924"/>
                </a:lnTo>
                <a:lnTo>
                  <a:pt x="1374976" y="141378"/>
                </a:lnTo>
                <a:lnTo>
                  <a:pt x="1412824" y="143604"/>
                </a:lnTo>
                <a:lnTo>
                  <a:pt x="1449561" y="143604"/>
                </a:lnTo>
                <a:lnTo>
                  <a:pt x="1484069" y="139150"/>
                </a:lnTo>
                <a:lnTo>
                  <a:pt x="1518579" y="130245"/>
                </a:lnTo>
                <a:lnTo>
                  <a:pt x="1551974" y="116887"/>
                </a:lnTo>
                <a:lnTo>
                  <a:pt x="1585369" y="99075"/>
                </a:lnTo>
                <a:lnTo>
                  <a:pt x="1618765" y="81264"/>
                </a:lnTo>
                <a:lnTo>
                  <a:pt x="1652161" y="61227"/>
                </a:lnTo>
                <a:lnTo>
                  <a:pt x="1684444" y="42302"/>
                </a:lnTo>
                <a:lnTo>
                  <a:pt x="1718953" y="25604"/>
                </a:lnTo>
                <a:lnTo>
                  <a:pt x="1752349" y="12245"/>
                </a:lnTo>
                <a:lnTo>
                  <a:pt x="1786858" y="3339"/>
                </a:lnTo>
                <a:close/>
              </a:path>
            </a:pathLst>
          </a:cu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A3E909E-855C-E46A-5148-340A583B753C}"/>
              </a:ext>
            </a:extLst>
          </p:cNvPr>
          <p:cNvSpPr txBox="1"/>
          <p:nvPr/>
        </p:nvSpPr>
        <p:spPr>
          <a:xfrm>
            <a:off x="959754" y="6253151"/>
            <a:ext cx="3720230" cy="407419"/>
          </a:xfrm>
          <a:prstGeom prst="rect">
            <a:avLst/>
          </a:prstGeom>
          <a:noFill/>
        </p:spPr>
        <p:txBody>
          <a:bodyPr wrap="square" rtlCol="0">
            <a:spAutoFit/>
          </a:bodyPr>
          <a:lstStyle/>
          <a:p>
            <a:pPr defTabSz="914400">
              <a:lnSpc>
                <a:spcPct val="110000"/>
              </a:lnSpc>
              <a:spcBef>
                <a:spcPts val="700"/>
              </a:spcBef>
              <a:buClr>
                <a:schemeClr val="tx2"/>
              </a:buClr>
            </a:pPr>
            <a:r>
              <a:rPr lang="en-US" sz="2000" dirty="0">
                <a:solidFill>
                  <a:schemeClr val="tx2"/>
                </a:solidFill>
              </a:rPr>
              <a:t>Domain: Consumer Goods</a:t>
            </a:r>
          </a:p>
        </p:txBody>
      </p:sp>
    </p:spTree>
    <p:extLst>
      <p:ext uri="{BB962C8B-B14F-4D97-AF65-F5344CB8AC3E}">
        <p14:creationId xmlns:p14="http://schemas.microsoft.com/office/powerpoint/2010/main" val="351438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9"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4D9F1356-BC5F-14A6-EBF8-51ECBFE7E188}"/>
              </a:ext>
            </a:extLst>
          </p:cNvPr>
          <p:cNvSpPr>
            <a:spLocks noGrp="1"/>
          </p:cNvSpPr>
          <p:nvPr>
            <p:ph type="title"/>
          </p:nvPr>
        </p:nvSpPr>
        <p:spPr>
          <a:xfrm>
            <a:off x="754144" y="484631"/>
            <a:ext cx="6340519" cy="1638469"/>
          </a:xfrm>
        </p:spPr>
        <p:txBody>
          <a:bodyPr>
            <a:normAutofit/>
          </a:bodyPr>
          <a:lstStyle/>
          <a:p>
            <a:r>
              <a:rPr lang="en-US"/>
              <a:t>Problem Statement</a:t>
            </a:r>
            <a:endParaRPr lang="en-US" dirty="0"/>
          </a:p>
        </p:txBody>
      </p:sp>
      <p:sp>
        <p:nvSpPr>
          <p:cNvPr id="2061" name="Rectangle 2060">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A13C1F3B-66CB-3250-90A4-7314F76F8B63}"/>
              </a:ext>
            </a:extLst>
          </p:cNvPr>
          <p:cNvSpPr>
            <a:spLocks noGrp="1"/>
          </p:cNvSpPr>
          <p:nvPr>
            <p:ph idx="1"/>
          </p:nvPr>
        </p:nvSpPr>
        <p:spPr>
          <a:xfrm>
            <a:off x="773177" y="2053833"/>
            <a:ext cx="6306309" cy="3930227"/>
          </a:xfrm>
        </p:spPr>
        <p:txBody>
          <a:bodyPr>
            <a:normAutofit/>
          </a:bodyPr>
          <a:lstStyle/>
          <a:p>
            <a:pPr marL="0" indent="0">
              <a:lnSpc>
                <a:spcPct val="100000"/>
              </a:lnSpc>
              <a:buNone/>
            </a:pPr>
            <a:r>
              <a:rPr lang="en-US" sz="1600" b="0" i="0" u="none" strike="noStrike" dirty="0">
                <a:solidFill>
                  <a:schemeClr val="tx1"/>
                </a:solidFill>
                <a:effectLst/>
                <a:latin typeface="Söhne"/>
              </a:rPr>
              <a:t>The problem at hand is to analyze and compare various aspects of brand performance based on receipts scanned and user data. The focus is on understanding the recent month's data and comparing it to the previous month's data. Additionally, we aim to determine the average spend and total number of items purchased for receipts with different reward status. Furthermore, we need to identify the brand with the highest spend and the brand with the most transactions among users created within the past 6 months.</a:t>
            </a:r>
          </a:p>
          <a:p>
            <a:pPr marL="0" indent="0">
              <a:lnSpc>
                <a:spcPct val="100000"/>
              </a:lnSpc>
              <a:buNone/>
            </a:pPr>
            <a:endParaRPr lang="en-US" sz="1600" b="0" i="0" u="none" strike="noStrike" dirty="0">
              <a:solidFill>
                <a:schemeClr val="tx1"/>
              </a:solidFill>
              <a:effectLst/>
              <a:latin typeface="Söhne"/>
            </a:endParaRPr>
          </a:p>
          <a:p>
            <a:pPr marL="0" indent="0">
              <a:lnSpc>
                <a:spcPct val="100000"/>
              </a:lnSpc>
              <a:buNone/>
            </a:pPr>
            <a:r>
              <a:rPr lang="en-US" sz="1600" b="0" i="0" u="none" strike="noStrike" dirty="0">
                <a:solidFill>
                  <a:schemeClr val="tx1"/>
                </a:solidFill>
                <a:effectLst/>
                <a:latin typeface="Söhne"/>
              </a:rPr>
              <a:t>Overall, the problem revolves around analyzing brand performance metrics, such as receipts scanned, average spend, total items purchased, and user behavior within specific timeframes. The objective is to provide insights into brand rankings, user spending patterns, and identify key brand performance indicators based on the available data.</a:t>
            </a:r>
          </a:p>
          <a:p>
            <a:pPr>
              <a:lnSpc>
                <a:spcPct val="100000"/>
              </a:lnSpc>
            </a:pPr>
            <a:endParaRPr lang="en-US" sz="1600" dirty="0">
              <a:solidFill>
                <a:schemeClr val="tx1"/>
              </a:solidFill>
            </a:endParaRPr>
          </a:p>
        </p:txBody>
      </p:sp>
      <p:pic>
        <p:nvPicPr>
          <p:cNvPr id="2052" name="Picture 4" descr="Generate incremental sales in a snap">
            <a:extLst>
              <a:ext uri="{FF2B5EF4-FFF2-40B4-BE49-F238E27FC236}">
                <a16:creationId xmlns:a16="http://schemas.microsoft.com/office/drawing/2014/main" id="{CE9363D6-04DA-352C-F3B6-E1160360A4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50787" y="1303080"/>
            <a:ext cx="3656581" cy="4251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22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BF07-02CE-D186-7C00-3FA61404C8CA}"/>
              </a:ext>
            </a:extLst>
          </p:cNvPr>
          <p:cNvSpPr>
            <a:spLocks noGrp="1"/>
          </p:cNvSpPr>
          <p:nvPr>
            <p:ph type="title"/>
          </p:nvPr>
        </p:nvSpPr>
        <p:spPr/>
        <p:txBody>
          <a:bodyPr/>
          <a:lstStyle/>
          <a:p>
            <a:r>
              <a:rPr lang="en-US" dirty="0"/>
              <a:t>Ad hoc Request and insights</a:t>
            </a:r>
          </a:p>
        </p:txBody>
      </p:sp>
      <p:graphicFrame>
        <p:nvGraphicFramePr>
          <p:cNvPr id="6" name="Content Placeholder 2">
            <a:extLst>
              <a:ext uri="{FF2B5EF4-FFF2-40B4-BE49-F238E27FC236}">
                <a16:creationId xmlns:a16="http://schemas.microsoft.com/office/drawing/2014/main" id="{DEE75621-CB90-5A94-5BF0-4769C7BF36D1}"/>
              </a:ext>
            </a:extLst>
          </p:cNvPr>
          <p:cNvGraphicFramePr>
            <a:graphicFrameLocks noGrp="1"/>
          </p:cNvGraphicFramePr>
          <p:nvPr>
            <p:ph idx="1"/>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35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985C-2280-A6CA-23A4-75C018AA43C8}"/>
              </a:ext>
            </a:extLst>
          </p:cNvPr>
          <p:cNvSpPr>
            <a:spLocks noGrp="1"/>
          </p:cNvSpPr>
          <p:nvPr>
            <p:ph type="title"/>
          </p:nvPr>
        </p:nvSpPr>
        <p:spPr>
          <a:xfrm>
            <a:off x="1251678" y="382385"/>
            <a:ext cx="10173067" cy="1021210"/>
          </a:xfrm>
        </p:spPr>
        <p:txBody>
          <a:bodyPr/>
          <a:lstStyle/>
          <a:p>
            <a:r>
              <a:rPr lang="en-US" dirty="0"/>
              <a:t>Standardize unstructured data</a:t>
            </a:r>
          </a:p>
        </p:txBody>
      </p:sp>
      <p:pic>
        <p:nvPicPr>
          <p:cNvPr id="5" name="Picture 4" descr="A computer code with numbers and symbols&#10;&#10;Description automatically generated">
            <a:extLst>
              <a:ext uri="{FF2B5EF4-FFF2-40B4-BE49-F238E27FC236}">
                <a16:creationId xmlns:a16="http://schemas.microsoft.com/office/drawing/2014/main" id="{9A0B8F02-5BA9-41CB-16BB-BC343F8830A2}"/>
              </a:ext>
            </a:extLst>
          </p:cNvPr>
          <p:cNvPicPr>
            <a:picLocks noChangeAspect="1"/>
          </p:cNvPicPr>
          <p:nvPr/>
        </p:nvPicPr>
        <p:blipFill>
          <a:blip r:embed="rId2"/>
          <a:stretch>
            <a:fillRect/>
          </a:stretch>
        </p:blipFill>
        <p:spPr>
          <a:xfrm>
            <a:off x="1519283" y="1743617"/>
            <a:ext cx="7772400" cy="2273482"/>
          </a:xfrm>
          <a:prstGeom prst="rect">
            <a:avLst/>
          </a:prstGeom>
        </p:spPr>
      </p:pic>
      <p:pic>
        <p:nvPicPr>
          <p:cNvPr id="15" name="Picture 14">
            <a:extLst>
              <a:ext uri="{FF2B5EF4-FFF2-40B4-BE49-F238E27FC236}">
                <a16:creationId xmlns:a16="http://schemas.microsoft.com/office/drawing/2014/main" id="{BA19555D-0853-7039-25CB-2775DEE6480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251678" y="4697142"/>
            <a:ext cx="10281687" cy="1362377"/>
          </a:xfrm>
          <a:prstGeom prst="rect">
            <a:avLst/>
          </a:prstGeom>
        </p:spPr>
      </p:pic>
      <p:pic>
        <p:nvPicPr>
          <p:cNvPr id="18" name="Graphic 17" descr="Line arrow: Clockwise curve with solid fill">
            <a:extLst>
              <a:ext uri="{FF2B5EF4-FFF2-40B4-BE49-F238E27FC236}">
                <a16:creationId xmlns:a16="http://schemas.microsoft.com/office/drawing/2014/main" id="{028F09BF-9538-0A6E-13C8-F9157F11D6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549899">
            <a:off x="9315950" y="2890873"/>
            <a:ext cx="1337382" cy="1337382"/>
          </a:xfrm>
          <a:prstGeom prst="rect">
            <a:avLst/>
          </a:prstGeom>
        </p:spPr>
      </p:pic>
    </p:spTree>
    <p:extLst>
      <p:ext uri="{BB962C8B-B14F-4D97-AF65-F5344CB8AC3E}">
        <p14:creationId xmlns:p14="http://schemas.microsoft.com/office/powerpoint/2010/main" val="296007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67" name="Rectangle 66">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9" name="Rectangle 68">
            <a:extLst>
              <a:ext uri="{FF2B5EF4-FFF2-40B4-BE49-F238E27FC236}">
                <a16:creationId xmlns:a16="http://schemas.microsoft.com/office/drawing/2014/main" id="{DFEF8384-2545-4ACD-9071-49DD1CFC4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Freeform 22">
            <a:extLst>
              <a:ext uri="{FF2B5EF4-FFF2-40B4-BE49-F238E27FC236}">
                <a16:creationId xmlns:a16="http://schemas.microsoft.com/office/drawing/2014/main" id="{F77DB8FA-61A7-4DE7-A777-6D258D172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D00450E-78AC-F2D9-B1EE-D66371E21F06}"/>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6000" spc="800">
                <a:solidFill>
                  <a:srgbClr val="2A1A00"/>
                </a:solidFill>
              </a:rPr>
              <a:t>Data model</a:t>
            </a:r>
          </a:p>
        </p:txBody>
      </p:sp>
      <p:pic>
        <p:nvPicPr>
          <p:cNvPr id="5" name="Content Placeholder 4" descr="A screenshot of a computer&#10;&#10;Description automatically generated">
            <a:extLst>
              <a:ext uri="{FF2B5EF4-FFF2-40B4-BE49-F238E27FC236}">
                <a16:creationId xmlns:a16="http://schemas.microsoft.com/office/drawing/2014/main" id="{F736B51F-4CF7-1613-D996-AD2DF9F25662}"/>
              </a:ext>
            </a:extLst>
          </p:cNvPr>
          <p:cNvPicPr>
            <a:picLocks noGrp="1" noChangeAspect="1"/>
          </p:cNvPicPr>
          <p:nvPr>
            <p:ph idx="4294967295"/>
          </p:nvPr>
        </p:nvPicPr>
        <p:blipFill>
          <a:blip r:embed="rId2"/>
          <a:stretch>
            <a:fillRect/>
          </a:stretch>
        </p:blipFill>
        <p:spPr>
          <a:xfrm>
            <a:off x="5340297" y="1168313"/>
            <a:ext cx="6220332" cy="4525290"/>
          </a:xfrm>
          <a:prstGeom prst="rect">
            <a:avLst/>
          </a:prstGeom>
        </p:spPr>
      </p:pic>
    </p:spTree>
    <p:extLst>
      <p:ext uri="{BB962C8B-B14F-4D97-AF65-F5344CB8AC3E}">
        <p14:creationId xmlns:p14="http://schemas.microsoft.com/office/powerpoint/2010/main" val="252296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66E3A-5EDE-0B42-A272-A03A22F918E5}"/>
              </a:ext>
            </a:extLst>
          </p:cNvPr>
          <p:cNvSpPr>
            <a:spLocks noGrp="1"/>
          </p:cNvSpPr>
          <p:nvPr>
            <p:ph type="title"/>
          </p:nvPr>
        </p:nvSpPr>
        <p:spPr>
          <a:xfrm>
            <a:off x="761996" y="382385"/>
            <a:ext cx="10668004" cy="1113295"/>
          </a:xfrm>
        </p:spPr>
        <p:txBody>
          <a:bodyPr anchor="b">
            <a:normAutofit/>
          </a:bodyPr>
          <a:lstStyle/>
          <a:p>
            <a:pPr algn="ctr"/>
            <a:r>
              <a:rPr lang="en-US" dirty="0"/>
              <a:t>Questions</a:t>
            </a:r>
          </a:p>
        </p:txBody>
      </p:sp>
      <p:sp>
        <p:nvSpPr>
          <p:cNvPr id="3" name="Content Placeholder 2">
            <a:extLst>
              <a:ext uri="{FF2B5EF4-FFF2-40B4-BE49-F238E27FC236}">
                <a16:creationId xmlns:a16="http://schemas.microsoft.com/office/drawing/2014/main" id="{7F7629E4-DE17-26BC-BE1A-499F18EE5E82}"/>
              </a:ext>
            </a:extLst>
          </p:cNvPr>
          <p:cNvSpPr>
            <a:spLocks noGrp="1"/>
          </p:cNvSpPr>
          <p:nvPr>
            <p:ph idx="1"/>
          </p:nvPr>
        </p:nvSpPr>
        <p:spPr>
          <a:xfrm>
            <a:off x="761996" y="1785257"/>
            <a:ext cx="10668004" cy="3440539"/>
          </a:xfrm>
        </p:spPr>
        <p:txBody>
          <a:bodyPr>
            <a:normAutofit/>
          </a:bodyPr>
          <a:lstStyle/>
          <a:p>
            <a:pPr>
              <a:lnSpc>
                <a:spcPct val="100000"/>
              </a:lnSpc>
            </a:pPr>
            <a:r>
              <a:rPr lang="en-US" sz="1900" b="1" i="0" u="none" strike="noStrike" dirty="0">
                <a:effectLst/>
                <a:latin typeface="-apple-system"/>
              </a:rPr>
              <a:t>what are the </a:t>
            </a:r>
            <a:r>
              <a:rPr lang="en-US" sz="1900" b="1" i="0" u="none" strike="noStrike" dirty="0">
                <a:solidFill>
                  <a:schemeClr val="tx2">
                    <a:lumMod val="50000"/>
                    <a:lumOff val="50000"/>
                  </a:schemeClr>
                </a:solidFill>
                <a:effectLst/>
                <a:latin typeface="-apple-system"/>
              </a:rPr>
              <a:t>top 5 brands by receipts </a:t>
            </a:r>
            <a:r>
              <a:rPr lang="en-US" sz="1900" b="1" i="0" u="none" strike="noStrike" dirty="0">
                <a:effectLst/>
                <a:latin typeface="-apple-system"/>
              </a:rPr>
              <a:t>scanned for </a:t>
            </a:r>
            <a:r>
              <a:rPr lang="en-US" sz="1900" b="1" dirty="0">
                <a:latin typeface="-apple-system"/>
              </a:rPr>
              <a:t>most recent month?</a:t>
            </a:r>
          </a:p>
          <a:p>
            <a:pPr>
              <a:lnSpc>
                <a:spcPct val="100000"/>
              </a:lnSpc>
            </a:pPr>
            <a:r>
              <a:rPr lang="en-US" sz="1900" b="1" i="0" u="none" strike="noStrike" dirty="0">
                <a:effectLst/>
                <a:latin typeface="-apple-system"/>
              </a:rPr>
              <a:t>How does the </a:t>
            </a:r>
            <a:r>
              <a:rPr lang="en-US" sz="1900" b="1" i="0" u="none" strike="noStrike" dirty="0">
                <a:solidFill>
                  <a:schemeClr val="tx2">
                    <a:lumMod val="50000"/>
                    <a:lumOff val="50000"/>
                  </a:schemeClr>
                </a:solidFill>
                <a:effectLst/>
                <a:latin typeface="-apple-system"/>
              </a:rPr>
              <a:t>ranking</a:t>
            </a:r>
            <a:r>
              <a:rPr lang="en-US" sz="1900" b="1" i="0" u="none" strike="noStrike" dirty="0">
                <a:effectLst/>
                <a:latin typeface="-apple-system"/>
              </a:rPr>
              <a:t> </a:t>
            </a:r>
            <a:r>
              <a:rPr lang="en-US" sz="1900" b="1" i="0" u="none" strike="noStrike" dirty="0">
                <a:solidFill>
                  <a:schemeClr val="tx2">
                    <a:lumMod val="50000"/>
                    <a:lumOff val="50000"/>
                  </a:schemeClr>
                </a:solidFill>
                <a:effectLst/>
                <a:latin typeface="-apple-system"/>
              </a:rPr>
              <a:t>of the top 5 brands</a:t>
            </a:r>
            <a:r>
              <a:rPr lang="en-US" sz="1900" b="1" i="0" u="none" strike="noStrike" dirty="0">
                <a:effectLst/>
                <a:latin typeface="-apple-system"/>
              </a:rPr>
              <a:t> </a:t>
            </a:r>
            <a:r>
              <a:rPr lang="en-US" sz="1900" b="1" i="0" u="none" strike="noStrike" dirty="0">
                <a:solidFill>
                  <a:schemeClr val="tx2">
                    <a:lumMod val="50000"/>
                    <a:lumOff val="50000"/>
                  </a:schemeClr>
                </a:solidFill>
                <a:effectLst/>
                <a:latin typeface="-apple-system"/>
              </a:rPr>
              <a:t>by receipts </a:t>
            </a:r>
            <a:r>
              <a:rPr lang="en-US" sz="1900" b="1" i="0" u="none" strike="noStrike" dirty="0">
                <a:effectLst/>
                <a:latin typeface="-apple-system"/>
              </a:rPr>
              <a:t>scanned for the recent month compared to the ranking for the previous month?</a:t>
            </a:r>
          </a:p>
          <a:p>
            <a:pPr>
              <a:lnSpc>
                <a:spcPct val="100000"/>
              </a:lnSpc>
            </a:pPr>
            <a:r>
              <a:rPr lang="en-US" sz="1900" b="1" i="0" u="none" strike="noStrike" dirty="0">
                <a:effectLst/>
                <a:latin typeface="-apple-system"/>
              </a:rPr>
              <a:t>When considering </a:t>
            </a:r>
            <a:r>
              <a:rPr lang="en-US" sz="1900" b="1" i="0" u="none" strike="noStrike" dirty="0">
                <a:solidFill>
                  <a:schemeClr val="tx2">
                    <a:lumMod val="50000"/>
                    <a:lumOff val="50000"/>
                  </a:schemeClr>
                </a:solidFill>
                <a:effectLst/>
                <a:latin typeface="-apple-system"/>
              </a:rPr>
              <a:t>average spend </a:t>
            </a:r>
            <a:r>
              <a:rPr lang="en-US" sz="1900" b="1" i="0" u="none" strike="noStrike" dirty="0">
                <a:effectLst/>
                <a:latin typeface="-apple-system"/>
              </a:rPr>
              <a:t>from receipts with </a:t>
            </a:r>
            <a:r>
              <a:rPr lang="en-US" sz="1900" b="1" i="0" u="none" strike="noStrike" dirty="0">
                <a:solidFill>
                  <a:schemeClr val="tx2">
                    <a:lumMod val="50000"/>
                    <a:lumOff val="50000"/>
                  </a:schemeClr>
                </a:solidFill>
                <a:effectLst/>
                <a:latin typeface="-apple-system"/>
              </a:rPr>
              <a:t>'</a:t>
            </a:r>
            <a:r>
              <a:rPr lang="en-US" sz="1900" b="1" i="0" u="none" strike="noStrike" dirty="0" err="1">
                <a:solidFill>
                  <a:schemeClr val="tx2">
                    <a:lumMod val="50000"/>
                    <a:lumOff val="50000"/>
                  </a:schemeClr>
                </a:solidFill>
                <a:effectLst/>
                <a:latin typeface="-apple-system"/>
              </a:rPr>
              <a:t>rewardsReceiptStatus</a:t>
            </a:r>
            <a:r>
              <a:rPr lang="en-US" sz="1900" b="1" i="0" u="none" strike="noStrike" dirty="0">
                <a:solidFill>
                  <a:schemeClr val="tx2">
                    <a:lumMod val="50000"/>
                    <a:lumOff val="50000"/>
                  </a:schemeClr>
                </a:solidFill>
                <a:effectLst/>
                <a:latin typeface="-apple-system"/>
              </a:rPr>
              <a:t>’ </a:t>
            </a:r>
            <a:r>
              <a:rPr lang="en-US" sz="1900" b="1" i="0" u="none" strike="noStrike" dirty="0">
                <a:effectLst/>
                <a:latin typeface="-apple-system"/>
              </a:rPr>
              <a:t>of ‘</a:t>
            </a:r>
            <a:r>
              <a:rPr lang="en-US" sz="1900" b="1" dirty="0">
                <a:latin typeface="-apple-system"/>
              </a:rPr>
              <a:t>Accepted</a:t>
            </a:r>
            <a:r>
              <a:rPr lang="en-US" sz="1900" b="1" i="0" u="none" strike="noStrike" dirty="0">
                <a:effectLst/>
                <a:latin typeface="-apple-system"/>
              </a:rPr>
              <a:t>’ or ‘Rejected’, which is greater?</a:t>
            </a:r>
          </a:p>
          <a:p>
            <a:pPr>
              <a:lnSpc>
                <a:spcPct val="100000"/>
              </a:lnSpc>
            </a:pPr>
            <a:r>
              <a:rPr lang="en-US" sz="1900" b="1" i="0" u="none" strike="noStrike" dirty="0">
                <a:effectLst/>
                <a:latin typeface="-apple-system"/>
              </a:rPr>
              <a:t>When considering </a:t>
            </a:r>
            <a:r>
              <a:rPr lang="en-US" sz="1900" b="1" i="0" u="none" strike="noStrike" dirty="0">
                <a:solidFill>
                  <a:schemeClr val="tx2">
                    <a:lumMod val="50000"/>
                    <a:lumOff val="50000"/>
                  </a:schemeClr>
                </a:solidFill>
                <a:effectLst/>
                <a:latin typeface="-apple-system"/>
              </a:rPr>
              <a:t>total number of items </a:t>
            </a:r>
            <a:r>
              <a:rPr lang="en-US" sz="1900" b="1" dirty="0">
                <a:latin typeface="-apple-system"/>
              </a:rPr>
              <a:t>purchased</a:t>
            </a:r>
            <a:r>
              <a:rPr lang="en-US" sz="1900" b="1" i="0" u="none" strike="noStrike" dirty="0">
                <a:effectLst/>
                <a:latin typeface="-apple-system"/>
              </a:rPr>
              <a:t> from receipts with </a:t>
            </a:r>
            <a:r>
              <a:rPr lang="en-US" sz="1900" b="1" i="0" u="none" strike="noStrike" dirty="0">
                <a:solidFill>
                  <a:schemeClr val="tx2">
                    <a:lumMod val="50000"/>
                    <a:lumOff val="50000"/>
                  </a:schemeClr>
                </a:solidFill>
                <a:effectLst/>
                <a:latin typeface="-apple-system"/>
              </a:rPr>
              <a:t>'</a:t>
            </a:r>
            <a:r>
              <a:rPr lang="en-US" sz="1900" b="1" i="0" u="none" strike="noStrike" dirty="0" err="1">
                <a:solidFill>
                  <a:schemeClr val="tx2">
                    <a:lumMod val="50000"/>
                    <a:lumOff val="50000"/>
                  </a:schemeClr>
                </a:solidFill>
                <a:effectLst/>
                <a:latin typeface="-apple-system"/>
              </a:rPr>
              <a:t>rewardsReceiptStatus</a:t>
            </a:r>
            <a:r>
              <a:rPr lang="en-US" sz="1900" b="1" i="0" u="none" strike="noStrike" dirty="0">
                <a:effectLst/>
                <a:latin typeface="-apple-system"/>
              </a:rPr>
              <a:t>’ of ‘Accepted’ or ‘Rejected’, which is greater?</a:t>
            </a:r>
          </a:p>
          <a:p>
            <a:pPr>
              <a:lnSpc>
                <a:spcPct val="100000"/>
              </a:lnSpc>
            </a:pPr>
            <a:r>
              <a:rPr lang="en-US" sz="1900" b="1" i="0" u="none" strike="noStrike" dirty="0">
                <a:effectLst/>
                <a:latin typeface="-apple-system"/>
              </a:rPr>
              <a:t>Which brand has the </a:t>
            </a:r>
            <a:r>
              <a:rPr lang="en-US" sz="1900" b="1" i="0" u="none" strike="noStrike" dirty="0">
                <a:solidFill>
                  <a:schemeClr val="tx2">
                    <a:lumMod val="50000"/>
                    <a:lumOff val="50000"/>
                  </a:schemeClr>
                </a:solidFill>
                <a:effectLst/>
                <a:latin typeface="-apple-system"/>
              </a:rPr>
              <a:t>most spend </a:t>
            </a:r>
            <a:r>
              <a:rPr lang="en-US" sz="1900" b="1" i="0" u="none" strike="noStrike" dirty="0">
                <a:effectLst/>
                <a:latin typeface="-apple-system"/>
              </a:rPr>
              <a:t>among </a:t>
            </a:r>
            <a:r>
              <a:rPr lang="en-US" sz="1900" b="1" i="0" u="none" strike="noStrike" dirty="0">
                <a:solidFill>
                  <a:schemeClr val="tx2">
                    <a:lumMod val="50000"/>
                    <a:lumOff val="50000"/>
                  </a:schemeClr>
                </a:solidFill>
                <a:effectLst/>
                <a:latin typeface="-apple-system"/>
              </a:rPr>
              <a:t>users</a:t>
            </a:r>
            <a:r>
              <a:rPr lang="en-US" sz="1900" b="1" i="0" u="none" strike="noStrike" dirty="0">
                <a:effectLst/>
                <a:latin typeface="-apple-system"/>
              </a:rPr>
              <a:t> who were created within the past 6 months?</a:t>
            </a:r>
          </a:p>
          <a:p>
            <a:pPr>
              <a:lnSpc>
                <a:spcPct val="100000"/>
              </a:lnSpc>
            </a:pPr>
            <a:r>
              <a:rPr lang="en-US" sz="1900" b="1" i="0" u="none" strike="noStrike" dirty="0">
                <a:effectLst/>
                <a:latin typeface="-apple-system"/>
              </a:rPr>
              <a:t>Which brand has the </a:t>
            </a:r>
            <a:r>
              <a:rPr lang="en-US" sz="1900" b="1" i="0" u="none" strike="noStrike" dirty="0">
                <a:solidFill>
                  <a:schemeClr val="tx2">
                    <a:lumMod val="50000"/>
                    <a:lumOff val="50000"/>
                  </a:schemeClr>
                </a:solidFill>
                <a:effectLst/>
                <a:latin typeface="-apple-system"/>
              </a:rPr>
              <a:t>most transactions </a:t>
            </a:r>
            <a:r>
              <a:rPr lang="en-US" sz="1900" b="1" i="0" u="none" strike="noStrike" dirty="0">
                <a:effectLst/>
                <a:latin typeface="-apple-system"/>
              </a:rPr>
              <a:t>among </a:t>
            </a:r>
            <a:r>
              <a:rPr lang="en-US" sz="1900" b="1" i="0" u="none" strike="noStrike" dirty="0">
                <a:solidFill>
                  <a:schemeClr val="tx2">
                    <a:lumMod val="50000"/>
                    <a:lumOff val="50000"/>
                  </a:schemeClr>
                </a:solidFill>
                <a:effectLst/>
                <a:latin typeface="-apple-system"/>
              </a:rPr>
              <a:t>users</a:t>
            </a:r>
            <a:r>
              <a:rPr lang="en-US" sz="1900" b="1" i="0" u="none" strike="noStrike" dirty="0">
                <a:effectLst/>
                <a:latin typeface="-apple-system"/>
              </a:rPr>
              <a:t> who were created within the past 6 months?</a:t>
            </a:r>
            <a:endParaRPr lang="en-US" sz="1900" dirty="0"/>
          </a:p>
          <a:p>
            <a:pPr>
              <a:lnSpc>
                <a:spcPct val="100000"/>
              </a:lnSpc>
            </a:pPr>
            <a:endParaRPr lang="en-US" sz="19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991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42" name="Rectangle 36">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9" name="Rectangle 38">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E064012-ACC5-AC3F-B555-F3BBAB343879}"/>
              </a:ext>
            </a:extLst>
          </p:cNvPr>
          <p:cNvSpPr>
            <a:spLocks noGrp="1"/>
          </p:cNvSpPr>
          <p:nvPr>
            <p:ph type="title"/>
          </p:nvPr>
        </p:nvSpPr>
        <p:spPr>
          <a:xfrm>
            <a:off x="605197" y="382385"/>
            <a:ext cx="3111669" cy="899780"/>
          </a:xfrm>
        </p:spPr>
        <p:txBody>
          <a:bodyPr vert="horz" lIns="91440" tIns="45720" rIns="91440" bIns="45720" rtlCol="0" anchor="b">
            <a:normAutofit/>
          </a:bodyPr>
          <a:lstStyle/>
          <a:p>
            <a:r>
              <a:rPr lang="en-US" sz="2000"/>
              <a:t>QUESTION 1</a:t>
            </a:r>
            <a:endParaRPr lang="en-US" sz="2000" dirty="0"/>
          </a:p>
        </p:txBody>
      </p:sp>
      <p:sp>
        <p:nvSpPr>
          <p:cNvPr id="41" name="Rectangle 40">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D3362D-2FFA-B949-B810-CFA7DEA8C32E}"/>
              </a:ext>
            </a:extLst>
          </p:cNvPr>
          <p:cNvSpPr>
            <a:spLocks noGrp="1"/>
          </p:cNvSpPr>
          <p:nvPr>
            <p:ph sz="half" idx="2"/>
          </p:nvPr>
        </p:nvSpPr>
        <p:spPr>
          <a:xfrm>
            <a:off x="605197" y="1613434"/>
            <a:ext cx="3111668" cy="4594953"/>
          </a:xfrm>
        </p:spPr>
        <p:txBody>
          <a:bodyPr vert="horz" lIns="91440" tIns="45720" rIns="91440" bIns="45720" rtlCol="0">
            <a:normAutofit/>
          </a:bodyPr>
          <a:lstStyle/>
          <a:p>
            <a:pPr marL="0">
              <a:buNone/>
            </a:pPr>
            <a:endParaRPr lang="en-US" sz="1600" b="1" i="0" u="none" strike="noStrike" dirty="0">
              <a:effectLst/>
            </a:endParaRPr>
          </a:p>
          <a:p>
            <a:pPr marL="0">
              <a:buNone/>
            </a:pPr>
            <a:r>
              <a:rPr lang="en-US" sz="1600" b="1" dirty="0"/>
              <a:t>W</a:t>
            </a:r>
            <a:r>
              <a:rPr lang="en-US" sz="1600" b="1" i="0" u="none" strike="noStrike" dirty="0">
                <a:effectLst/>
              </a:rPr>
              <a:t>hat are the top 5 brands by receipts scanned for most recent month?</a:t>
            </a:r>
          </a:p>
          <a:p>
            <a:pPr marL="0">
              <a:buNone/>
            </a:pPr>
            <a:endParaRPr lang="en-US" sz="1600" dirty="0"/>
          </a:p>
        </p:txBody>
      </p:sp>
      <p:sp>
        <p:nvSpPr>
          <p:cNvPr id="43" name="Rectangle 42">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screenshot of a computer&#10;&#10;Description automatically generated">
            <a:extLst>
              <a:ext uri="{FF2B5EF4-FFF2-40B4-BE49-F238E27FC236}">
                <a16:creationId xmlns:a16="http://schemas.microsoft.com/office/drawing/2014/main" id="{0330A546-FA8F-FAD5-6546-1B44E5584DF1}"/>
              </a:ext>
            </a:extLst>
          </p:cNvPr>
          <p:cNvPicPr>
            <a:picLocks noChangeAspect="1"/>
          </p:cNvPicPr>
          <p:nvPr/>
        </p:nvPicPr>
        <p:blipFill>
          <a:blip r:embed="rId2"/>
          <a:stretch>
            <a:fillRect/>
          </a:stretch>
        </p:blipFill>
        <p:spPr>
          <a:xfrm>
            <a:off x="4038598" y="723040"/>
            <a:ext cx="7006620" cy="2877576"/>
          </a:xfrm>
          <a:prstGeom prst="rect">
            <a:avLst/>
          </a:prstGeom>
        </p:spPr>
      </p:pic>
      <p:pic>
        <p:nvPicPr>
          <p:cNvPr id="45" name="Picture 44" descr="A screenshot of a computer&#10;&#10;Description automatically generated">
            <a:extLst>
              <a:ext uri="{FF2B5EF4-FFF2-40B4-BE49-F238E27FC236}">
                <a16:creationId xmlns:a16="http://schemas.microsoft.com/office/drawing/2014/main" id="{002A0D31-B7CC-3563-4F3A-2A27040ED768}"/>
              </a:ext>
            </a:extLst>
          </p:cNvPr>
          <p:cNvPicPr>
            <a:picLocks noChangeAspect="1"/>
          </p:cNvPicPr>
          <p:nvPr/>
        </p:nvPicPr>
        <p:blipFill>
          <a:blip r:embed="rId3"/>
          <a:stretch>
            <a:fillRect/>
          </a:stretch>
        </p:blipFill>
        <p:spPr>
          <a:xfrm>
            <a:off x="5037006" y="4323656"/>
            <a:ext cx="5394589" cy="1740190"/>
          </a:xfrm>
          <a:prstGeom prst="rect">
            <a:avLst/>
          </a:prstGeom>
        </p:spPr>
      </p:pic>
      <p:sp>
        <p:nvSpPr>
          <p:cNvPr id="46" name="TextBox 45">
            <a:extLst>
              <a:ext uri="{FF2B5EF4-FFF2-40B4-BE49-F238E27FC236}">
                <a16:creationId xmlns:a16="http://schemas.microsoft.com/office/drawing/2014/main" id="{88BC3280-CABE-38D7-3BC2-0BE89B20EB3B}"/>
              </a:ext>
            </a:extLst>
          </p:cNvPr>
          <p:cNvSpPr txBox="1"/>
          <p:nvPr/>
        </p:nvSpPr>
        <p:spPr>
          <a:xfrm>
            <a:off x="7033989" y="3922349"/>
            <a:ext cx="976549"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29884246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{7F756B80-D7AD-734F-BE4F-C2802C978A30}tf10001071</Template>
  <TotalTime>142</TotalTime>
  <Words>548</Words>
  <Application>Microsoft Macintosh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Söhne</vt:lpstr>
      <vt:lpstr>Arial</vt:lpstr>
      <vt:lpstr>Calibri</vt:lpstr>
      <vt:lpstr>Gill Sans MT</vt:lpstr>
      <vt:lpstr>Impact</vt:lpstr>
      <vt:lpstr>Badge</vt:lpstr>
      <vt:lpstr>CPG Brands AD-HOC INSIGHTS</vt:lpstr>
      <vt:lpstr>AGENDA</vt:lpstr>
      <vt:lpstr>introduction to company</vt:lpstr>
      <vt:lpstr>Problem Statement</vt:lpstr>
      <vt:lpstr>Ad hoc Request and insights</vt:lpstr>
      <vt:lpstr>Standardize unstructured data</vt:lpstr>
      <vt:lpstr>Data model</vt:lpstr>
      <vt:lpstr>Questions</vt:lpstr>
      <vt:lpstr>QUESTION 1</vt:lpstr>
      <vt:lpstr>QUESTION 2</vt:lpstr>
      <vt:lpstr>QUESTION 3</vt:lpstr>
      <vt:lpstr>QUESTION 4</vt:lpstr>
      <vt:lpstr>QUESTION 5</vt:lpstr>
      <vt:lpstr>QUESTION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AD-HOC INSIGHTS</dc:title>
  <dc:creator>SANG LU</dc:creator>
  <cp:lastModifiedBy>Sang Lu</cp:lastModifiedBy>
  <cp:revision>26</cp:revision>
  <dcterms:created xsi:type="dcterms:W3CDTF">2023-07-13T20:21:44Z</dcterms:created>
  <dcterms:modified xsi:type="dcterms:W3CDTF">2023-07-14T02:56:47Z</dcterms:modified>
</cp:coreProperties>
</file>