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3" r:id="rId8"/>
    <p:sldId id="304" r:id="rId9"/>
    <p:sldId id="302" r:id="rId10"/>
    <p:sldId id="305" r:id="rId11"/>
    <p:sldId id="307" r:id="rId12"/>
    <p:sldId id="308" r:id="rId13"/>
    <p:sldId id="309" r:id="rId14"/>
    <p:sldId id="314" r:id="rId15"/>
    <p:sldId id="315" r:id="rId16"/>
    <p:sldId id="316" r:id="rId17"/>
    <p:sldId id="310" r:id="rId18"/>
    <p:sldId id="311" r:id="rId19"/>
    <p:sldId id="317" r:id="rId20"/>
    <p:sldId id="318" r:id="rId21"/>
    <p:sldId id="319" r:id="rId22"/>
    <p:sldId id="322" r:id="rId23"/>
    <p:sldId id="320" r:id="rId24"/>
    <p:sldId id="313" r:id="rId25"/>
    <p:sldId id="323" r:id="rId26"/>
    <p:sldId id="327" r:id="rId27"/>
    <p:sldId id="328" r:id="rId28"/>
    <p:sldId id="321" r:id="rId29"/>
    <p:sldId id="324" r:id="rId30"/>
    <p:sldId id="325" r:id="rId31"/>
    <p:sldId id="326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133A"/>
    <a:srgbClr val="FDE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3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ine Artenyan" userId="9d8019c43856bcd5" providerId="LiveId" clId="{FE3DD31C-BB9D-4D18-9E55-6972CD4F33A1}"/>
    <pc:docChg chg="undo redo custSel modSld">
      <pc:chgData name="Lusine Artenyan" userId="9d8019c43856bcd5" providerId="LiveId" clId="{FE3DD31C-BB9D-4D18-9E55-6972CD4F33A1}" dt="2023-01-13T18:44:50.118" v="4" actId="1076"/>
      <pc:docMkLst>
        <pc:docMk/>
      </pc:docMkLst>
      <pc:sldChg chg="modSp mod">
        <pc:chgData name="Lusine Artenyan" userId="9d8019c43856bcd5" providerId="LiveId" clId="{FE3DD31C-BB9D-4D18-9E55-6972CD4F33A1}" dt="2023-01-13T17:52:59.873" v="3" actId="313"/>
        <pc:sldMkLst>
          <pc:docMk/>
          <pc:sldMk cId="2933514334" sldId="300"/>
        </pc:sldMkLst>
        <pc:spChg chg="mod">
          <ac:chgData name="Lusine Artenyan" userId="9d8019c43856bcd5" providerId="LiveId" clId="{FE3DD31C-BB9D-4D18-9E55-6972CD4F33A1}" dt="2023-01-13T17:52:59.873" v="3" actId="313"/>
          <ac:spMkLst>
            <pc:docMk/>
            <pc:sldMk cId="2933514334" sldId="300"/>
            <ac:spMk id="5" creationId="{C04E0175-C1F0-4D06-A650-420B5755F4EA}"/>
          </ac:spMkLst>
        </pc:spChg>
      </pc:sldChg>
      <pc:sldChg chg="modSp mod">
        <pc:chgData name="Lusine Artenyan" userId="9d8019c43856bcd5" providerId="LiveId" clId="{FE3DD31C-BB9D-4D18-9E55-6972CD4F33A1}" dt="2023-01-13T14:20:33.338" v="0" actId="33524"/>
        <pc:sldMkLst>
          <pc:docMk/>
          <pc:sldMk cId="42780450" sldId="310"/>
        </pc:sldMkLst>
        <pc:spChg chg="mod">
          <ac:chgData name="Lusine Artenyan" userId="9d8019c43856bcd5" providerId="LiveId" clId="{FE3DD31C-BB9D-4D18-9E55-6972CD4F33A1}" dt="2023-01-13T14:20:33.338" v="0" actId="33524"/>
          <ac:spMkLst>
            <pc:docMk/>
            <pc:sldMk cId="42780450" sldId="310"/>
            <ac:spMk id="4" creationId="{907D9565-1609-40EB-BBFF-31BDA9B97796}"/>
          </ac:spMkLst>
        </pc:spChg>
      </pc:sldChg>
      <pc:sldChg chg="modSp mod">
        <pc:chgData name="Lusine Artenyan" userId="9d8019c43856bcd5" providerId="LiveId" clId="{FE3DD31C-BB9D-4D18-9E55-6972CD4F33A1}" dt="2023-01-13T18:44:50.118" v="4" actId="1076"/>
        <pc:sldMkLst>
          <pc:docMk/>
          <pc:sldMk cId="1188941725" sldId="315"/>
        </pc:sldMkLst>
        <pc:picChg chg="mod">
          <ac:chgData name="Lusine Artenyan" userId="9d8019c43856bcd5" providerId="LiveId" clId="{FE3DD31C-BB9D-4D18-9E55-6972CD4F33A1}" dt="2023-01-13T18:44:50.118" v="4" actId="1076"/>
          <ac:picMkLst>
            <pc:docMk/>
            <pc:sldMk cId="1188941725" sldId="315"/>
            <ac:picMk id="3" creationId="{F6F42E17-FFF2-429F-8F04-EA3F61D3B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dc.nal.usda.gov/download-datasets.html" TargetMode="External"/><Relationship Id="rId2" Type="http://schemas.openxmlformats.org/officeDocument/2006/relationships/hyperlink" Target="https://www.usda.gov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Hackathon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***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The Energy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+mj-lt"/>
              </a:rPr>
              <a:t>Gohar Artenyan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latin typeface="+mj-lt"/>
              </a:rPr>
              <a:t>Lusine Artenyan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3D7F5E5-022A-42BA-B91E-4D863550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3" y="857250"/>
            <a:ext cx="7935686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0CBE9-A3EC-4496-B67E-693C06CFB730}"/>
              </a:ext>
            </a:extLst>
          </p:cNvPr>
          <p:cNvSpPr txBox="1"/>
          <p:nvPr/>
        </p:nvSpPr>
        <p:spPr>
          <a:xfrm>
            <a:off x="8487486" y="1956137"/>
            <a:ext cx="2962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Based on data, we have created a Pie-Chart with the help of Python. </a:t>
            </a:r>
          </a:p>
          <a:p>
            <a:r>
              <a:rPr lang="en-US" b="1" dirty="0">
                <a:solidFill>
                  <a:srgbClr val="002060"/>
                </a:solidFill>
              </a:rPr>
              <a:t>It gives us idea how much in  percentages we have in our dataset for every type of food.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2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2A343-6EF6-44C6-AF04-EEECD60C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35" y="1397217"/>
            <a:ext cx="7203930" cy="4826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9457D-8D0D-40B8-93DB-C39F547E4852}"/>
              </a:ext>
            </a:extLst>
          </p:cNvPr>
          <p:cNvSpPr txBox="1"/>
          <p:nvPr/>
        </p:nvSpPr>
        <p:spPr>
          <a:xfrm>
            <a:off x="859809" y="272955"/>
            <a:ext cx="1026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</a:rPr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9652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42E17-FFF2-429F-8F04-EA3F61D3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82" y="1075893"/>
            <a:ext cx="9075761" cy="4892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288F0-0D5C-4F82-AABA-E08510863833}"/>
              </a:ext>
            </a:extLst>
          </p:cNvPr>
          <p:cNvSpPr txBox="1"/>
          <p:nvPr/>
        </p:nvSpPr>
        <p:spPr>
          <a:xfrm>
            <a:off x="1483056" y="409433"/>
            <a:ext cx="922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+mj-lt"/>
              </a:rPr>
              <a:t>Fat</a:t>
            </a:r>
          </a:p>
        </p:txBody>
      </p:sp>
    </p:spTree>
    <p:extLst>
      <p:ext uri="{BB962C8B-B14F-4D97-AF65-F5344CB8AC3E}">
        <p14:creationId xmlns:p14="http://schemas.microsoft.com/office/powerpoint/2010/main" val="1188941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76A1A-46DA-428B-A68A-6F2BDA8B9B2A}"/>
              </a:ext>
            </a:extLst>
          </p:cNvPr>
          <p:cNvSpPr txBox="1"/>
          <p:nvPr/>
        </p:nvSpPr>
        <p:spPr>
          <a:xfrm>
            <a:off x="982639" y="354842"/>
            <a:ext cx="1054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+mj-lt"/>
              </a:rPr>
              <a:t>Carbohydrates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E83FD-1E62-49AC-9FB7-0D68C0CC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76" y="1123950"/>
            <a:ext cx="9580372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B5DE15-36C0-497F-B1A3-E8A93344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1" y="380612"/>
            <a:ext cx="5901335" cy="5715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D9565-1609-40EB-BBFF-31BDA9B97796}"/>
              </a:ext>
            </a:extLst>
          </p:cNvPr>
          <p:cNvSpPr txBox="1"/>
          <p:nvPr/>
        </p:nvSpPr>
        <p:spPr>
          <a:xfrm>
            <a:off x="6740288" y="1899478"/>
            <a:ext cx="4826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Now we wanted to see how much in percentages we have in each type group within the poultry.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For creating the Pie Charts, we used Pandas Commands as loc, count, plt.show.</a:t>
            </a:r>
          </a:p>
        </p:txBody>
      </p:sp>
    </p:spTree>
    <p:extLst>
      <p:ext uri="{BB962C8B-B14F-4D97-AF65-F5344CB8AC3E}">
        <p14:creationId xmlns:p14="http://schemas.microsoft.com/office/powerpoint/2010/main" val="4278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35174C-844F-496B-B01D-5887DB33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8" y="652111"/>
            <a:ext cx="10001891" cy="54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7B7457-F85C-4338-867F-250094B9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6" y="1938140"/>
            <a:ext cx="12031988" cy="4253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849F8-910D-4378-8B01-E517FEF1A540}"/>
              </a:ext>
            </a:extLst>
          </p:cNvPr>
          <p:cNvSpPr txBox="1"/>
          <p:nvPr/>
        </p:nvSpPr>
        <p:spPr>
          <a:xfrm>
            <a:off x="914400" y="771667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</a:rPr>
              <a:t>ANOVA for Protein</a:t>
            </a:r>
          </a:p>
        </p:txBody>
      </p:sp>
    </p:spTree>
    <p:extLst>
      <p:ext uri="{BB962C8B-B14F-4D97-AF65-F5344CB8AC3E}">
        <p14:creationId xmlns:p14="http://schemas.microsoft.com/office/powerpoint/2010/main" val="223556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976BA6-AA9B-418F-B60E-3C587BCE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764"/>
            <a:ext cx="12129959" cy="4086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AE5C0-B11A-43EF-B04E-14B5D0B9B35A}"/>
              </a:ext>
            </a:extLst>
          </p:cNvPr>
          <p:cNvSpPr txBox="1"/>
          <p:nvPr/>
        </p:nvSpPr>
        <p:spPr>
          <a:xfrm>
            <a:off x="1034103" y="704850"/>
            <a:ext cx="973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</a:rPr>
              <a:t>ANOVA Chart for Protein</a:t>
            </a:r>
          </a:p>
        </p:txBody>
      </p:sp>
    </p:spTree>
    <p:extLst>
      <p:ext uri="{BB962C8B-B14F-4D97-AF65-F5344CB8AC3E}">
        <p14:creationId xmlns:p14="http://schemas.microsoft.com/office/powerpoint/2010/main" val="107780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AD6E8B-9133-497A-8513-4DB4F08D553D}"/>
              </a:ext>
            </a:extLst>
          </p:cNvPr>
          <p:cNvSpPr txBox="1"/>
          <p:nvPr/>
        </p:nvSpPr>
        <p:spPr>
          <a:xfrm>
            <a:off x="914400" y="771667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</a:rPr>
              <a:t>ANOVA for Fat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C2C396-DDBA-45F3-BACD-95D76726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4" y="2104327"/>
            <a:ext cx="1075522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9C810-D11E-4177-948E-D12D3C53D931}"/>
              </a:ext>
            </a:extLst>
          </p:cNvPr>
          <p:cNvSpPr txBox="1"/>
          <p:nvPr/>
        </p:nvSpPr>
        <p:spPr>
          <a:xfrm>
            <a:off x="1034103" y="704850"/>
            <a:ext cx="973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</a:rPr>
              <a:t>ANOVA for Carbohydrates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2B78D71-88D0-45A5-A188-A22C52A3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371281"/>
            <a:ext cx="1075522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3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34843" cy="10216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Energy 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E0175-C1F0-4D06-A650-420B5755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+mj-lt"/>
              </a:rPr>
              <a:t>Macronutrients </a:t>
            </a:r>
            <a:r>
              <a:rPr lang="en-US" sz="2400" b="1" dirty="0">
                <a:latin typeface="+mj-lt"/>
              </a:rPr>
              <a:t>-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protein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fat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carbohydrate</a:t>
            </a:r>
            <a:r>
              <a:rPr lang="en-US" sz="2400" dirty="0">
                <a:latin typeface="+mj-lt"/>
              </a:rPr>
              <a:t> are the energy sources in the human diet. </a:t>
            </a:r>
          </a:p>
          <a:p>
            <a:pPr algn="ctr"/>
            <a:r>
              <a:rPr lang="en-US" sz="2400" dirty="0">
                <a:latin typeface="+mj-lt"/>
              </a:rPr>
              <a:t>When eaten in the right ratios, these three macronutrients can improve the weight, health and overall physical well-being. In general, most adults should target their diets to comprise of </a:t>
            </a:r>
          </a:p>
          <a:p>
            <a:pPr algn="ctr"/>
            <a:r>
              <a:rPr lang="en-US" sz="2400" dirty="0">
                <a:latin typeface="+mj-lt"/>
              </a:rPr>
              <a:t>45-65%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Carbohydrates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, </a:t>
            </a:r>
            <a:r>
              <a:rPr lang="en-US" sz="2400" dirty="0">
                <a:latin typeface="+mj-lt"/>
              </a:rPr>
              <a:t>10-35%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Protein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 </a:t>
            </a:r>
            <a:r>
              <a:rPr lang="en-US" sz="2400" dirty="0">
                <a:latin typeface="+mj-lt"/>
              </a:rPr>
              <a:t>and 20-35%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Fat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r>
              <a:rPr lang="en-US" sz="2400" dirty="0">
                <a:latin typeface="+mj-lt"/>
              </a:rPr>
              <a:t> </a:t>
            </a:r>
          </a:p>
          <a:p>
            <a:pPr algn="ctr"/>
            <a:r>
              <a:rPr lang="en-US" sz="2400" dirty="0">
                <a:latin typeface="+mj-lt"/>
              </a:rPr>
              <a:t>Dairy, Poultry and Grains are rich in all these three nutrients, that’s the reason we took deeper research in these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2D7A7-1AA2-4CCE-AC71-7DC77A9F38C6}"/>
              </a:ext>
            </a:extLst>
          </p:cNvPr>
          <p:cNvSpPr txBox="1"/>
          <p:nvPr/>
        </p:nvSpPr>
        <p:spPr>
          <a:xfrm>
            <a:off x="914400" y="771667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</a:rPr>
              <a:t>Mean for Protein, Fat and Carbohydrates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C81C4-4F9F-43C5-B861-063EE247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65" y="2304898"/>
            <a:ext cx="9184270" cy="33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D7671B-0857-4B6B-B5F4-247CB7975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84937"/>
              </p:ext>
            </p:extLst>
          </p:nvPr>
        </p:nvGraphicFramePr>
        <p:xfrm>
          <a:off x="538883" y="2171056"/>
          <a:ext cx="1111423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519">
                  <a:extLst>
                    <a:ext uri="{9D8B030D-6E8A-4147-A177-3AD203B41FA5}">
                      <a16:colId xmlns:a16="http://schemas.microsoft.com/office/drawing/2014/main" val="2893261573"/>
                    </a:ext>
                  </a:extLst>
                </a:gridCol>
                <a:gridCol w="2873692">
                  <a:extLst>
                    <a:ext uri="{9D8B030D-6E8A-4147-A177-3AD203B41FA5}">
                      <a16:colId xmlns:a16="http://schemas.microsoft.com/office/drawing/2014/main" val="3301635469"/>
                    </a:ext>
                  </a:extLst>
                </a:gridCol>
                <a:gridCol w="2892742">
                  <a:extLst>
                    <a:ext uri="{9D8B030D-6E8A-4147-A177-3AD203B41FA5}">
                      <a16:colId xmlns:a16="http://schemas.microsoft.com/office/drawing/2014/main" val="3298001374"/>
                    </a:ext>
                  </a:extLst>
                </a:gridCol>
                <a:gridCol w="4145280">
                  <a:extLst>
                    <a:ext uri="{9D8B030D-6E8A-4147-A177-3AD203B41FA5}">
                      <a16:colId xmlns:a16="http://schemas.microsoft.com/office/drawing/2014/main" val="2894882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Protein Allowance 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Fat Allowance per day</a:t>
                      </a:r>
                    </a:p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Carbohydrates Allowance per day</a:t>
                      </a:r>
                    </a:p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Per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Per Serving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19.25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66"/>
                          </a:solidFill>
                          <a:latin typeface="+mj-lt"/>
                        </a:rPr>
                        <a:t>81.25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751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DD1D91-D5A7-4AA5-A2C6-AB0ECB88034B}"/>
              </a:ext>
            </a:extLst>
          </p:cNvPr>
          <p:cNvSpPr txBox="1"/>
          <p:nvPr/>
        </p:nvSpPr>
        <p:spPr>
          <a:xfrm>
            <a:off x="1404203" y="354842"/>
            <a:ext cx="9036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</a:rPr>
              <a:t>Nutrients allowance per day for a Healthy Diet if consumed 2000 calories a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602EF-B561-44D7-8EEA-16832A1B3766}"/>
              </a:ext>
            </a:extLst>
          </p:cNvPr>
          <p:cNvSpPr txBox="1"/>
          <p:nvPr/>
        </p:nvSpPr>
        <p:spPr>
          <a:xfrm>
            <a:off x="914400" y="4394579"/>
            <a:ext cx="1073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66"/>
                </a:solidFill>
                <a:latin typeface="+mj-lt"/>
              </a:rPr>
              <a:t>It is counted as 4 serving per day as a part of a Healthy Nutrition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947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49FD90-266F-4A43-B748-C56DADBD2F42}"/>
              </a:ext>
            </a:extLst>
          </p:cNvPr>
          <p:cNvSpPr txBox="1"/>
          <p:nvPr/>
        </p:nvSpPr>
        <p:spPr>
          <a:xfrm>
            <a:off x="1034103" y="704850"/>
            <a:ext cx="973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j-lt"/>
              </a:rPr>
              <a:t>Recommended Portion of Nutrients per Serving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F5CB4-D22E-423B-9277-CBA8B3D1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3" y="1275669"/>
            <a:ext cx="6839309" cy="50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3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9F9A4-5535-4536-A5D3-6326DD44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13" y="1564659"/>
            <a:ext cx="7305974" cy="4708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5FF83-0F0C-4470-9F2D-4AB778AC958A}"/>
              </a:ext>
            </a:extLst>
          </p:cNvPr>
          <p:cNvSpPr txBox="1"/>
          <p:nvPr/>
        </p:nvSpPr>
        <p:spPr>
          <a:xfrm>
            <a:off x="1543050" y="585046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+mj-lt"/>
              </a:rPr>
              <a:t>We Sorted data Dairy, Non – Dairy, Poultry, and Grains and created Excel Files.</a:t>
            </a:r>
          </a:p>
        </p:txBody>
      </p:sp>
    </p:spTree>
    <p:extLst>
      <p:ext uri="{BB962C8B-B14F-4D97-AF65-F5344CB8AC3E}">
        <p14:creationId xmlns:p14="http://schemas.microsoft.com/office/powerpoint/2010/main" val="191787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3EFA75-9C98-4B0F-B830-043A5085B350}"/>
              </a:ext>
            </a:extLst>
          </p:cNvPr>
          <p:cNvSpPr txBox="1"/>
          <p:nvPr/>
        </p:nvSpPr>
        <p:spPr>
          <a:xfrm>
            <a:off x="1404203" y="533400"/>
            <a:ext cx="903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</a:rPr>
              <a:t>Correlation Protein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80DF51-40C4-49B3-95E7-04375906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73" y="4012260"/>
            <a:ext cx="9761053" cy="229086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FB697A27-BF23-424D-A7ED-E8EC4CFD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73" y="1885951"/>
            <a:ext cx="9761053" cy="21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B02A4-51CB-414D-A4A9-7D02E0A50A6D}"/>
              </a:ext>
            </a:extLst>
          </p:cNvPr>
          <p:cNvSpPr txBox="1"/>
          <p:nvPr/>
        </p:nvSpPr>
        <p:spPr>
          <a:xfrm>
            <a:off x="1404203" y="533400"/>
            <a:ext cx="903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</a:rPr>
              <a:t>Correlation Fat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3798D-7416-4401-A3EB-E0329E32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19" y="2095501"/>
            <a:ext cx="8350118" cy="17357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6BCB2D-F199-458F-9940-C90DB439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19" y="4000500"/>
            <a:ext cx="8350118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4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24E7BC-6C98-46FF-B40A-EC4FAEB15F02}"/>
              </a:ext>
            </a:extLst>
          </p:cNvPr>
          <p:cNvSpPr txBox="1"/>
          <p:nvPr/>
        </p:nvSpPr>
        <p:spPr>
          <a:xfrm>
            <a:off x="1404203" y="533400"/>
            <a:ext cx="903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</a:rPr>
              <a:t>Correlation Carbohydrates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547C45-B70D-4F5E-A177-0D141ADB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76" y="1366549"/>
            <a:ext cx="5665123" cy="49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83CEC-5509-4800-9B9B-13160FBF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87" y="1666623"/>
            <a:ext cx="7473826" cy="4638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25E9C-368F-4319-B6F5-C91CEB809BAA}"/>
              </a:ext>
            </a:extLst>
          </p:cNvPr>
          <p:cNvSpPr txBox="1"/>
          <p:nvPr/>
        </p:nvSpPr>
        <p:spPr>
          <a:xfrm>
            <a:off x="1404203" y="533400"/>
            <a:ext cx="903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</a:rPr>
              <a:t>Chart Based on Dataset</a:t>
            </a:r>
          </a:p>
        </p:txBody>
      </p:sp>
    </p:spTree>
    <p:extLst>
      <p:ext uri="{BB962C8B-B14F-4D97-AF65-F5344CB8AC3E}">
        <p14:creationId xmlns:p14="http://schemas.microsoft.com/office/powerpoint/2010/main" val="118180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61A72-46C3-43D6-9A4D-319971AF0D57}"/>
              </a:ext>
            </a:extLst>
          </p:cNvPr>
          <p:cNvSpPr txBox="1"/>
          <p:nvPr/>
        </p:nvSpPr>
        <p:spPr>
          <a:xfrm>
            <a:off x="1404203" y="533400"/>
            <a:ext cx="903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</a:rPr>
              <a:t>Protein Mean Value for Chicken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85C8C-CEDC-4A66-98A2-645D1AFB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29" y="1600200"/>
            <a:ext cx="829434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2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2A063-FB61-46AC-9629-0F3441DE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020"/>
            <a:ext cx="6255335" cy="607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4F511-0A96-48A9-A79F-FE46EB9D4A93}"/>
              </a:ext>
            </a:extLst>
          </p:cNvPr>
          <p:cNvSpPr txBox="1"/>
          <p:nvPr/>
        </p:nvSpPr>
        <p:spPr>
          <a:xfrm>
            <a:off x="6878472" y="873036"/>
            <a:ext cx="4740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for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Fish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21677-6BB8-496C-8307-B7DBDA3BF2C0}"/>
              </a:ext>
            </a:extLst>
          </p:cNvPr>
          <p:cNvSpPr txBox="1"/>
          <p:nvPr/>
        </p:nvSpPr>
        <p:spPr>
          <a:xfrm>
            <a:off x="7173090" y="3971077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Milk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336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86690-ABCD-4387-B3D2-CF52415AF83B}"/>
              </a:ext>
            </a:extLst>
          </p:cNvPr>
          <p:cNvSpPr txBox="1"/>
          <p:nvPr/>
        </p:nvSpPr>
        <p:spPr>
          <a:xfrm>
            <a:off x="1088572" y="1927274"/>
            <a:ext cx="10137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We obtained the dataset for 2020, last updated April 2020 from the website of</a:t>
            </a:r>
            <a:r>
              <a:rPr lang="en-US" sz="2400" dirty="0"/>
              <a:t>  </a:t>
            </a:r>
            <a:r>
              <a:rPr lang="en-US" sz="2400" b="0" i="0" u="none" strike="noStrike" cap="all" dirty="0">
                <a:solidFill>
                  <a:srgbClr val="212121"/>
                </a:solidFill>
                <a:effectLst/>
                <a:latin typeface="Source Sans Pro" panose="020B0604020202020204" pitchFamily="34" charset="0"/>
                <a:hlinkClick r:id="rId2"/>
              </a:rPr>
              <a:t>U.S. DEPARTMENT OF AGRICULTURE</a:t>
            </a:r>
            <a:endParaRPr lang="en-US" sz="2400" b="0" i="0" u="none" strike="noStrike" cap="all" dirty="0">
              <a:solidFill>
                <a:srgbClr val="212121"/>
              </a:solidFill>
              <a:effectLst/>
              <a:latin typeface="Source Sans Pro" panose="020B0604020202020204" pitchFamily="34" charset="0"/>
            </a:endParaRP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https://fdc.nal.usda.gov/download-datasets.html</a:t>
            </a:r>
            <a:endParaRPr lang="en-US" sz="2400" dirty="0"/>
          </a:p>
          <a:p>
            <a:r>
              <a:rPr lang="en-US" sz="2400" dirty="0">
                <a:latin typeface="+mj-lt"/>
              </a:rPr>
              <a:t>There are two data types—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Foundation Foods </a:t>
            </a:r>
            <a:r>
              <a:rPr lang="en-US" sz="2400" dirty="0">
                <a:latin typeface="+mj-lt"/>
              </a:rPr>
              <a:t>and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Experimental Foods</a:t>
            </a:r>
            <a:r>
              <a:rPr lang="en-US" sz="2400" dirty="0">
                <a:latin typeface="+mj-lt"/>
              </a:rPr>
              <a:t>—provide data that have never previously been available. </a:t>
            </a:r>
          </a:p>
          <a:p>
            <a:r>
              <a:rPr lang="en-US" sz="2400" b="1" dirty="0">
                <a:latin typeface="+mj-lt"/>
              </a:rPr>
              <a:t>We selected 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Foundation Foods</a:t>
            </a:r>
          </a:p>
          <a:p>
            <a:r>
              <a:rPr lang="en-US" sz="2400" dirty="0">
                <a:latin typeface="+mj-lt"/>
              </a:rPr>
              <a:t>• </a:t>
            </a:r>
            <a:r>
              <a:rPr lang="en-US" sz="2400" b="1" dirty="0">
                <a:solidFill>
                  <a:srgbClr val="002060"/>
                </a:solidFill>
                <a:latin typeface="+mj-lt"/>
              </a:rPr>
              <a:t>Foundation Foods </a:t>
            </a:r>
            <a:r>
              <a:rPr lang="en-US" sz="2400" dirty="0">
                <a:latin typeface="+mj-lt"/>
              </a:rPr>
              <a:t>include values for nutrients and other food components on a diverse range of foods and ingredients as well as extensive underlying metadata.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4F0DB-C8E1-4470-8A3E-952D2E290E22}"/>
              </a:ext>
            </a:extLst>
          </p:cNvPr>
          <p:cNvSpPr txBox="1"/>
          <p:nvPr/>
        </p:nvSpPr>
        <p:spPr>
          <a:xfrm>
            <a:off x="1088572" y="406399"/>
            <a:ext cx="100584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The Source of  Dataset </a:t>
            </a:r>
          </a:p>
        </p:txBody>
      </p:sp>
    </p:spTree>
    <p:extLst>
      <p:ext uri="{BB962C8B-B14F-4D97-AF65-F5344CB8AC3E}">
        <p14:creationId xmlns:p14="http://schemas.microsoft.com/office/powerpoint/2010/main" val="388769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86464E-708A-4B73-84E7-F916C51D1B37}"/>
              </a:ext>
            </a:extLst>
          </p:cNvPr>
          <p:cNvSpPr txBox="1"/>
          <p:nvPr/>
        </p:nvSpPr>
        <p:spPr>
          <a:xfrm>
            <a:off x="7173090" y="3971077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Pork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EE81F-8019-4578-B3A5-DEA475F85A4E}"/>
              </a:ext>
            </a:extLst>
          </p:cNvPr>
          <p:cNvSpPr txBox="1"/>
          <p:nvPr/>
        </p:nvSpPr>
        <p:spPr>
          <a:xfrm>
            <a:off x="7066182" y="929901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Seafood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C7E4F9-8B9B-46D0-BD94-20EFC58A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" y="219667"/>
            <a:ext cx="5495499" cy="60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863AB-CE54-4CAC-93DF-C8876EFCF095}"/>
              </a:ext>
            </a:extLst>
          </p:cNvPr>
          <p:cNvSpPr txBox="1"/>
          <p:nvPr/>
        </p:nvSpPr>
        <p:spPr>
          <a:xfrm>
            <a:off x="7066182" y="929901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Beef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587C8-9313-4629-801B-84EBC4C5B190}"/>
              </a:ext>
            </a:extLst>
          </p:cNvPr>
          <p:cNvSpPr txBox="1"/>
          <p:nvPr/>
        </p:nvSpPr>
        <p:spPr>
          <a:xfrm>
            <a:off x="7066182" y="3675376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Bread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50ED8D-8DD2-4AF5-A0AC-18694579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93" y="483096"/>
            <a:ext cx="5910540" cy="57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2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D38B99-49EA-4F2E-9896-D9722AA7673A}"/>
              </a:ext>
            </a:extLst>
          </p:cNvPr>
          <p:cNvSpPr txBox="1"/>
          <p:nvPr/>
        </p:nvSpPr>
        <p:spPr>
          <a:xfrm>
            <a:off x="7066182" y="929901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Cheese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BAC15-7BDB-45D4-B1B5-862FFDE1B050}"/>
              </a:ext>
            </a:extLst>
          </p:cNvPr>
          <p:cNvSpPr txBox="1"/>
          <p:nvPr/>
        </p:nvSpPr>
        <p:spPr>
          <a:xfrm>
            <a:off x="7423299" y="3244334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Turkey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9AF45A-BC7F-43E6-8E46-DD321215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35" y="450395"/>
            <a:ext cx="5576190" cy="58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4BC9F-0466-48C3-933E-E0DBB04F9EE4}"/>
              </a:ext>
            </a:extLst>
          </p:cNvPr>
          <p:cNvSpPr txBox="1"/>
          <p:nvPr/>
        </p:nvSpPr>
        <p:spPr>
          <a:xfrm>
            <a:off x="7066182" y="929901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Lamb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F1755-F41A-4AD1-A690-C669F1C01721}"/>
              </a:ext>
            </a:extLst>
          </p:cNvPr>
          <p:cNvSpPr txBox="1"/>
          <p:nvPr/>
        </p:nvSpPr>
        <p:spPr>
          <a:xfrm>
            <a:off x="7232230" y="3921035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Yogurt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8B9A82-115F-4959-886F-497078FC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85" y="395785"/>
            <a:ext cx="5753236" cy="58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0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C5F7E-F002-4A31-8BC5-53F1BA31EEFF}"/>
              </a:ext>
            </a:extLst>
          </p:cNvPr>
          <p:cNvSpPr txBox="1"/>
          <p:nvPr/>
        </p:nvSpPr>
        <p:spPr>
          <a:xfrm>
            <a:off x="7066182" y="929901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Veal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E4A33-9936-4F41-AD22-B3E1570D6923}"/>
              </a:ext>
            </a:extLst>
          </p:cNvPr>
          <p:cNvSpPr txBox="1"/>
          <p:nvPr/>
        </p:nvSpPr>
        <p:spPr>
          <a:xfrm>
            <a:off x="7066182" y="2897453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Goat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5F2373-AE5C-43DE-BCC7-E9978DF4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6" y="406811"/>
            <a:ext cx="6582016" cy="57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6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4AB57C-4EA9-498B-8359-274FE93AF13B}"/>
              </a:ext>
            </a:extLst>
          </p:cNvPr>
          <p:cNvSpPr txBox="1"/>
          <p:nvPr/>
        </p:nvSpPr>
        <p:spPr>
          <a:xfrm>
            <a:off x="7066182" y="929901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Egg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56D2-E0CE-4F1E-85B3-7A7FEFC0FB8E}"/>
              </a:ext>
            </a:extLst>
          </p:cNvPr>
          <p:cNvSpPr txBox="1"/>
          <p:nvPr/>
        </p:nvSpPr>
        <p:spPr>
          <a:xfrm>
            <a:off x="7163991" y="3059668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Ham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3637D-9CF8-4B64-9459-B2D8F103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35" y="515796"/>
            <a:ext cx="5291696" cy="56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5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C528E-0C31-4D55-A488-8D131184A9D7}"/>
              </a:ext>
            </a:extLst>
          </p:cNvPr>
          <p:cNvSpPr txBox="1"/>
          <p:nvPr/>
        </p:nvSpPr>
        <p:spPr>
          <a:xfrm>
            <a:off x="7066182" y="929901"/>
            <a:ext cx="415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Eggnog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023EB-1281-4658-AA2E-3A48D844BD39}"/>
              </a:ext>
            </a:extLst>
          </p:cNvPr>
          <p:cNvSpPr txBox="1"/>
          <p:nvPr/>
        </p:nvSpPr>
        <p:spPr>
          <a:xfrm>
            <a:off x="7232230" y="3429000"/>
            <a:ext cx="415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66"/>
                </a:solidFill>
                <a:latin typeface="+mj-lt"/>
              </a:rPr>
              <a:t>Protein Mean Value </a:t>
            </a:r>
            <a:r>
              <a:rPr lang="en-US" b="1" dirty="0">
                <a:solidFill>
                  <a:srgbClr val="000066"/>
                </a:solidFill>
                <a:latin typeface="+mj-lt"/>
              </a:rPr>
              <a:t>for Ice Cream </a:t>
            </a:r>
            <a:endParaRPr lang="en-US" sz="1800" b="1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D44C9A-8970-4064-B0BD-BE1B860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11" y="469448"/>
            <a:ext cx="5979532" cy="56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1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E715F-F419-467E-8525-D99B182FE951}"/>
              </a:ext>
            </a:extLst>
          </p:cNvPr>
          <p:cNvSpPr txBox="1"/>
          <p:nvPr/>
        </p:nvSpPr>
        <p:spPr>
          <a:xfrm>
            <a:off x="2590800" y="786186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+mj-lt"/>
              </a:rPr>
              <a:t>Protein Mean Value for Kefir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4F4421-F470-4EBA-A632-EB4933A4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69" y="2274673"/>
            <a:ext cx="7639662" cy="37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FE53B-96CD-411A-91C1-117DE62ACFAC}"/>
              </a:ext>
            </a:extLst>
          </p:cNvPr>
          <p:cNvSpPr txBox="1"/>
          <p:nvPr/>
        </p:nvSpPr>
        <p:spPr>
          <a:xfrm>
            <a:off x="971266" y="2115402"/>
            <a:ext cx="1024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j-lt"/>
              </a:rPr>
              <a:t>It was exciting to be part of Hackathon and the Class of Data Science!</a:t>
            </a:r>
          </a:p>
          <a:p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We are beginners in Python. We took our first class in August 2020.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We would like to express our gratitude for the exceptional opportunity for exploring data analyzes, evolving our knowledge in Python and Machine Learning…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We are looking forward to deepen our knowledge in Data Science and get to expand the possibilities…</a:t>
            </a:r>
          </a:p>
          <a:p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Thank you for your attention! 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  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Gohar Artenyan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Lusine Artenyan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Class: 374788: Data Science Fundamentals (INTENSIVE)COM SCI-X 450.00</a:t>
            </a:r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506E2-C368-4E63-8049-5FE51154945E}"/>
              </a:ext>
            </a:extLst>
          </p:cNvPr>
          <p:cNvSpPr txBox="1"/>
          <p:nvPr/>
        </p:nvSpPr>
        <p:spPr>
          <a:xfrm>
            <a:off x="1487606" y="881319"/>
            <a:ext cx="8516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+mj-lt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26215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279D22-4A31-482E-9BA6-DAA70069632F}"/>
              </a:ext>
            </a:extLst>
          </p:cNvPr>
          <p:cNvSpPr txBox="1"/>
          <p:nvPr/>
        </p:nvSpPr>
        <p:spPr>
          <a:xfrm>
            <a:off x="604910" y="1991844"/>
            <a:ext cx="112822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These data Sample includes the number of samples,  analytical approaches used, and if appropriate, agricultural information such as genotype and production practices.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i="0" u="none" strike="noStrike" baseline="0" dirty="0">
                <a:solidFill>
                  <a:srgbClr val="002060"/>
                </a:solidFill>
                <a:latin typeface="+mj-lt"/>
              </a:rPr>
              <a:t>FDC_ID </a:t>
            </a:r>
            <a:r>
              <a:rPr lang="en-US" sz="2000" b="1" i="0" u="none" strike="noStrike" baseline="0" dirty="0">
                <a:latin typeface="+mj-lt"/>
              </a:rPr>
              <a:t>- </a:t>
            </a:r>
            <a:r>
              <a:rPr lang="en-US" sz="2000" i="0" u="none" strike="noStrike" baseline="0" dirty="0">
                <a:latin typeface="+mj-lt"/>
              </a:rPr>
              <a:t>ID of the food in the food table registered with USDA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Food Code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– Food Cope registered with USDA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WWEIA Code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–  What We Eat In America Code registered with USDA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Food Type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– Dairy, Non-Dairy, Poultry,  Grains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Type</a:t>
            </a:r>
            <a:r>
              <a:rPr lang="en-US" sz="2000" dirty="0">
                <a:latin typeface="+mj-lt"/>
              </a:rPr>
              <a:t> -Subdivision of the Food Type-Milk, Yogurt, Cheese, Meat, Pork, Ham, Lamb, Goat, Veal, Chicken, Turkey, Fish, Seafood, Egg, bread, 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Description of the Food</a:t>
            </a:r>
            <a:r>
              <a:rPr lang="en-US" sz="2000" b="1" dirty="0">
                <a:latin typeface="+mj-lt"/>
              </a:rPr>
              <a:t> - </a:t>
            </a:r>
            <a:r>
              <a:rPr lang="en-US" sz="2000" dirty="0">
                <a:latin typeface="+mj-lt"/>
              </a:rPr>
              <a:t>Provides the name of the food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Protein Value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– Shows how much protein is in grams 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Fat Value</a:t>
            </a:r>
            <a:r>
              <a:rPr lang="en-US" sz="2000" dirty="0">
                <a:latin typeface="+mj-lt"/>
              </a:rPr>
              <a:t> – Shows how much fat is in grams 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Carbohydrates Value </a:t>
            </a:r>
            <a:r>
              <a:rPr lang="en-US" sz="2000" dirty="0">
                <a:latin typeface="+mj-lt"/>
              </a:rPr>
              <a:t>- Shows how much carbohydrates is in grams 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Measurement</a:t>
            </a:r>
            <a:r>
              <a:rPr lang="en-US" sz="2000" dirty="0">
                <a:latin typeface="+mj-lt"/>
              </a:rPr>
              <a:t> -1 cup or 100 grams was used as a measurement to find out the quantity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128F8-F529-4176-AA4A-7E9C26F7977A}"/>
              </a:ext>
            </a:extLst>
          </p:cNvPr>
          <p:cNvSpPr txBox="1"/>
          <p:nvPr/>
        </p:nvSpPr>
        <p:spPr>
          <a:xfrm>
            <a:off x="604911" y="604911"/>
            <a:ext cx="1128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j-lt"/>
              </a:rPr>
              <a:t>The Sections of the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4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A8BCE-0EEC-4EBC-9ADE-3338A986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74" y="1135276"/>
            <a:ext cx="10705514" cy="5233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1F18A-71CA-4F18-B294-8A19EEB2DB3F}"/>
              </a:ext>
            </a:extLst>
          </p:cNvPr>
          <p:cNvSpPr txBox="1"/>
          <p:nvPr/>
        </p:nvSpPr>
        <p:spPr>
          <a:xfrm>
            <a:off x="743243" y="488945"/>
            <a:ext cx="1070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j-lt"/>
              </a:rPr>
              <a:t>The Cleaned DATA</a:t>
            </a:r>
          </a:p>
        </p:txBody>
      </p:sp>
    </p:spTree>
    <p:extLst>
      <p:ext uri="{BB962C8B-B14F-4D97-AF65-F5344CB8AC3E}">
        <p14:creationId xmlns:p14="http://schemas.microsoft.com/office/powerpoint/2010/main" val="195105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69408-20F1-4616-A33D-EF1047DF13D4}"/>
              </a:ext>
            </a:extLst>
          </p:cNvPr>
          <p:cNvSpPr txBox="1"/>
          <p:nvPr/>
        </p:nvSpPr>
        <p:spPr>
          <a:xfrm>
            <a:off x="506438" y="2194560"/>
            <a:ext cx="106773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solved real world data science problem with python. 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took a data set, did initial processing and cleaning the data in Excel.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After preparing and polishing the data we explored and did some analysis to get answers for questions that arouse. 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 find the values for the Protein, Fat and Carbohydrate we did manual search and research for every food in the list.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4DB1B-4E8E-45FB-B4FF-F776B5F561FE}"/>
              </a:ext>
            </a:extLst>
          </p:cNvPr>
          <p:cNvSpPr txBox="1"/>
          <p:nvPr/>
        </p:nvSpPr>
        <p:spPr>
          <a:xfrm>
            <a:off x="506437" y="381000"/>
            <a:ext cx="11171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j-lt"/>
              </a:rPr>
              <a:t>Collecting, Cleaning, preparing, analyzing the DATA </a:t>
            </a:r>
          </a:p>
        </p:txBody>
      </p:sp>
    </p:spTree>
    <p:extLst>
      <p:ext uri="{BB962C8B-B14F-4D97-AF65-F5344CB8AC3E}">
        <p14:creationId xmlns:p14="http://schemas.microsoft.com/office/powerpoint/2010/main" val="17786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6BF18-7EB1-4B22-A1CA-A0B7488B91DD}"/>
              </a:ext>
            </a:extLst>
          </p:cNvPr>
          <p:cNvSpPr txBox="1"/>
          <p:nvPr/>
        </p:nvSpPr>
        <p:spPr>
          <a:xfrm>
            <a:off x="1123071" y="426569"/>
            <a:ext cx="994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j-lt"/>
              </a:rPr>
              <a:t>Python</a:t>
            </a:r>
          </a:p>
          <a:p>
            <a:pPr algn="ctr"/>
            <a:endParaRPr lang="en-US" sz="3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78552-FF3C-4FA9-A170-D2DE1DB847B1}"/>
              </a:ext>
            </a:extLst>
          </p:cNvPr>
          <p:cNvSpPr txBox="1"/>
          <p:nvPr/>
        </p:nvSpPr>
        <p:spPr>
          <a:xfrm>
            <a:off x="7109414" y="2236865"/>
            <a:ext cx="4518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We checked with Python to see if we can see what columns we have and how many.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We checked with Python, it showed we have 10 columns, 753 rows.</a:t>
            </a:r>
          </a:p>
          <a:p>
            <a:r>
              <a:rPr lang="en-US" sz="2400" b="1" dirty="0">
                <a:solidFill>
                  <a:srgbClr val="002060"/>
                </a:solidFill>
                <a:latin typeface="+mj-lt"/>
              </a:rPr>
              <a:t>It also shows the type of the value for our columns.</a:t>
            </a:r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EE8594-6BF5-48EC-9397-F931F1AF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2" r="3157" b="-1"/>
          <a:stretch/>
        </p:blipFill>
        <p:spPr>
          <a:xfrm>
            <a:off x="607085" y="1187356"/>
            <a:ext cx="5958555" cy="50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1F0419-7DF7-4DD4-BDF3-8BF2EA57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8" y="491320"/>
            <a:ext cx="7784511" cy="5814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8C9E6-935F-414D-A45D-493F1C2EFBBC}"/>
              </a:ext>
            </a:extLst>
          </p:cNvPr>
          <p:cNvSpPr txBox="1"/>
          <p:nvPr/>
        </p:nvSpPr>
        <p:spPr>
          <a:xfrm>
            <a:off x="7969869" y="491320"/>
            <a:ext cx="34396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66"/>
                </a:solidFill>
                <a:latin typeface="+mj-lt"/>
              </a:rPr>
              <a:t>We checked if there is any information missing. There was not any blank cell. </a:t>
            </a:r>
          </a:p>
          <a:p>
            <a:endParaRPr lang="en-US" sz="2400" b="1" dirty="0">
              <a:solidFill>
                <a:srgbClr val="000066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0066"/>
                </a:solidFill>
                <a:latin typeface="+mj-lt"/>
              </a:rPr>
              <a:t>If there was a missing data, in front of the column names would be the number of missing values. If there is a “0”, then there is no information missing.</a:t>
            </a:r>
          </a:p>
        </p:txBody>
      </p:sp>
    </p:spTree>
    <p:extLst>
      <p:ext uri="{BB962C8B-B14F-4D97-AF65-F5344CB8AC3E}">
        <p14:creationId xmlns:p14="http://schemas.microsoft.com/office/powerpoint/2010/main" val="178817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F863A8-0619-474D-BD6F-66E8C4DD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15" y="581025"/>
            <a:ext cx="9676369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915</Words>
  <Application>Microsoft Office PowerPoint</Application>
  <PresentationFormat>Widescreen</PresentationFormat>
  <Paragraphs>106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Bookman Old Style</vt:lpstr>
      <vt:lpstr>Calibri</vt:lpstr>
      <vt:lpstr>Franklin Gothic Book</vt:lpstr>
      <vt:lpstr>Source Sans Pro</vt:lpstr>
      <vt:lpstr>1_RetrospectVTI</vt:lpstr>
      <vt:lpstr>Hackathon *** The Energy Sources</vt:lpstr>
      <vt:lpstr>The Energy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*** The Energy Sources</dc:title>
  <dc:creator>Lusine Artenyan</dc:creator>
  <cp:lastModifiedBy>Lusine Artenyan</cp:lastModifiedBy>
  <cp:revision>42</cp:revision>
  <dcterms:created xsi:type="dcterms:W3CDTF">2020-09-13T21:53:03Z</dcterms:created>
  <dcterms:modified xsi:type="dcterms:W3CDTF">2023-01-13T18:45:00Z</dcterms:modified>
</cp:coreProperties>
</file>