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Ubuntu"/>
      <p:regular r:id="rId12"/>
      <p:bold r:id="rId13"/>
      <p:italic r:id="rId14"/>
      <p:boldItalic r:id="rId15"/>
    </p:embeddedFont>
    <p:embeddedFont>
      <p:font typeface="Ubuntu Light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rvo"/>
      <p:regular r:id="rId24"/>
      <p:bold r:id="rId25"/>
      <p:italic r:id="rId26"/>
      <p:boldItalic r:id="rId27"/>
    </p:embeddedFont>
    <p:embeddedFont>
      <p:font typeface="Bodoni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rv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Bodoni-regular.fntdata"/><Relationship Id="rId27" Type="http://schemas.openxmlformats.org/officeDocument/2006/relationships/font" Target="fonts/Arv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odoni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odoni-boldItalic.fntdata"/><Relationship Id="rId30" Type="http://schemas.openxmlformats.org/officeDocument/2006/relationships/font" Target="fonts/Bodoni-italic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font" Target="fonts/Ubuntu-bold.fntdata"/><Relationship Id="rId12" Type="http://schemas.openxmlformats.org/officeDocument/2006/relationships/font" Target="fonts/Ubuntu-regular.fntdata"/><Relationship Id="rId15" Type="http://schemas.openxmlformats.org/officeDocument/2006/relationships/font" Target="fonts/Ubuntu-boldItalic.fntdata"/><Relationship Id="rId14" Type="http://schemas.openxmlformats.org/officeDocument/2006/relationships/font" Target="fonts/Ubuntu-italic.fntdata"/><Relationship Id="rId17" Type="http://schemas.openxmlformats.org/officeDocument/2006/relationships/font" Target="fonts/UbuntuLight-bold.fntdata"/><Relationship Id="rId16" Type="http://schemas.openxmlformats.org/officeDocument/2006/relationships/font" Target="fonts/UbuntuLight-regular.fntdata"/><Relationship Id="rId19" Type="http://schemas.openxmlformats.org/officeDocument/2006/relationships/font" Target="fonts/UbuntuLight-boldItalic.fntdata"/><Relationship Id="rId18" Type="http://schemas.openxmlformats.org/officeDocument/2006/relationships/font" Target="fonts/Ubuntu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417379ed5ab0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417379ed5ab0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9f132329e28c03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9f132329e28c03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9f132329e28c0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9f132329e28c0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d897812f597829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d897812f597829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a68f645571d66f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a68f645571d66f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0" name="Google Shape;100;p20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3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8" name="Google Shape;118;p23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4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25" name="Google Shape;125;p24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6" name="Google Shape;136;p25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8" name="Google Shape;138;p25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40" name="Google Shape;140;p25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5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6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8" name="Google Shape;148;p26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26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8" name="Google Shape;158;p26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60" name="Google Shape;160;p26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1" name="Google Shape;171;p28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29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1" name="Google Shape;191;p32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97" name="Google Shape;197;p33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3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5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0" name="Google Shape;210;p36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7" name="Google Shape;217;p37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223" name="Google Shape;223;p38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9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4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4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4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4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4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4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42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4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4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4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43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43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43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44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4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4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44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76" name="Google Shape;276;p4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4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45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5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45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4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4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1" name="Google Shape;301;p4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4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9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9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9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" name="Google Shape;308;p49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50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50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50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0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7" name="Google Shape;317;p50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5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51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51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1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5" name="Google Shape;325;p51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52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5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52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2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3" name="Google Shape;333;p52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idx="1" type="subTitle"/>
          </p:nvPr>
        </p:nvSpPr>
        <p:spPr>
          <a:xfrm>
            <a:off x="1459800" y="302560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7" name="Google Shape;337;p53"/>
          <p:cNvSpPr txBox="1"/>
          <p:nvPr>
            <p:ph idx="2" type="subTitle"/>
          </p:nvPr>
        </p:nvSpPr>
        <p:spPr>
          <a:xfrm>
            <a:off x="1459800" y="76375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8" name="Google Shape;338;p53"/>
          <p:cNvSpPr txBox="1"/>
          <p:nvPr>
            <p:ph type="title"/>
          </p:nvPr>
        </p:nvSpPr>
        <p:spPr>
          <a:xfrm>
            <a:off x="1619250" y="7745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3" type="title"/>
          </p:nvPr>
        </p:nvSpPr>
        <p:spPr>
          <a:xfrm>
            <a:off x="1619250" y="30331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5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5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54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7" name="Google Shape;347;p54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4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4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54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2" name="Google Shape;352;p54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54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4" name="Google Shape;354;p54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1" type="subTitle"/>
          </p:nvPr>
        </p:nvSpPr>
        <p:spPr>
          <a:xfrm>
            <a:off x="2378149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55"/>
          <p:cNvSpPr txBox="1"/>
          <p:nvPr>
            <p:ph idx="2" type="subTitle"/>
          </p:nvPr>
        </p:nvSpPr>
        <p:spPr>
          <a:xfrm>
            <a:off x="4962750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59" name="Google Shape;359;p5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55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55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5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 txBox="1"/>
          <p:nvPr>
            <p:ph hasCustomPrompt="1" type="title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4" name="Google Shape;364;p55"/>
          <p:cNvSpPr txBox="1"/>
          <p:nvPr>
            <p:ph hasCustomPrompt="1" idx="3" type="title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5" name="Google Shape;365;p55"/>
          <p:cNvSpPr txBox="1"/>
          <p:nvPr>
            <p:ph hasCustomPrompt="1" idx="4" type="title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6" name="Google Shape;366;p55"/>
          <p:cNvSpPr txBox="1"/>
          <p:nvPr>
            <p:ph hasCustomPrompt="1" idx="5" type="title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7" name="Google Shape;367;p55"/>
          <p:cNvSpPr txBox="1"/>
          <p:nvPr>
            <p:ph idx="6" type="subTitle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5"/>
          <p:cNvSpPr txBox="1"/>
          <p:nvPr>
            <p:ph idx="7" type="subTitle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55"/>
          <p:cNvSpPr txBox="1"/>
          <p:nvPr>
            <p:ph idx="8" type="subTitle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5"/>
          <p:cNvSpPr txBox="1"/>
          <p:nvPr>
            <p:ph idx="9" type="title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1" name="Google Shape;371;p55"/>
          <p:cNvSpPr txBox="1"/>
          <p:nvPr>
            <p:ph idx="13" type="subTitle"/>
          </p:nvPr>
        </p:nvSpPr>
        <p:spPr>
          <a:xfrm>
            <a:off x="2378175" y="22660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2" name="Google Shape;372;p55"/>
          <p:cNvSpPr txBox="1"/>
          <p:nvPr>
            <p:ph idx="14" type="subTitle"/>
          </p:nvPr>
        </p:nvSpPr>
        <p:spPr>
          <a:xfrm>
            <a:off x="4970275" y="22636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3" name="Google Shape;373;p55"/>
          <p:cNvSpPr txBox="1"/>
          <p:nvPr>
            <p:ph idx="15" type="subTitle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6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380" name="Google Shape;380;p56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81" name="Google Shape;381;p56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6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6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6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6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6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6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6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6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6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6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6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6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6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6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6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6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6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6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6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6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6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6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6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6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6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6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6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6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6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6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6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6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6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6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6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6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6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6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6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6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6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6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6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6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6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6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6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6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6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6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6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6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6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6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6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6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6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6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6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56"/>
          <p:cNvSpPr txBox="1"/>
          <p:nvPr>
            <p:ph type="ctrTitle"/>
          </p:nvPr>
        </p:nvSpPr>
        <p:spPr>
          <a:xfrm>
            <a:off x="903650" y="261850"/>
            <a:ext cx="3257400" cy="29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>
                <a:latin typeface="Oswald"/>
                <a:ea typeface="Oswald"/>
                <a:cs typeface="Oswald"/>
                <a:sym typeface="Oswald"/>
              </a:rPr>
              <a:t>ДИНАМІЧНІ МАСИВИ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1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uk" sz="41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41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0" name="Google Shape;45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swald"/>
                <a:ea typeface="Oswald"/>
                <a:cs typeface="Oswald"/>
                <a:sym typeface="Oswald"/>
              </a:rPr>
              <a:t>Динамічні масиви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57"/>
          <p:cNvSpPr txBox="1"/>
          <p:nvPr/>
        </p:nvSpPr>
        <p:spPr>
          <a:xfrm>
            <a:off x="4299275" y="3552025"/>
            <a:ext cx="53730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*arr = new int[num];</a:t>
            </a:r>
            <a:endParaRPr/>
          </a:p>
        </p:txBody>
      </p:sp>
      <p:sp>
        <p:nvSpPr>
          <p:cNvPr id="457" name="Google Shape;457;p57"/>
          <p:cNvSpPr txBox="1"/>
          <p:nvPr/>
        </p:nvSpPr>
        <p:spPr>
          <a:xfrm>
            <a:off x="4222825" y="4370125"/>
            <a:ext cx="5373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delete [] arr;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/>
          <p:nvPr/>
        </p:nvSpPr>
        <p:spPr>
          <a:xfrm>
            <a:off x="401550" y="674605"/>
            <a:ext cx="7026900" cy="4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int num;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cin &gt;&gt; num;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int *arr = new int[num];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for (int i = 0; i &lt; num; i++)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arr[i] = i;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    cout &lt;&lt;  i &lt;&lt; " element is " &lt;&lt; arr[i] &lt;&lt; 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delete [] arr;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769950" y="109925"/>
            <a:ext cx="62901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Oswald"/>
                <a:ea typeface="Oswald"/>
                <a:cs typeface="Oswald"/>
                <a:sym typeface="Oswald"/>
              </a:rPr>
              <a:t>Оголошення та заповнення динамічного масиву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/>
        </p:nvSpPr>
        <p:spPr>
          <a:xfrm>
            <a:off x="305550" y="511469"/>
            <a:ext cx="85329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{    int n;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cin&gt;&gt;n;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int  *ptrarr = new int[n];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for (int count = 0; count &lt; 10; count++)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    ptrarr[count] = rand() % 10;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for (int count = 0; count &lt; 10; count++)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    cout  &lt;&lt; ptrarr[count] &lt;&lt; "    ";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delete [] ptrarr;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    cout &lt;&lt; endl;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4641425" y="0"/>
            <a:ext cx="4401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latin typeface="Oswald"/>
                <a:ea typeface="Oswald"/>
                <a:cs typeface="Oswald"/>
                <a:sym typeface="Oswald"/>
              </a:rPr>
              <a:t>З</a:t>
            </a:r>
            <a:r>
              <a:rPr lang="uk" sz="2100">
                <a:latin typeface="Oswald"/>
                <a:ea typeface="Oswald"/>
                <a:cs typeface="Oswald"/>
                <a:sym typeface="Oswald"/>
              </a:rPr>
              <a:t>аповнення динамічного масиву випадковими числами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0"/>
          <p:cNvSpPr txBox="1"/>
          <p:nvPr>
            <p:ph type="title"/>
          </p:nvPr>
        </p:nvSpPr>
        <p:spPr>
          <a:xfrm>
            <a:off x="4572000" y="459467"/>
            <a:ext cx="3690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swald"/>
                <a:ea typeface="Oswald"/>
                <a:cs typeface="Oswald"/>
                <a:sym typeface="Oswald"/>
              </a:rPr>
              <a:t>Динамі</a:t>
            </a:r>
            <a:r>
              <a:rPr lang="uk">
                <a:latin typeface="Oswald"/>
                <a:ea typeface="Oswald"/>
                <a:cs typeface="Oswald"/>
                <a:sym typeface="Oswald"/>
              </a:rPr>
              <a:t>чні двовимірні масиви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5" name="Google Shape;475;p60"/>
          <p:cNvSpPr txBox="1"/>
          <p:nvPr/>
        </p:nvSpPr>
        <p:spPr>
          <a:xfrm>
            <a:off x="4571999" y="1882607"/>
            <a:ext cx="438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Roboto"/>
                <a:ea typeface="Roboto"/>
                <a:cs typeface="Roboto"/>
                <a:sym typeface="Roboto"/>
              </a:rPr>
              <a:t>Динамічний 2D-масив - це  масив вказівників  на масиви 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Courier New"/>
                <a:ea typeface="Courier New"/>
                <a:cs typeface="Courier New"/>
                <a:sym typeface="Courier New"/>
              </a:rPr>
              <a:t>int** a = new int*[rowCount];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Courier New"/>
                <a:ea typeface="Courier New"/>
                <a:cs typeface="Courier New"/>
                <a:sym typeface="Courier New"/>
              </a:rPr>
              <a:t>for(int i = 0; i &lt; rowCount; ++i)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Courier New"/>
                <a:ea typeface="Courier New"/>
                <a:cs typeface="Courier New"/>
                <a:sym typeface="Courier New"/>
              </a:rPr>
              <a:t>    a[i] = new int[colCount];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76" name="Google Shape;476;p60"/>
          <p:cNvPicPr preferRelativeResize="0"/>
          <p:nvPr/>
        </p:nvPicPr>
        <p:blipFill rotWithShape="1">
          <a:blip r:embed="rId3">
            <a:alphaModFix/>
          </a:blip>
          <a:srcRect b="0" l="0" r="25506" t="0"/>
          <a:stretch/>
        </p:blipFill>
        <p:spPr>
          <a:xfrm>
            <a:off x="788016" y="1666077"/>
            <a:ext cx="3199850" cy="22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