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Ubuntu Light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rvo"/>
      <p:regular r:id="rId30"/>
      <p:bold r:id="rId31"/>
      <p:italic r:id="rId32"/>
      <p:boldItalic r:id="rId33"/>
    </p:embeddedFont>
    <p:embeddedFont>
      <p:font typeface="Bodoni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UbuntuLight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UbuntuLight-italic.fntdata"/><Relationship Id="rId23" Type="http://schemas.openxmlformats.org/officeDocument/2006/relationships/font" Target="fonts/Ubuntu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UbuntuLight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.fntdata"/><Relationship Id="rId30" Type="http://schemas.openxmlformats.org/officeDocument/2006/relationships/font" Target="fonts/Arvo-regular.fntdata"/><Relationship Id="rId11" Type="http://schemas.openxmlformats.org/officeDocument/2006/relationships/slide" Target="slides/slide6.xml"/><Relationship Id="rId33" Type="http://schemas.openxmlformats.org/officeDocument/2006/relationships/font" Target="fonts/Arvo-boldItalic.fntdata"/><Relationship Id="rId10" Type="http://schemas.openxmlformats.org/officeDocument/2006/relationships/slide" Target="slides/slide5.xml"/><Relationship Id="rId32" Type="http://schemas.openxmlformats.org/officeDocument/2006/relationships/font" Target="fonts/Arvo-italic.fntdata"/><Relationship Id="rId13" Type="http://schemas.openxmlformats.org/officeDocument/2006/relationships/slide" Target="slides/slide8.xml"/><Relationship Id="rId35" Type="http://schemas.openxmlformats.org/officeDocument/2006/relationships/font" Target="fonts/Bodoni-bold.fntdata"/><Relationship Id="rId12" Type="http://schemas.openxmlformats.org/officeDocument/2006/relationships/slide" Target="slides/slide7.xml"/><Relationship Id="rId34" Type="http://schemas.openxmlformats.org/officeDocument/2006/relationships/font" Target="fonts/Bodoni-regular.fntdata"/><Relationship Id="rId15" Type="http://schemas.openxmlformats.org/officeDocument/2006/relationships/slide" Target="slides/slide10.xml"/><Relationship Id="rId37" Type="http://schemas.openxmlformats.org/officeDocument/2006/relationships/font" Target="fonts/Bodoni-boldItalic.fntdata"/><Relationship Id="rId14" Type="http://schemas.openxmlformats.org/officeDocument/2006/relationships/slide" Target="slides/slide9.xml"/><Relationship Id="rId36" Type="http://schemas.openxmlformats.org/officeDocument/2006/relationships/font" Target="fonts/Bodoni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8f53fea56863d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8f53fea56863d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3dd239ffabfe7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b3dd239ffabfe7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a18d4fe5a042e4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a18d4fe5a042e4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f591e6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f591e6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3dd239ffabfe7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3dd239ffabfe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b3dd239ffabfe7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3dd239ffabfe7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b3dd239ffabfe7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dfca638514e1a9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dfca638514e1a9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dfca638514e1a9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dfca638514e1a9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8f09917a503e9f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8f09917a503e9f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5ff63a7fb2242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5ff63a7fb2242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8f09917a503e9f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d8f09917a503e9f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3dd239ffabfe75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b3dd239ffabfe7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b3dd239ffabfe75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9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9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0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0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2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2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32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23" name="Google Shape;223;p3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3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3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3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текст 2">
  <p:cSld name="TITLE_AND_BODY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X_A1GBlrpV06YFtrJTlGT7zEeYr1omyn/view?usp=drivesdk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41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276" name="Google Shape;276;p41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41"/>
          <p:cNvSpPr txBox="1"/>
          <p:nvPr/>
        </p:nvSpPr>
        <p:spPr>
          <a:xfrm>
            <a:off x="1012554" y="114177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900">
                <a:latin typeface="Oswald"/>
                <a:ea typeface="Oswald"/>
                <a:cs typeface="Oswald"/>
                <a:sym typeface="Oswald"/>
              </a:rPr>
              <a:t>БІБЛІОТЕКИ</a:t>
            </a:r>
            <a:endParaRPr b="1"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900">
                <a:latin typeface="Oswald"/>
                <a:ea typeface="Oswald"/>
                <a:cs typeface="Oswald"/>
                <a:sym typeface="Oswald"/>
              </a:rPr>
              <a:t>ВИПАДКОВІСТЬ</a:t>
            </a:r>
            <a:endParaRPr b="1"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b="1"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/>
          <p:nvPr>
            <p:ph type="ctrTitle"/>
          </p:nvPr>
        </p:nvSpPr>
        <p:spPr>
          <a:xfrm>
            <a:off x="3060725" y="389143"/>
            <a:ext cx="6083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409" name="Google Shape;409;p50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50"/>
          <p:cNvSpPr txBox="1"/>
          <p:nvPr/>
        </p:nvSpPr>
        <p:spPr>
          <a:xfrm>
            <a:off x="1176975" y="1694225"/>
            <a:ext cx="77556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0" lang="uk" sz="25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Завдання:</a:t>
            </a:r>
            <a:endParaRPr i="0" sz="2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500"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uk" sz="25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Напишіть програму</a:t>
            </a:r>
            <a:r>
              <a:rPr lang="uk" sz="2500">
                <a:latin typeface="Ubuntu"/>
                <a:ea typeface="Ubuntu"/>
                <a:cs typeface="Ubuntu"/>
                <a:sym typeface="Ubuntu"/>
              </a:rPr>
              <a:t>, яка генерує випадкові цілі числа в діапазонах: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buntu"/>
              <a:buChar char="●"/>
            </a:pPr>
            <a:r>
              <a:rPr lang="uk" sz="2500">
                <a:latin typeface="Ubuntu"/>
                <a:ea typeface="Ubuntu"/>
                <a:cs typeface="Ubuntu"/>
                <a:sym typeface="Ubuntu"/>
              </a:rPr>
              <a:t>0..10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buntu"/>
              <a:buChar char="●"/>
            </a:pPr>
            <a:r>
              <a:rPr lang="uk" sz="2500">
                <a:latin typeface="Ubuntu"/>
                <a:ea typeface="Ubuntu"/>
                <a:cs typeface="Ubuntu"/>
                <a:sym typeface="Ubuntu"/>
              </a:rPr>
              <a:t>10..20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buntu"/>
              <a:buChar char="●"/>
            </a:pPr>
            <a:r>
              <a:rPr lang="uk" sz="2500">
                <a:latin typeface="Ubuntu"/>
                <a:ea typeface="Ubuntu"/>
                <a:cs typeface="Ubuntu"/>
                <a:sym typeface="Ubuntu"/>
              </a:rPr>
              <a:t>-5..5</a:t>
            </a:r>
            <a:endParaRPr sz="25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1"/>
          <p:cNvPicPr preferRelativeResize="0"/>
          <p:nvPr/>
        </p:nvPicPr>
        <p:blipFill rotWithShape="1">
          <a:blip r:embed="rId3">
            <a:alphaModFix/>
          </a:blip>
          <a:srcRect b="0" l="18552" r="18771" t="0"/>
          <a:stretch/>
        </p:blipFill>
        <p:spPr>
          <a:xfrm>
            <a:off x="5482876" y="1364425"/>
            <a:ext cx="3429750" cy="3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1"/>
          <p:cNvSpPr txBox="1"/>
          <p:nvPr/>
        </p:nvSpPr>
        <p:spPr>
          <a:xfrm>
            <a:off x="5279750" y="-50829"/>
            <a:ext cx="3926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>
                <a:latin typeface="Oswald"/>
                <a:ea typeface="Oswald"/>
                <a:cs typeface="Oswald"/>
                <a:sym typeface="Oswald"/>
              </a:rPr>
              <a:t>Випадковість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>
                <a:latin typeface="Oswald"/>
                <a:ea typeface="Oswald"/>
                <a:cs typeface="Oswald"/>
                <a:sym typeface="Oswald"/>
              </a:rPr>
              <a:t>+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500">
                <a:latin typeface="Oswald"/>
                <a:ea typeface="Oswald"/>
                <a:cs typeface="Oswald"/>
                <a:sym typeface="Oswald"/>
              </a:rPr>
              <a:t>Цикли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17" name="Google Shape;417;p51"/>
          <p:cNvSpPr txBox="1"/>
          <p:nvPr/>
        </p:nvSpPr>
        <p:spPr>
          <a:xfrm>
            <a:off x="125550" y="2"/>
            <a:ext cx="45804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latin typeface="Oswald"/>
                <a:ea typeface="Oswald"/>
                <a:cs typeface="Oswald"/>
                <a:sym typeface="Oswald"/>
              </a:rPr>
              <a:t>Вгадаємо число? </a:t>
            </a:r>
            <a:r>
              <a:rPr lang="uk" sz="3200">
                <a:latin typeface="Oswald"/>
                <a:ea typeface="Oswald"/>
                <a:cs typeface="Oswald"/>
                <a:sym typeface="Oswald"/>
              </a:rPr>
              <a:t> 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125550" y="808075"/>
            <a:ext cx="507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i="1" lang="uk" sz="1600">
                <a:latin typeface="Courier New"/>
                <a:ea typeface="Courier New"/>
                <a:cs typeface="Courier New"/>
                <a:sym typeface="Courier New"/>
              </a:rPr>
              <a:t>фрагмент коду </a:t>
            </a:r>
            <a:endParaRPr i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a,b;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srand();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cin&gt;&gt;a;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b=rand()%10;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while(a!=b)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if(a&lt;b) cout&lt;&lt;”Enter more”;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	if(a&gt;b) cout&lt;&lt;”Enter less”;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cin&gt;&gt;a;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if(a==b) cout&lt;&lt;”Yes!!!”;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type="ctrTitle"/>
          </p:nvPr>
        </p:nvSpPr>
        <p:spPr>
          <a:xfrm>
            <a:off x="3060725" y="389143"/>
            <a:ext cx="6083400" cy="6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424" name="Google Shape;424;p52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52"/>
          <p:cNvSpPr txBox="1"/>
          <p:nvPr/>
        </p:nvSpPr>
        <p:spPr>
          <a:xfrm>
            <a:off x="1176975" y="1694225"/>
            <a:ext cx="77556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Завдання:</a:t>
            </a:r>
            <a:endParaRPr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uk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Напишіть програму</a:t>
            </a:r>
            <a:r>
              <a:rPr lang="uk" sz="2400">
                <a:latin typeface="Roboto"/>
                <a:ea typeface="Roboto"/>
                <a:cs typeface="Roboto"/>
                <a:sym typeface="Roboto"/>
              </a:rPr>
              <a:t>, яка генерує випадкове ціле число від 1 до 100, а задача користувача  - вгадати це число.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В код додайте порівняння введеного числа з випадковим та підказку дл</a:t>
            </a:r>
            <a:r>
              <a:rPr lang="uk" sz="2400">
                <a:latin typeface="Ubuntu"/>
                <a:ea typeface="Ubuntu"/>
                <a:cs typeface="Ubuntu"/>
                <a:sym typeface="Ubuntu"/>
              </a:rPr>
              <a:t>я користувача  </a:t>
            </a:r>
            <a:endParaRPr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311700" y="217576"/>
            <a:ext cx="85206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latin typeface="Oswald"/>
                <a:ea typeface="Oswald"/>
                <a:cs typeface="Oswald"/>
                <a:sym typeface="Oswald"/>
              </a:rPr>
              <a:t>Бібліотеки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42"/>
          <p:cNvSpPr txBox="1"/>
          <p:nvPr>
            <p:ph idx="2" type="body"/>
          </p:nvPr>
        </p:nvSpPr>
        <p:spPr>
          <a:xfrm>
            <a:off x="311700" y="945657"/>
            <a:ext cx="82194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iostream</a:t>
            </a:r>
            <a:r>
              <a:rPr lang="uk" sz="2400">
                <a:latin typeface="Roboto"/>
                <a:ea typeface="Roboto"/>
                <a:cs typeface="Roboto"/>
                <a:sym typeface="Roboto"/>
              </a:rPr>
              <a:t>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cmath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latin typeface="Roboto"/>
                <a:ea typeface="Roboto"/>
                <a:cs typeface="Roboto"/>
                <a:sym typeface="Roboto"/>
              </a:rPr>
              <a:t>iomanip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 rotWithShape="1">
          <a:blip r:embed="rId4">
            <a:alphaModFix/>
          </a:blip>
          <a:srcRect b="34550" l="0" r="0" t="0"/>
          <a:stretch/>
        </p:blipFill>
        <p:spPr>
          <a:xfrm>
            <a:off x="6129901" y="252775"/>
            <a:ext cx="3014099" cy="57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2"/>
          <p:cNvPicPr preferRelativeResize="0"/>
          <p:nvPr/>
        </p:nvPicPr>
        <p:blipFill rotWithShape="1">
          <a:blip r:embed="rId5">
            <a:alphaModFix/>
          </a:blip>
          <a:srcRect b="0" l="0" r="0" t="27304"/>
          <a:stretch/>
        </p:blipFill>
        <p:spPr>
          <a:xfrm>
            <a:off x="0" y="2631025"/>
            <a:ext cx="9455701" cy="251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/>
        </p:nvSpPr>
        <p:spPr>
          <a:xfrm>
            <a:off x="768600" y="2326206"/>
            <a:ext cx="38034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600">
                <a:solidFill>
                  <a:schemeClr val="dk1"/>
                </a:solidFill>
                <a:highlight>
                  <a:schemeClr val="accent6"/>
                </a:highlight>
              </a:rPr>
              <a:t>#</a:t>
            </a:r>
            <a:r>
              <a:rPr lang="uk" sz="2600">
                <a:solidFill>
                  <a:schemeClr val="dk1"/>
                </a:solidFill>
                <a:highlight>
                  <a:schemeClr val="accent6"/>
                </a:highlight>
              </a:rPr>
              <a:t>include &lt;cmath&gt;</a:t>
            </a:r>
            <a:endParaRPr sz="26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600">
                <a:solidFill>
                  <a:schemeClr val="dk1"/>
                </a:solidFill>
                <a:highlight>
                  <a:schemeClr val="accent6"/>
                </a:highlight>
              </a:rPr>
              <a:t>#include &lt;math.h&gt;</a:t>
            </a:r>
            <a:endParaRPr sz="26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highlight>
                <a:srgbClr val="FFE599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43"/>
          <p:cNvSpPr txBox="1"/>
          <p:nvPr>
            <p:ph type="title"/>
          </p:nvPr>
        </p:nvSpPr>
        <p:spPr>
          <a:xfrm>
            <a:off x="4147840" y="728741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500">
                <a:latin typeface="Oswald"/>
                <a:ea typeface="Oswald"/>
                <a:cs typeface="Oswald"/>
                <a:sym typeface="Oswald"/>
              </a:rPr>
              <a:t>Підключаємо бібліотеки</a:t>
            </a:r>
            <a:endParaRPr sz="3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361" name="Google Shape;361;p43"/>
          <p:cNvSpPr txBox="1"/>
          <p:nvPr>
            <p:ph idx="1" type="subTitle"/>
          </p:nvPr>
        </p:nvSpPr>
        <p:spPr>
          <a:xfrm>
            <a:off x="4390250" y="2055775"/>
            <a:ext cx="4701900" cy="281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Базові функції: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 - модуль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 sin, cos, tg, ctg -  триг</a:t>
            </a:r>
            <a:r>
              <a:rPr lang="uk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онометричні функції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sqrt –   квадратний корінь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– логарифм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pow(x, y) – x^y- ст</a:t>
            </a:r>
            <a:r>
              <a:rPr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епінь</a:t>
            </a:r>
            <a:r>
              <a:rPr b="1" lang="uk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4"/>
          <p:cNvPicPr preferRelativeResize="0"/>
          <p:nvPr/>
        </p:nvPicPr>
        <p:blipFill rotWithShape="1">
          <a:blip r:embed="rId3">
            <a:alphaModFix/>
          </a:blip>
          <a:srcRect b="12465" l="0" r="0" t="4484"/>
          <a:stretch/>
        </p:blipFill>
        <p:spPr>
          <a:xfrm>
            <a:off x="5430100" y="383250"/>
            <a:ext cx="3240926" cy="42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/>
        </p:nvSpPr>
        <p:spPr>
          <a:xfrm>
            <a:off x="710075" y="939175"/>
            <a:ext cx="485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Приклад використання математичних функцій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#include&lt;cmath&gt;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{double a=1.11121314;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cout&lt;&lt;pow(a,3)&lt;&lt;" "&lt;&lt;sqrt(16)&lt;&lt;" "&lt;&lt;sin(a);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uk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 rotWithShape="1">
          <a:blip r:embed="rId3">
            <a:alphaModFix/>
          </a:blip>
          <a:srcRect b="33581" l="16050" r="21759" t="5472"/>
          <a:stretch/>
        </p:blipFill>
        <p:spPr>
          <a:xfrm>
            <a:off x="284200" y="1696450"/>
            <a:ext cx="4684152" cy="2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 txBox="1"/>
          <p:nvPr>
            <p:ph idx="4294967295" type="title"/>
          </p:nvPr>
        </p:nvSpPr>
        <p:spPr>
          <a:xfrm>
            <a:off x="730778" y="180934"/>
            <a:ext cx="38880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200">
                <a:latin typeface="Oswald"/>
                <a:ea typeface="Oswald"/>
                <a:cs typeface="Oswald"/>
                <a:sym typeface="Oswald"/>
              </a:rPr>
              <a:t>Як написані </a:t>
            </a:r>
            <a:r>
              <a:rPr lang="uk" sz="3200">
                <a:latin typeface="Oswald"/>
                <a:ea typeface="Oswald"/>
                <a:cs typeface="Oswald"/>
                <a:sym typeface="Oswald"/>
              </a:rPr>
              <a:t> бібліотеки?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000" y="481009"/>
            <a:ext cx="3490924" cy="349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/>
        </p:nvSpPr>
        <p:spPr>
          <a:xfrm>
            <a:off x="5630850" y="4304749"/>
            <a:ext cx="31632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Ubuntu Light"/>
                <a:ea typeface="Ubuntu Light"/>
                <a:cs typeface="Ubuntu Light"/>
                <a:sym typeface="Ubuntu Light"/>
              </a:rPr>
              <a:t>iostream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783525" y="1225650"/>
            <a:ext cx="7618200" cy="4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 sz="3300">
                <a:latin typeface="Oswald"/>
                <a:ea typeface="Oswald"/>
                <a:cs typeface="Oswald"/>
                <a:sym typeface="Oswald"/>
              </a:rPr>
              <a:t> Приклади функцій</a:t>
            </a:r>
            <a:endParaRPr b="0"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pic>
        <p:nvPicPr>
          <p:cNvPr id="381" name="Google Shape;381;p46"/>
          <p:cNvPicPr preferRelativeResize="0"/>
          <p:nvPr/>
        </p:nvPicPr>
        <p:blipFill rotWithShape="1">
          <a:blip r:embed="rId3">
            <a:alphaModFix/>
          </a:blip>
          <a:srcRect b="51380" l="5389" r="6263" t="26577"/>
          <a:stretch/>
        </p:blipFill>
        <p:spPr>
          <a:xfrm>
            <a:off x="1408975" y="1423900"/>
            <a:ext cx="6654201" cy="295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idx="4294967295" type="title"/>
          </p:nvPr>
        </p:nvSpPr>
        <p:spPr>
          <a:xfrm>
            <a:off x="5439900" y="1"/>
            <a:ext cx="37041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uk" sz="3200">
                <a:latin typeface="Oswald"/>
                <a:ea typeface="Oswald"/>
                <a:cs typeface="Oswald"/>
                <a:sym typeface="Oswald"/>
              </a:rPr>
              <a:t> Таке  різне округлення</a:t>
            </a:r>
            <a:endParaRPr b="0"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pic>
        <p:nvPicPr>
          <p:cNvPr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5" y="273725"/>
            <a:ext cx="4317176" cy="431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 rotWithShape="1">
          <a:blip r:embed="rId4">
            <a:alphaModFix/>
          </a:blip>
          <a:srcRect b="19047" l="2188" r="30257" t="34494"/>
          <a:stretch/>
        </p:blipFill>
        <p:spPr>
          <a:xfrm>
            <a:off x="5984625" y="1565925"/>
            <a:ext cx="2524200" cy="3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ctrTitle"/>
          </p:nvPr>
        </p:nvSpPr>
        <p:spPr>
          <a:xfrm>
            <a:off x="3017925" y="-360508"/>
            <a:ext cx="60834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394" name="Google Shape;394;p48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48"/>
          <p:cNvSpPr txBox="1"/>
          <p:nvPr/>
        </p:nvSpPr>
        <p:spPr>
          <a:xfrm>
            <a:off x="1347150" y="1680447"/>
            <a:ext cx="64497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uk" sz="2200">
                <a:latin typeface="Roboto"/>
                <a:ea typeface="Roboto"/>
                <a:cs typeface="Roboto"/>
                <a:sym typeface="Roboto"/>
              </a:rPr>
              <a:t>Перевірте, як працюють функції округлення round та floor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uk" sz="2200">
                <a:latin typeface="Roboto"/>
                <a:ea typeface="Roboto"/>
                <a:cs typeface="Roboto"/>
                <a:sym typeface="Roboto"/>
              </a:rPr>
              <a:t>Знайдіть інформацію про різні види округлення та аналог таких функцій в с++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5754500" y="1615175"/>
            <a:ext cx="33894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{int a;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a=rand()%100;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cout&lt;&lt;a&lt;&lt;" ";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br>
              <a:rPr lang="uk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2252531" y="471905"/>
            <a:ext cx="7315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latin typeface="Oswald"/>
                <a:ea typeface="Oswald"/>
                <a:cs typeface="Oswald"/>
                <a:sym typeface="Oswald"/>
              </a:rPr>
              <a:t>Випадковість? 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3" name="Google Shape;403;p49"/>
          <p:cNvPicPr preferRelativeResize="0"/>
          <p:nvPr/>
        </p:nvPicPr>
        <p:blipFill rotWithShape="1">
          <a:blip r:embed="rId3">
            <a:alphaModFix/>
          </a:blip>
          <a:srcRect b="39940" l="24480" r="38302" t="5029"/>
          <a:stretch/>
        </p:blipFill>
        <p:spPr>
          <a:xfrm>
            <a:off x="717575" y="1207800"/>
            <a:ext cx="3044100" cy="2727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