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rvo"/>
      <p:regular r:id="rId28"/>
      <p:bold r:id="rId29"/>
      <p:italic r:id="rId30"/>
      <p:boldItalic r:id="rId31"/>
    </p:embeddedFont>
    <p:embeddedFont>
      <p:font typeface="Bodoni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Roboto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v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6.xml"/><Relationship Id="rId33" Type="http://schemas.openxmlformats.org/officeDocument/2006/relationships/font" Target="fonts/Bodoni-bold.fntdata"/><Relationship Id="rId10" Type="http://schemas.openxmlformats.org/officeDocument/2006/relationships/slide" Target="slides/slide5.xml"/><Relationship Id="rId32" Type="http://schemas.openxmlformats.org/officeDocument/2006/relationships/font" Target="fonts/Bodoni-regular.fntdata"/><Relationship Id="rId13" Type="http://schemas.openxmlformats.org/officeDocument/2006/relationships/slide" Target="slides/slide8.xml"/><Relationship Id="rId35" Type="http://schemas.openxmlformats.org/officeDocument/2006/relationships/font" Target="fonts/Bodoni-boldItalic.fntdata"/><Relationship Id="rId12" Type="http://schemas.openxmlformats.org/officeDocument/2006/relationships/slide" Target="slides/slide7.xml"/><Relationship Id="rId34" Type="http://schemas.openxmlformats.org/officeDocument/2006/relationships/font" Target="fonts/Bodoni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4efe994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44efe994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a2accb2123dc7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a2accb2123dc7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af6f86b5b352f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af6f86b5b352f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a2accb2123dc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a2accb2123dc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f1a1d120420fd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f1a1d120420fd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a2accb2123dc7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a2accb2123dc7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a2accb2123dc7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a2accb2123dc7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fdbbc68a757461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fdbbc68a757461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a2accb2123dc7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a2accb2123dc7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7df115ded3893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7df115ded3893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3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23" name="Google Shape;223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ідпис 1">
  <p:cSld name="CAPTION_ONLY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8" name="Google Shape;2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1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274" name="Google Shape;274;p41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1"/>
          <p:cNvSpPr txBox="1"/>
          <p:nvPr>
            <p:ph type="ctrTitle"/>
          </p:nvPr>
        </p:nvSpPr>
        <p:spPr>
          <a:xfrm>
            <a:off x="903650" y="261850"/>
            <a:ext cx="4076400" cy="25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800">
                <a:latin typeface="Oswald"/>
                <a:ea typeface="Oswald"/>
                <a:cs typeface="Oswald"/>
                <a:sym typeface="Oswald"/>
              </a:rPr>
              <a:t>ПЕРЕВАНТАЖЕННЯ </a:t>
            </a:r>
            <a:r>
              <a:rPr lang="uk" sz="3800">
                <a:latin typeface="Oswald"/>
                <a:ea typeface="Oswald"/>
                <a:cs typeface="Oswald"/>
                <a:sym typeface="Oswald"/>
              </a:rPr>
              <a:t>ФУНКЦІЙ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38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38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38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152400" y="152400"/>
            <a:ext cx="32076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Що робить +?</a:t>
            </a:r>
            <a:endParaRPr sz="3300"/>
          </a:p>
        </p:txBody>
      </p:sp>
      <p:sp>
        <p:nvSpPr>
          <p:cNvPr id="349" name="Google Shape;349;p42"/>
          <p:cNvSpPr txBox="1"/>
          <p:nvPr/>
        </p:nvSpPr>
        <p:spPr>
          <a:xfrm>
            <a:off x="5306500" y="255575"/>
            <a:ext cx="4008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int a=1, b=1;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double f1=1.0, f2=1.0;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string s1=”1”, s2=”1”;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5573067" y="2090932"/>
            <a:ext cx="2824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/>
              <a:t>cout&lt;&lt;a</a:t>
            </a:r>
            <a:r>
              <a:rPr lang="uk" sz="2500"/>
              <a:t>+b;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5431652" y="3253057"/>
            <a:ext cx="2824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/>
              <a:t>cout&lt;&lt;f1+f2;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5431651" y="4213756"/>
            <a:ext cx="2824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/>
              <a:t>cout&lt;&lt;s1+s2;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0" y="2031850"/>
            <a:ext cx="3331700" cy="22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/>
        </p:nvSpPr>
        <p:spPr>
          <a:xfrm>
            <a:off x="504600" y="1468700"/>
            <a:ext cx="82872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Roboto"/>
                <a:ea typeface="Roboto"/>
                <a:cs typeface="Roboto"/>
                <a:sym typeface="Roboto"/>
              </a:rPr>
              <a:t>Перевантаження функцій - це особливість в C ++, яка дозволяє визначати декілька функцій з одним і тим же ім'ям, але з різними параметрами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152400" y="653000"/>
            <a:ext cx="899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Перевантаження функцій</a:t>
            </a:r>
            <a:endParaRPr sz="3300"/>
          </a:p>
        </p:txBody>
      </p:sp>
      <p:pic>
        <p:nvPicPr>
          <p:cNvPr id="360" name="Google Shape;360;p43"/>
          <p:cNvPicPr preferRelativeResize="0"/>
          <p:nvPr/>
        </p:nvPicPr>
        <p:blipFill rotWithShape="1">
          <a:blip r:embed="rId3">
            <a:alphaModFix/>
          </a:blip>
          <a:srcRect b="69871" l="15150" r="14708" t="16814"/>
          <a:stretch/>
        </p:blipFill>
        <p:spPr>
          <a:xfrm>
            <a:off x="1554350" y="2571750"/>
            <a:ext cx="6187701" cy="208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411062" y="350398"/>
            <a:ext cx="611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double</a:t>
            </a:r>
            <a:r>
              <a:rPr lang="uk"/>
              <a:t> </a:t>
            </a:r>
            <a:r>
              <a:rPr lang="uk">
                <a:highlight>
                  <a:schemeClr val="accent2"/>
                </a:highlight>
              </a:rPr>
              <a:t>perimeter(</a:t>
            </a:r>
            <a:r>
              <a:rPr lang="uk"/>
              <a:t>int 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return 2*(3,14)*r;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double </a:t>
            </a:r>
            <a:r>
              <a:rPr lang="uk">
                <a:highlight>
                  <a:schemeClr val="accent2"/>
                </a:highlight>
              </a:rPr>
              <a:t>perimeter</a:t>
            </a:r>
            <a:r>
              <a:rPr lang="uk"/>
              <a:t>(int l , int w)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return 2*(l+w);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double </a:t>
            </a:r>
            <a:r>
              <a:rPr lang="uk">
                <a:highlight>
                  <a:schemeClr val="accent2"/>
                </a:highlight>
              </a:rPr>
              <a:t>perimeter</a:t>
            </a:r>
            <a:r>
              <a:rPr lang="uk"/>
              <a:t>(int a, int b, int c)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return a+b+c;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1585827" y="2651403"/>
            <a:ext cx="68646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cout &lt;&lt; "Perimeter of Circle: " &lt;&lt; perimeter(5) &lt;&lt; endl;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cout &lt;&lt; "Perimeter of Rectangle: " &lt;&lt; perimeter(10,20) &lt;&lt; endl;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cout &lt;&lt; "Perimeter of Triangle: " &lt;&lt; perimeter(5,10,15) &lt;&lt; endl;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39808" l="16519" r="50005" t="31944"/>
          <a:stretch/>
        </p:blipFill>
        <p:spPr>
          <a:xfrm>
            <a:off x="5978025" y="962600"/>
            <a:ext cx="1504400" cy="9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1362160"/>
            <a:ext cx="4119349" cy="3039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/>
        </p:nvSpPr>
        <p:spPr>
          <a:xfrm>
            <a:off x="539925" y="475056"/>
            <a:ext cx="6866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Roboto"/>
                <a:ea typeface="Roboto"/>
                <a:cs typeface="Roboto"/>
                <a:sym typeface="Roboto"/>
              </a:rPr>
              <a:t>Знайдіть відмінності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666" y="1720951"/>
            <a:ext cx="3034475" cy="23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/>
        </p:nvSpPr>
        <p:spPr>
          <a:xfrm>
            <a:off x="5018538" y="475051"/>
            <a:ext cx="38451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Розберемо на прикладі.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Площа трикутника.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Скільки знаєте формул?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581100" y="438950"/>
            <a:ext cx="85629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Набори параметрів перевантажених функцій можуть відрізнятися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порядком проходження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кількістю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типом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30" y="2571750"/>
            <a:ext cx="4510971" cy="16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13755" l="11856" r="11249" t="34727"/>
          <a:stretch/>
        </p:blipFill>
        <p:spPr>
          <a:xfrm>
            <a:off x="4572000" y="1334175"/>
            <a:ext cx="4384225" cy="20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10626" l="0" r="4122" t="0"/>
          <a:stretch/>
        </p:blipFill>
        <p:spPr>
          <a:xfrm>
            <a:off x="181850" y="1291050"/>
            <a:ext cx="4009700" cy="2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/>
        </p:nvSpPr>
        <p:spPr>
          <a:xfrm>
            <a:off x="271175" y="298300"/>
            <a:ext cx="29379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void display(int);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void display(float);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void display(int, float);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int main() 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int a = 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float b = 5.5;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display(a);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display(b);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display(a, b);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    return 0;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3482425" y="1741425"/>
            <a:ext cx="5575800" cy="312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oid display(int var) {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"Integer number: " &lt;&lt; var &lt;&lt; endl;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display(float var) {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"Float number: " &lt;&lt; var &lt;&lt; endl;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display(int var1, float var2) {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"Integer number: " &lt;&lt; var1;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 and float number:" &lt;&lt; var2;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00"/>
          </a:p>
        </p:txBody>
      </p:sp>
      <p:pic>
        <p:nvPicPr>
          <p:cNvPr id="394" name="Google Shape;3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100" y="298300"/>
            <a:ext cx="2683125" cy="17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/>
          <p:nvPr/>
        </p:nvSpPr>
        <p:spPr>
          <a:xfrm>
            <a:off x="181124" y="914943"/>
            <a:ext cx="2658300" cy="146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181123" y="72000"/>
            <a:ext cx="89628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int fun (int a, int b)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{ return (a*a+b*b);}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float fun (float x, float y)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{ return (x*x+y*y); 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int main( 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{ int x1 = 10, y1 = 3;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float x2 = 13.75, y2 = 11.25;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cout &lt;&lt; &lt;"Сума квадратів чисел " &lt;&lt; x1&lt;&lt; " і " &lt;&lt; y1 &lt;&lt; "= "&lt;&lt; fun(x1, y1) &lt;&lt; endl;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cout&lt;&lt;"Сума квадратів чисел " &lt;&lt; x2&lt;&lt; " і " &lt;&lt; y2 &lt;&lt; "= "&lt;&lt; fun(x2, y2);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return 0;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Roboto"/>
                <a:ea typeface="Roboto"/>
                <a:cs typeface="Roboto"/>
                <a:sym typeface="Roboto"/>
              </a:rPr>
              <a:t>}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25" y="72000"/>
            <a:ext cx="3188525" cy="3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