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22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26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ED136A4-9584-459C-A10A-C305C490E9AF}">
  <a:tblStyle styleId="{AED136A4-9584-459C-A10A-C305C490E9AF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179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presProps" Target="presProps.xml" /><Relationship Id="rId31" Type="http://schemas.openxmlformats.org/officeDocument/2006/relationships/tableStyles" Target="tableStyles.xml" /><Relationship Id="rId3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/>
          <p:nvPr/>
        </p:nvPicPr>
        <p:blipFill>
          <a:blip r:embed="rId2">
            <a:alphaModFix/>
          </a:blip>
          <a:srcRect l="99" t="0" r="99" b="0"/>
          <a:stretch/>
        </p:blipFill>
        <p:spPr bwMode="auto">
          <a:xfrm>
            <a:off x="-17924" y="-10074"/>
            <a:ext cx="9194725" cy="51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subTitle" idx="1"/>
          </p:nvPr>
        </p:nvSpPr>
        <p:spPr bwMode="auto">
          <a:xfrm>
            <a:off x="944649" y="4350424"/>
            <a:ext cx="8293199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 bwMode="auto">
          <a:xfrm>
            <a:off x="944649" y="1769199"/>
            <a:ext cx="7379699" cy="2375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" preserve="0" showMasterPhAnim="0" userDrawn="1">
  <p:cSld name="CUSTOM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 bwMode="auto">
          <a:xfrm>
            <a:off x="500549" y="330723"/>
            <a:ext cx="8520599" cy="1095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лайд с кодом 1" preserve="0" showMasterPhAnim="0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 bwMode="auto">
          <a:xfrm>
            <a:off x="500549" y="330723"/>
            <a:ext cx="8520599" cy="1095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12"/>
          <p:cNvSpPr/>
          <p:nvPr/>
        </p:nvSpPr>
        <p:spPr bwMode="auto">
          <a:xfrm>
            <a:off x="590474" y="1364974"/>
            <a:ext cx="7988400" cy="3412499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" name="Google Shape;50;p12"/>
          <p:cNvSpPr txBox="1"/>
          <p:nvPr>
            <p:ph type="subTitle" idx="1"/>
          </p:nvPr>
        </p:nvSpPr>
        <p:spPr bwMode="auto">
          <a:xfrm>
            <a:off x="754724" y="1516446"/>
            <a:ext cx="8226299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лайд с кодом 2" preserve="0" showMasterPhAnim="0" userDrawn="1">
  <p:cSld name="CUSTOM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 bwMode="auto">
          <a:xfrm>
            <a:off x="500549" y="330723"/>
            <a:ext cx="8520599" cy="1095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13"/>
          <p:cNvSpPr/>
          <p:nvPr/>
        </p:nvSpPr>
        <p:spPr bwMode="auto">
          <a:xfrm>
            <a:off x="590474" y="1364974"/>
            <a:ext cx="7988400" cy="3412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" name="Google Shape;54;p13"/>
          <p:cNvSpPr txBox="1"/>
          <p:nvPr>
            <p:ph type="subTitle" idx="1"/>
          </p:nvPr>
        </p:nvSpPr>
        <p:spPr bwMode="auto">
          <a:xfrm>
            <a:off x="754724" y="1516446"/>
            <a:ext cx="8226299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лайд КОД+ТЕКСТ 1" preserve="0" showMasterPhAnim="0" userDrawn="1">
  <p:cSld name="CUSTOM_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 bwMode="auto">
          <a:xfrm>
            <a:off x="500549" y="330723"/>
            <a:ext cx="8520599" cy="1095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4"/>
          <p:cNvSpPr txBox="1"/>
          <p:nvPr>
            <p:ph type="subTitle" idx="1"/>
          </p:nvPr>
        </p:nvSpPr>
        <p:spPr bwMode="auto">
          <a:xfrm>
            <a:off x="544050" y="1350424"/>
            <a:ext cx="5316300" cy="904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4"/>
          <p:cNvSpPr/>
          <p:nvPr/>
        </p:nvSpPr>
        <p:spPr bwMode="auto">
          <a:xfrm>
            <a:off x="606199" y="2144230"/>
            <a:ext cx="7938599" cy="2464499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" name="Google Shape;59;p14"/>
          <p:cNvSpPr txBox="1"/>
          <p:nvPr>
            <p:ph type="subTitle" idx="2"/>
          </p:nvPr>
        </p:nvSpPr>
        <p:spPr bwMode="auto">
          <a:xfrm>
            <a:off x="795049" y="2220037"/>
            <a:ext cx="7568100" cy="2363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лайд КОД+ТЕКСТ 2" preserve="0" showMasterPhAnim="0" userDrawn="1">
  <p:cSld name="CUSTOM_4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 bwMode="auto">
          <a:xfrm>
            <a:off x="500549" y="330723"/>
            <a:ext cx="8520599" cy="1095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5"/>
          <p:cNvSpPr/>
          <p:nvPr/>
        </p:nvSpPr>
        <p:spPr bwMode="auto">
          <a:xfrm>
            <a:off x="362299" y="1384248"/>
            <a:ext cx="4748699" cy="3393299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" name="Google Shape;63;p15"/>
          <p:cNvSpPr txBox="1"/>
          <p:nvPr>
            <p:ph type="subTitle" idx="1"/>
          </p:nvPr>
        </p:nvSpPr>
        <p:spPr bwMode="auto">
          <a:xfrm>
            <a:off x="500549" y="1474818"/>
            <a:ext cx="4428599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5"/>
          <p:cNvSpPr txBox="1"/>
          <p:nvPr>
            <p:ph type="subTitle" idx="2"/>
          </p:nvPr>
        </p:nvSpPr>
        <p:spPr bwMode="auto">
          <a:xfrm>
            <a:off x="5555274" y="1474818"/>
            <a:ext cx="3151199" cy="326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Белый слайд + заголовок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 bwMode="auto">
          <a:xfrm>
            <a:off x="500549" y="1784774"/>
            <a:ext cx="7935300" cy="1145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sldNum" idx="12"/>
          </p:nvPr>
        </p:nvSpPr>
        <p:spPr bwMode="auto">
          <a:xfrm>
            <a:off x="8472457" y="4663216"/>
            <a:ext cx="548699" cy="393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Ваш макет 1" preserve="0" showMasterPhAnim="0" userDrawn="1">
  <p:cSld name="CUSTOM_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 bwMode="auto">
          <a:xfrm>
            <a:off x="500549" y="330723"/>
            <a:ext cx="8520599" cy="1095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 bwMode="auto">
          <a:xfrm>
            <a:off x="500549" y="330723"/>
            <a:ext cx="8520599" cy="1095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5"/>
          <p:cNvSpPr txBox="1"/>
          <p:nvPr>
            <p:ph type="body" idx="1"/>
          </p:nvPr>
        </p:nvSpPr>
        <p:spPr bwMode="auto">
          <a:xfrm>
            <a:off x="500549" y="1426468"/>
            <a:ext cx="852059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1;p5"/>
          <p:cNvSpPr txBox="1"/>
          <p:nvPr>
            <p:ph type="sldNum" idx="12"/>
          </p:nvPr>
        </p:nvSpPr>
        <p:spPr bwMode="auto">
          <a:xfrm>
            <a:off x="8472457" y="4663216"/>
            <a:ext cx="548699" cy="393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ема вебинара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sldNum" idx="12"/>
          </p:nvPr>
        </p:nvSpPr>
        <p:spPr bwMode="auto">
          <a:xfrm>
            <a:off x="8472457" y="4663216"/>
            <a:ext cx="548699" cy="393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  <p:sp>
        <p:nvSpPr>
          <p:cNvPr id="24" name="Google Shape;24;p6"/>
          <p:cNvSpPr txBox="1"/>
          <p:nvPr>
            <p:ph type="title"/>
          </p:nvPr>
        </p:nvSpPr>
        <p:spPr bwMode="auto">
          <a:xfrm>
            <a:off x="500549" y="821212"/>
            <a:ext cx="8520599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6"/>
          <p:cNvSpPr txBox="1"/>
          <p:nvPr>
            <p:ph type="subTitle" idx="1"/>
          </p:nvPr>
        </p:nvSpPr>
        <p:spPr bwMode="auto">
          <a:xfrm>
            <a:off x="500549" y="457312"/>
            <a:ext cx="7796700" cy="792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6"/>
          <p:cNvSpPr txBox="1"/>
          <p:nvPr>
            <p:ph type="subTitle" idx="2"/>
          </p:nvPr>
        </p:nvSpPr>
        <p:spPr bwMode="auto">
          <a:xfrm>
            <a:off x="3135424" y="2978830"/>
            <a:ext cx="5856300" cy="587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6"/>
          <p:cNvSpPr txBox="1"/>
          <p:nvPr>
            <p:ph type="subTitle" idx="3"/>
          </p:nvPr>
        </p:nvSpPr>
        <p:spPr bwMode="auto">
          <a:xfrm>
            <a:off x="3135424" y="3278980"/>
            <a:ext cx="5856300" cy="792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6"/>
          <p:cNvSpPr txBox="1"/>
          <p:nvPr>
            <p:ph type="subTitle" idx="4"/>
          </p:nvPr>
        </p:nvSpPr>
        <p:spPr bwMode="auto">
          <a:xfrm>
            <a:off x="3135424" y="3662550"/>
            <a:ext cx="5856300" cy="1032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азделительный слайд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sldNum" idx="12"/>
          </p:nvPr>
        </p:nvSpPr>
        <p:spPr bwMode="auto">
          <a:xfrm>
            <a:off x="8472457" y="4663216"/>
            <a:ext cx="548699" cy="393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  <p:pic>
        <p:nvPicPr>
          <p:cNvPr id="31" name="Google Shape;31;p7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 bwMode="auto">
          <a:xfrm>
            <a:off x="651424" y="396393"/>
            <a:ext cx="7706099" cy="4090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 себе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 bwMode="auto">
          <a:xfrm>
            <a:off x="500549" y="330723"/>
            <a:ext cx="8520599" cy="1095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8"/>
          <p:cNvSpPr txBox="1"/>
          <p:nvPr>
            <p:ph type="subTitle" idx="1"/>
          </p:nvPr>
        </p:nvSpPr>
        <p:spPr bwMode="auto">
          <a:xfrm>
            <a:off x="3891774" y="1716280"/>
            <a:ext cx="4391699" cy="587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8"/>
          <p:cNvSpPr txBox="1"/>
          <p:nvPr>
            <p:ph type="subTitle" idx="2"/>
          </p:nvPr>
        </p:nvSpPr>
        <p:spPr bwMode="auto">
          <a:xfrm>
            <a:off x="3891774" y="2252800"/>
            <a:ext cx="5095199" cy="251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аздел+описание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 bwMode="auto">
          <a:xfrm>
            <a:off x="4572000" y="-124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 bwMode="auto">
          <a:xfrm>
            <a:off x="609075" y="1220874"/>
            <a:ext cx="4045199" cy="1482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9"/>
          <p:cNvSpPr txBox="1"/>
          <p:nvPr>
            <p:ph type="subTitle" idx="1"/>
          </p:nvPr>
        </p:nvSpPr>
        <p:spPr bwMode="auto">
          <a:xfrm>
            <a:off x="609075" y="2916212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9"/>
          <p:cNvSpPr txBox="1"/>
          <p:nvPr>
            <p:ph type="body" idx="2"/>
          </p:nvPr>
        </p:nvSpPr>
        <p:spPr bwMode="auto">
          <a:xfrm>
            <a:off x="4939499" y="724074"/>
            <a:ext cx="3836999" cy="3695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9"/>
          <p:cNvSpPr txBox="1"/>
          <p:nvPr>
            <p:ph type="sldNum" idx="12"/>
          </p:nvPr>
        </p:nvSpPr>
        <p:spPr bwMode="auto">
          <a:xfrm>
            <a:off x="8472457" y="4663216"/>
            <a:ext cx="548699" cy="393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sldNum" idx="12"/>
          </p:nvPr>
        </p:nvSpPr>
        <p:spPr bwMode="auto">
          <a:xfrm>
            <a:off x="8472457" y="4663216"/>
            <a:ext cx="548699" cy="393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blipFill>
          <a:blip r:embed="rId16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500549" y="330723"/>
            <a:ext cx="8520599" cy="109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424350" y="1578868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72457" y="4663216"/>
            <a:ext cx="548699" cy="39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Relationship Id="rId29" Type="http://schemas.openxmlformats.org/officeDocument/2006/relationships/image" Target="../media/image36.png"/><Relationship Id="rId30" Type="http://schemas.openxmlformats.org/officeDocument/2006/relationships/image" Target="../media/image37.png"/><Relationship Id="rId31" Type="http://schemas.openxmlformats.org/officeDocument/2006/relationships/image" Target="../media/image38.png"/><Relationship Id="rId32" Type="http://schemas.openxmlformats.org/officeDocument/2006/relationships/image" Target="../media/image39.png"/><Relationship Id="rId33" Type="http://schemas.openxmlformats.org/officeDocument/2006/relationships/image" Target="../media/image40.png"/><Relationship Id="rId34" Type="http://schemas.openxmlformats.org/officeDocument/2006/relationships/image" Target="../media/image41.png"/><Relationship Id="rId35" Type="http://schemas.openxmlformats.org/officeDocument/2006/relationships/image" Target="../media/image42.png"/><Relationship Id="rId36" Type="http://schemas.openxmlformats.org/officeDocument/2006/relationships/image" Target="../media/image43.png"/><Relationship Id="rId37" Type="http://schemas.openxmlformats.org/officeDocument/2006/relationships/image" Target="../media/image44.png"/><Relationship Id="rId38" Type="http://schemas.openxmlformats.org/officeDocument/2006/relationships/image" Target="../media/image45.png"/><Relationship Id="rId39" Type="http://schemas.openxmlformats.org/officeDocument/2006/relationships/image" Target="../media/image46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Relationship Id="rId20" Type="http://schemas.openxmlformats.org/officeDocument/2006/relationships/image" Target="../media/image65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23" Type="http://schemas.openxmlformats.org/officeDocument/2006/relationships/image" Target="../media/image68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Relationship Id="rId26" Type="http://schemas.openxmlformats.org/officeDocument/2006/relationships/image" Target="../media/image71.png"/><Relationship Id="rId27" Type="http://schemas.openxmlformats.org/officeDocument/2006/relationships/image" Target="../media/image72.png"/><Relationship Id="rId28" Type="http://schemas.openxmlformats.org/officeDocument/2006/relationships/image" Target="../media/image73.png"/><Relationship Id="rId29" Type="http://schemas.openxmlformats.org/officeDocument/2006/relationships/image" Target="../media/image74.png"/><Relationship Id="rId30" Type="http://schemas.openxmlformats.org/officeDocument/2006/relationships/image" Target="../media/image75.png"/><Relationship Id="rId31" Type="http://schemas.openxmlformats.org/officeDocument/2006/relationships/image" Target="../media/image76.png"/><Relationship Id="rId32" Type="http://schemas.openxmlformats.org/officeDocument/2006/relationships/image" Target="../media/image77.png"/><Relationship Id="rId33" Type="http://schemas.openxmlformats.org/officeDocument/2006/relationships/image" Target="../media/image78.png"/><Relationship Id="rId34" Type="http://schemas.openxmlformats.org/officeDocument/2006/relationships/image" Target="../media/image79.png"/><Relationship Id="rId35" Type="http://schemas.openxmlformats.org/officeDocument/2006/relationships/image" Target="../media/image80.png"/><Relationship Id="rId36" Type="http://schemas.openxmlformats.org/officeDocument/2006/relationships/image" Target="../media/image81.png"/><Relationship Id="rId37" Type="http://schemas.openxmlformats.org/officeDocument/2006/relationships/image" Target="../media/image82.png"/><Relationship Id="rId38" Type="http://schemas.openxmlformats.org/officeDocument/2006/relationships/image" Target="../media/image83.png"/><Relationship Id="rId39" Type="http://schemas.openxmlformats.org/officeDocument/2006/relationships/image" Target="../media/image84.png"/><Relationship Id="rId40" Type="http://schemas.openxmlformats.org/officeDocument/2006/relationships/image" Target="../media/image85.png"/><Relationship Id="rId41" Type="http://schemas.openxmlformats.org/officeDocument/2006/relationships/image" Target="../media/image86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5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Relationship Id="rId16" Type="http://schemas.openxmlformats.org/officeDocument/2006/relationships/image" Target="../media/image100.png"/><Relationship Id="rId17" Type="http://schemas.openxmlformats.org/officeDocument/2006/relationships/image" Target="../media/image101.png"/><Relationship Id="rId18" Type="http://schemas.openxmlformats.org/officeDocument/2006/relationships/image" Target="../media/image102.png"/><Relationship Id="rId19" Type="http://schemas.openxmlformats.org/officeDocument/2006/relationships/image" Target="../media/image103.png"/><Relationship Id="rId20" Type="http://schemas.openxmlformats.org/officeDocument/2006/relationships/image" Target="../media/image104.png"/><Relationship Id="rId21" Type="http://schemas.openxmlformats.org/officeDocument/2006/relationships/image" Target="../media/image105.png"/><Relationship Id="rId22" Type="http://schemas.openxmlformats.org/officeDocument/2006/relationships/image" Target="../media/image106.png"/><Relationship Id="rId23" Type="http://schemas.openxmlformats.org/officeDocument/2006/relationships/image" Target="../media/image107.png"/><Relationship Id="rId24" Type="http://schemas.openxmlformats.org/officeDocument/2006/relationships/image" Target="../media/image108.png"/><Relationship Id="rId25" Type="http://schemas.openxmlformats.org/officeDocument/2006/relationships/image" Target="../media/image109.png"/><Relationship Id="rId26" Type="http://schemas.openxmlformats.org/officeDocument/2006/relationships/image" Target="../media/image4.png"/><Relationship Id="rId27" Type="http://schemas.openxmlformats.org/officeDocument/2006/relationships/image" Target="../media/image110.png"/><Relationship Id="rId28" Type="http://schemas.openxmlformats.org/officeDocument/2006/relationships/image" Target="../media/image111.png"/><Relationship Id="rId29" Type="http://schemas.openxmlformats.org/officeDocument/2006/relationships/image" Target="../media/image112.png"/><Relationship Id="rId30" Type="http://schemas.openxmlformats.org/officeDocument/2006/relationships/image" Target="../media/image113.png"/><Relationship Id="rId31" Type="http://schemas.openxmlformats.org/officeDocument/2006/relationships/image" Target="../media/image114.png"/><Relationship Id="rId32" Type="http://schemas.openxmlformats.org/officeDocument/2006/relationships/image" Target="../media/image115.png"/><Relationship Id="rId33" Type="http://schemas.openxmlformats.org/officeDocument/2006/relationships/image" Target="../media/image116.png"/><Relationship Id="rId34" Type="http://schemas.openxmlformats.org/officeDocument/2006/relationships/image" Target="../media/image117.png"/><Relationship Id="rId35" Type="http://schemas.openxmlformats.org/officeDocument/2006/relationships/image" Target="../media/image118.png"/><Relationship Id="rId36" Type="http://schemas.openxmlformats.org/officeDocument/2006/relationships/image" Target="../media/image119.png"/><Relationship Id="rId37" Type="http://schemas.openxmlformats.org/officeDocument/2006/relationships/image" Target="../media/image120.png"/><Relationship Id="rId38" Type="http://schemas.openxmlformats.org/officeDocument/2006/relationships/image" Target="../media/image121.png"/><Relationship Id="rId39" Type="http://schemas.openxmlformats.org/officeDocument/2006/relationships/image" Target="../media/image122.png"/><Relationship Id="rId40" Type="http://schemas.openxmlformats.org/officeDocument/2006/relationships/image" Target="../media/image123.png"/><Relationship Id="rId41" Type="http://schemas.openxmlformats.org/officeDocument/2006/relationships/image" Target="../media/image124.png"/><Relationship Id="rId42" Type="http://schemas.openxmlformats.org/officeDocument/2006/relationships/image" Target="../media/image125.png"/><Relationship Id="rId43" Type="http://schemas.openxmlformats.org/officeDocument/2006/relationships/image" Target="../media/image126.png"/><Relationship Id="rId44" Type="http://schemas.openxmlformats.org/officeDocument/2006/relationships/image" Target="../media/image127.png"/><Relationship Id="rId45" Type="http://schemas.openxmlformats.org/officeDocument/2006/relationships/image" Target="../media/image128.png"/><Relationship Id="rId46" Type="http://schemas.openxmlformats.org/officeDocument/2006/relationships/image" Target="../media/image129.png"/><Relationship Id="rId47" Type="http://schemas.openxmlformats.org/officeDocument/2006/relationships/image" Target="../media/image130.png"/><Relationship Id="rId48" Type="http://schemas.openxmlformats.org/officeDocument/2006/relationships/image" Target="../media/image131.png"/><Relationship Id="rId49" Type="http://schemas.openxmlformats.org/officeDocument/2006/relationships/image" Target="../media/image132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3.jp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4.jpg"/><Relationship Id="rId3" Type="http://schemas.openxmlformats.org/officeDocument/2006/relationships/image" Target="../media/image135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subTitle" idx="1"/>
          </p:nvPr>
        </p:nvSpPr>
        <p:spPr bwMode="auto"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 bwMode="auto"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5600" b="1" i="0" u="none" strike="noStrike" cap="none" spc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Дизайн сетей ЦОД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0802421" name="Google Shape;128;p23"/>
          <p:cNvSpPr txBox="1"/>
          <p:nvPr>
            <p:ph type="title"/>
          </p:nvPr>
        </p:nvSpPr>
        <p:spPr bwMode="auto">
          <a:xfrm>
            <a:off x="500549" y="330723"/>
            <a:ext cx="8520599" cy="10958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161379548" name="Google Shape;130;p23"/>
          <p:cNvSpPr txBox="1"/>
          <p:nvPr/>
        </p:nvSpPr>
        <p:spPr bwMode="auto">
          <a:xfrm flipH="0" flipV="0">
            <a:off x="668524" y="1211749"/>
            <a:ext cx="8115112" cy="3491832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dc49-sp-01#sh ip bgp summary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BGP summary information for VRF default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Router identifier 10.49.251.1, local AS number 65100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Neighbor Status Codes: m - Under maintenance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Neighbor    V AS           MsgRcvd   MsgSent  InQ OutQ  Up/Down State   PfxRcd PfxAcc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10.49.1.1   4 65200            971       970    0    0 13:42:28 Estab   2      2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10.49.1.3   4 65200            993      1009    0    0 14:05:22 Estab   1      1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10.49.1.5   4 65202           1002      1008    0    0 14:07:08 Estab   2      2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10.49.1.7   4 65202           1001      1009    0    0 14:07:13 Estab   2      2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10.49.255.1 4 65200           1133      1143    0    0 13:42:27 Estab   2      2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10.49.255.2 4 65200           1174      1190    0    0 14:05:21 Estab   1      1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10.70.255.1 4 65202           1191      1197    0    0 14:07:07 Estab   2      2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10.70.255.2 4 65202           1173      1187    0    0 14:07:11 Estab   2      2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4966172" name="Google Shape;128;p23"/>
          <p:cNvSpPr txBox="1"/>
          <p:nvPr>
            <p:ph type="title"/>
          </p:nvPr>
        </p:nvSpPr>
        <p:spPr bwMode="auto">
          <a:xfrm>
            <a:off x="500549" y="330723"/>
            <a:ext cx="8520599" cy="10958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65940560" name="Google Shape;130;p23"/>
          <p:cNvSpPr txBox="1"/>
          <p:nvPr/>
        </p:nvSpPr>
        <p:spPr bwMode="auto">
          <a:xfrm flipH="0" flipV="0">
            <a:off x="668523" y="1211749"/>
            <a:ext cx="8115111" cy="3491831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dc70-sp-01#sh ip bgp summary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BGP summary information for VRF default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Router identifier 10.49.252.1, local AS number 65100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Neighbor Status Codes: m - Under maintenance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Neighbor    V AS           MsgRcvd   MsgSent  InQ OutQ  Up/Down State   PfxRcd PfxAcc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10.49.255.1 4 65200           1278      1273    0    0 14:58:57 Estab   2      2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10.49.255.2 4 65200           1331      1319    0    0 15:21:49 Estab   1      1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10.70.1.1   4 65200           1054      1062    0    0 14:59:00 Estab   2      2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10.70.1.3   4 65200           1086      1091    0    0 15:21:53 Estab   1      1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10.70.1.5   4 65202           1176      1172    0    0 16:33:21 Estab   2      2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10.70.1.7   4 65202           1173      1175    0    0 16:30:11 Estab   2      2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10.70.255.1 4 65202           1426      1434    0    0 16:41:52 Estab   2      2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10.70.255.2 4 65202           1412      1417    0    0 16:30:10 Estab   2      2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7907381" name="Google Shape;128;p23"/>
          <p:cNvSpPr txBox="1"/>
          <p:nvPr>
            <p:ph type="title"/>
          </p:nvPr>
        </p:nvSpPr>
        <p:spPr bwMode="auto">
          <a:xfrm>
            <a:off x="500549" y="330723"/>
            <a:ext cx="8520599" cy="10958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6865245" name="Google Shape;130;p23"/>
          <p:cNvSpPr txBox="1"/>
          <p:nvPr/>
        </p:nvSpPr>
        <p:spPr bwMode="auto">
          <a:xfrm flipH="0" flipV="0">
            <a:off x="668523" y="1211749"/>
            <a:ext cx="8115111" cy="3491831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dc49-le-01#sh bgp evpn summary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BGP summary information for VRF default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Router identifier 10.200.0.1, local AS number 65200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Neighbor Status Codes: m - Under maintenance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Neighbor    V AS           MsgRcvd   MsgSent  InQ OutQ  Up/Down State   PfxRcd PfxAcc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10.49.251.1 4 65100           1203      1190    0    0 14:16:56 Estab   15     15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10.70.251.1 4 65100           1197      1194    0    0 14:16:54 Estab   15     15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dc49-le-02#sh bgp evpn summary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BGP summary information for VRF default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Router identifier 10.200.0.1, local AS number 65200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Neighbor Status Codes: m - Under maintenance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Neighbor    V AS           MsgRcvd   MsgSent  InQ OutQ  Up/Down State   PfxRcd PfxAcc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10.49.251.1 4 65100           1258      1242    0    0 14:48:54 Estab   15     15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10.70.251.1 4 65100           1249      1259    0    0 14:48:51 Estab   15     15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2816926" name="Google Shape;128;p23"/>
          <p:cNvSpPr txBox="1"/>
          <p:nvPr>
            <p:ph type="title"/>
          </p:nvPr>
        </p:nvSpPr>
        <p:spPr bwMode="auto">
          <a:xfrm>
            <a:off x="500549" y="330723"/>
            <a:ext cx="8520599" cy="10958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816655340" name="Google Shape;130;p23"/>
          <p:cNvSpPr txBox="1"/>
          <p:nvPr/>
        </p:nvSpPr>
        <p:spPr bwMode="auto">
          <a:xfrm flipH="0" flipV="0">
            <a:off x="668523" y="1211749"/>
            <a:ext cx="8115111" cy="3491831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dc70-le-01#sh bgp evpn summary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BGP summary information for VRF default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Router identifier 10.200.0.2, local AS number 65202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Neighbor Status Codes: m - Under maintenance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Neighbor    V AS           MsgRcvd   MsgSent  InQ OutQ  Up/Down State   PfxRcd PfxAcc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10.49.251.1 4 65100           1536      1544    0    0 15:30:14 Estab   12     12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10.70.251.1 4 65100           1478      1478    0    0 16:48:27 Estab   12     12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dc70-le-02#sh bgp evpn summary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BGP summary information for VRF default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Router identifier 10.200.0.2, local AS number 65202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Neighbor Status Codes: m - Under maintenance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Neighbor    V AS           MsgRcvd   MsgSent  InQ OutQ  Up/Down State   PfxRcd PfxAcc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10.49.251.1 4 65100           1551      1535    0    0 15:31:10 Estab   12     12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10.70.251.1 4 65100           1470      1458    0    0 16:37:36 Estab   12     12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4141838" name="Google Shape;128;p23"/>
          <p:cNvSpPr txBox="1"/>
          <p:nvPr>
            <p:ph type="title"/>
          </p:nvPr>
        </p:nvSpPr>
        <p:spPr bwMode="auto">
          <a:xfrm>
            <a:off x="500549" y="330723"/>
            <a:ext cx="8520599" cy="10958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800628262" name="Google Shape;130;p23"/>
          <p:cNvSpPr txBox="1"/>
          <p:nvPr/>
        </p:nvSpPr>
        <p:spPr bwMode="auto">
          <a:xfrm flipH="0" flipV="0">
            <a:off x="668523" y="1211749"/>
            <a:ext cx="7857325" cy="3491831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dc49-le-01#sh bgp evpn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BGP routing table information for VRF default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Router identifier 10.200.0.1, local AS number 65200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Route status codes: * - valid, &gt; - active, S - Stale, E - ECMP head, e - ECMP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                  c - Contributing to ECMP, % - Pending BGP convergence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Origin codes: i - IGP, e - EGP, ? - incomplete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AS Path Attributes: Or-ID - Originator ID, C-LST - Cluster List, LL Nexthop - Link Local Nexthop</a:t>
            </a:r>
            <a:b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* &gt;      RD: 65200:10030 mac-ip 5001.001b.801e 172.16.30.200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                               10.170.0.1            -       100     0       65100 65202 i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* &gt;Ec    RD: 65202:10010 mac-ip 5001.001c.800a 172.16.10.250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                               10.170.0.1            -       100     0       65100 65202 i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*  ec    RD: 65202:10010 mac-ip 5001.001c.800a 172.16.10.250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                               10.170.0.1            -       100     0       65100 65202 i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* &gt;Ec    RD: 65202:10020 mac-ip 5001.001d.8014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                               10.170.0.1            -       100     0       65100 65202 i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*  ec    RD: 65202:10020 mac-ip 5001.001d.8014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                               10.170.0.1            -       100     0       65100 65202 i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* &gt;Ec    RD: 65202:10020 mac-ip 5001.001d.8014 172.16.20.250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                               10.170.0.1            -       100     0       65100 65202 i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*  ec    RD: 65202:10020 mac-ip 5001.001d.8014 172.16.20.250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071187" name="Google Shape;128;p23"/>
          <p:cNvSpPr txBox="1"/>
          <p:nvPr>
            <p:ph type="title"/>
          </p:nvPr>
        </p:nvSpPr>
        <p:spPr bwMode="auto">
          <a:xfrm>
            <a:off x="500549" y="330723"/>
            <a:ext cx="8520599" cy="10958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96116657" name="Google Shape;130;p23"/>
          <p:cNvSpPr txBox="1"/>
          <p:nvPr/>
        </p:nvSpPr>
        <p:spPr bwMode="auto">
          <a:xfrm flipH="0" flipV="0">
            <a:off x="668523" y="1211749"/>
            <a:ext cx="7857325" cy="3491831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 fontScale="65000" lnSpcReduction="7000"/>
          </a:bodyPr>
          <a:lstStyle/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dc49-le-01#sh bgp evpn route-type ip-prefix ipv4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BGP routing table information for VRF default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Router identifier 10.200.0.1, local AS number 65200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Route status codes: * - valid, &gt; - active, S - Stale, E - ECMP head, e - ECMP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             c - Contributing to ECMP, % - Pending BGP convergence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Origin codes: i - IGP, e - EGP, ? - incomplete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 Path Attributes: Or-ID - Originator ID, C-LST - Cluster List, LL Nexthop - Link Local Nexthop</a:t>
            </a:r>
            <a:endParaRPr/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* &gt;      RD: 65200:110 ip-prefix 172.16.10.0/24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                          -                     -       -       0       i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* &gt;Ec    RD: 65202:110 ip-prefix 172.16.10.0/24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                          10.170.0.1            -       100     0       65100 65202 i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*  ec    RD: 65202:110 ip-prefix 172.16.10.0/24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                          10.170.0.1            -       100     0       65100 65202 i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* &gt;      RD: 65200:120 ip-prefix 172.16.20.0/24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                          -                     -       -       0       i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* &gt;Ec    RD: 65202:120 ip-prefix 172.16.20.0/24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                          10.170.0.1            -       100     0       65100 65202 i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*  ec    RD: 65202:120 ip-prefix 172.16.20.0/24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                          10.170.0.1            -       100     0       65100 65202 i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* &gt;      RD: 65200:130 ip-prefix 172.16.30.0/24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                          -                     -       -       0       i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* &gt;Ec    RD: 65202:130 ip-prefix 172.16.30.0/24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                          10.170.0.1            -       100     0       65100 65202 i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*  ec    RD: 65202:130 ip-prefix 172.16.30.0/24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                          10.170.0.1            -       100     0       65100 65202 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572866" name="Google Shape;128;p23"/>
          <p:cNvSpPr txBox="1"/>
          <p:nvPr>
            <p:ph type="title"/>
          </p:nvPr>
        </p:nvSpPr>
        <p:spPr bwMode="auto">
          <a:xfrm>
            <a:off x="500549" y="330723"/>
            <a:ext cx="8520599" cy="10958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381083394" name="Google Shape;130;p23"/>
          <p:cNvSpPr txBox="1"/>
          <p:nvPr/>
        </p:nvSpPr>
        <p:spPr bwMode="auto">
          <a:xfrm flipH="0" flipV="0">
            <a:off x="668523" y="1211749"/>
            <a:ext cx="7857325" cy="3491831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dc49-le-01#sh vxlan address-table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        Vxlan Mac Address Table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</a:t>
            </a:r>
            <a:b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VLAN  Mac Address     Type      Prt  VTEP             Moves   Last Move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----  -----------     ----      ---  ----             -----   ---------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  5001.001c.800a  EVPN      Vx1  10.170.0.1       1       0:04:47 ago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20  5001.001d.8014  EVPN      Vx1  10.170.0.1       1       0:05:00 ago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30  5001.001e.801e  EVPN      Vx1  10.170.0.1       1       0:04:53 ago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4091  5001.0027.0391  EVPN      Vx1  10.170.0.1       1       14:32:25 ago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4091  5001.00be.ab97  EVPN      Vx1  10.170.0.1       1       14:32:25 ago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4092  5001.0027.0391  EVPN      Vx1  10.170.0.1       1       14:32:25 ago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4092  5001.00be.ab97  EVPN      Vx1  10.170.0.1       1       14:32:25 ago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4093  5001.0027.0391  EVPN      Vx1  10.170.0.1       1       14:32:25 ago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4093  5001.00be.ab97  EVPN      Vx1  10.170.0.1       1       14:32:25 ago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Total Remote Mac Addresses for this criterion: 9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4329483" name="Google Shape;128;p23"/>
          <p:cNvSpPr txBox="1"/>
          <p:nvPr>
            <p:ph type="title"/>
          </p:nvPr>
        </p:nvSpPr>
        <p:spPr bwMode="auto">
          <a:xfrm>
            <a:off x="500549" y="330723"/>
            <a:ext cx="8520599" cy="10958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239317210" name="Google Shape;130;p23"/>
          <p:cNvSpPr txBox="1"/>
          <p:nvPr/>
        </p:nvSpPr>
        <p:spPr bwMode="auto">
          <a:xfrm flipH="0" flipV="0">
            <a:off x="668523" y="1211749"/>
            <a:ext cx="7857325" cy="3491831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dc70-le-01#sh vxlan address-table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        Vxlan Mac Address Table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</a:t>
            </a:r>
            <a:b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VLAN  Mac Address     Type      Prt  VTEP             Moves   Last Move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----  -----------     ----      ---  ----             -----   ---------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10  aabb.cc80.7100  EVPN      Vx1  10.200.0.1       1       0:00:26 ago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20  aabb.cc80.8100  EVPN      Vx1  10.200.0.1       1       0:00:24 ago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 30  5001.001b.801e  EVPN      Vx1  10.200.0.1       1       0:00:17 ago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4088  5001.00c7.faa0  EVPN      Vx1  10.200.0.1       1       0:00:17 ago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4088  5001.00ca.7a8d  EVPN      Vx1  10.200.0.1       1       15:12:32 ago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4089  5001.00c7.faa0  EVPN      Vx1  10.200.0.1       1       4:19:06 ago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4089  5001.00ca.7a8d  EVPN      Vx1  10.200.0.1       1       15:12:32 ago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4090  5001.00c7.faa0  EVPN      Vx1  10.200.0.1       1       11:52:46 ago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4090  5001.00ca.7a8d  EVPN      Vx1  10.200.0.1       1       15:12:32 ago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2554378" name="Google Shape;128;p23"/>
          <p:cNvSpPr txBox="1"/>
          <p:nvPr>
            <p:ph type="title"/>
          </p:nvPr>
        </p:nvSpPr>
        <p:spPr bwMode="auto">
          <a:xfrm>
            <a:off x="500549" y="330723"/>
            <a:ext cx="8520599" cy="10958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000"/>
              <a:t>Проверка связанности</a:t>
            </a:r>
            <a:endParaRPr sz="3000"/>
          </a:p>
        </p:txBody>
      </p:sp>
      <p:sp>
        <p:nvSpPr>
          <p:cNvPr id="1244894693" name="Google Shape;130;p23"/>
          <p:cNvSpPr txBox="1"/>
          <p:nvPr/>
        </p:nvSpPr>
        <p:spPr bwMode="auto">
          <a:xfrm flipH="0" flipV="0">
            <a:off x="668523" y="1211749"/>
            <a:ext cx="8115113" cy="3491831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 fontScale="45000" lnSpcReduction="11000"/>
          </a:bodyPr>
          <a:lstStyle/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VM-Man-11#sh ip int b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Interface              IP-Address      OK? Method Status                Protocol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Vlan10                 172.16.10.200   YES NVRAM  up                    up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VM-Man-11#ping 172.16.20.200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Type escape sequence to abort.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Sending 5, 100-byte ICMP Echos to 172.16.20.200, timeout is 2 seconds: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!!!!!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Success rate is 100 percent (5/5), round-trip min/avg/max = 64/138/380 ms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VM-Man-11#ping 172.16.30.200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Type escape sequence to abort.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Sending 5, 100-byte ICMP Echos to 172.16.30.200, timeout is 2 seconds: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!!!!!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Success rate is 100 percent (5/5), round-trip min/avg/max = 45/97/202 ms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VM-Man-11#ping 172.16.10.250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Type escape sequence to abort.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Sending 5, 100-byte ICMP Echos to 172.16.10.250, timeout is 2 seconds: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!.!!!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Success rate is 80 percent (4/5), round-trip min/avg/max = 47/65/114 ms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VM-Man-11#ping 172.16.20.250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Type escape sequence to abort.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Sending 5, 100-byte ICMP Echos to 172.16.20.250, timeout is 2 seconds: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!!!!!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Success rate is 100 percent (5/5), round-trip min/avg/max = 45/49/59 ms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VM-Man-11#ping 172.16.30.250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Type escape sequence to abort.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Sending 5, 100-byte ICMP Echos to 172.16.30.250, timeout is 2 seconds: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!!!!!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Success rate is 100 percent (5/5), round-trip min/avg/max = 45/51/57 ms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VM-Man-11#ping 1.1.1.1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Type escape sequence to abort.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Sending 5, 100-byte ICMP Echos to 1.1.1.1, timeout is 2 seconds: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!!!!!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Success rate is 100 percent (5/5), round-trip min/avg/max = 35/57/135 ms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 bwMode="auto"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/>
          </a:p>
        </p:txBody>
      </p:sp>
      <p:graphicFrame>
        <p:nvGraphicFramePr>
          <p:cNvPr id="142" name="Google Shape;142;p25"/>
          <p:cNvGraphicFramePr>
            <a:graphicFrameLocks xmlns:a="http://schemas.openxmlformats.org/drawingml/2006/main"/>
          </p:cNvGraphicFramePr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{AED136A4-9584-459C-A10A-C305C490E9AF}</a:tableStyleId>
                <a:noFill/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>
                          <a:alpha val="0"/>
                        </a:scheme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/>
                        <a:t>По итогу удалось получить </a:t>
                      </a:r>
                      <a:r>
                        <a:rPr lang="en-US"/>
                        <a:t>L2/L3 </a:t>
                      </a:r>
                      <a:r>
                        <a:rPr lang="ru-RU"/>
                        <a:t>связанность между площадками, при минимальном кол-ве коммутаторов, что и было одной из основных задач</a:t>
                      </a:r>
                      <a:endParaRPr sz="13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chemeClr val="lt1">
                          <a:alpha val="0"/>
                        </a:schemeClr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28575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>
                          <a:alpha val="0"/>
                        </a:scheme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/>
                        <a:t>Также было проведено тестирование на отказоустойчивость, а именно был отключен один из </a:t>
                      </a:r>
                      <a:r>
                        <a:rPr lang="en-US"/>
                        <a:t>spine </a:t>
                      </a:r>
                      <a:r>
                        <a:rPr lang="ru-RU"/>
                        <a:t>коммутаторов</a:t>
                      </a:r>
                      <a:r>
                        <a:rPr lang="ru-RU"/>
                        <a:t> и при этом связанность между площадками не была нарушена</a:t>
                      </a:r>
                      <a:endParaRPr sz="13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chemeClr val="lt1">
                          <a:alpha val="0"/>
                        </a:schemeClr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28575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>
                          <a:alpha val="0"/>
                        </a:scheme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/>
                        <a:t>В дальнейшем планируется увеличение кол-ва </a:t>
                      </a:r>
                      <a:r>
                        <a:rPr lang="en-US"/>
                        <a:t>spine </a:t>
                      </a:r>
                      <a:r>
                        <a:rPr lang="ru-RU"/>
                        <a:t>и </a:t>
                      </a:r>
                      <a:r>
                        <a:rPr lang="en-US"/>
                        <a:t>leaf </a:t>
                      </a:r>
                      <a:r>
                        <a:rPr lang="ru-RU"/>
                        <a:t>коммутаторов, для решения задачи масштабирования </a:t>
                      </a:r>
                      <a:r>
                        <a:rPr lang="ru-RU"/>
                        <a:t> </a:t>
                      </a:r>
                      <a:endParaRPr sz="13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chemeClr val="lt1">
                          <a:alpha val="0"/>
                        </a:schemeClr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 bwMode="auto"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 bwMode="auto"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 bwMode="auto"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Инструкции для работы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 bwMode="auto"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/>
          <p:nvPr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617752" y="1597000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/>
          <p:nvPr/>
        </p:nvPicPr>
        <p:blipFill>
          <a:blip r:embed="rId5">
            <a:alphaModFix/>
          </a:blip>
          <a:srcRect l="0" t="0" r="0" b="0"/>
          <a:stretch/>
        </p:blipFill>
        <p:spPr bwMode="auto"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 bwMode="auto"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</a:rPr>
              <a:t>Работа с данными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64" name="Google Shape;164;p28"/>
          <p:cNvPicPr/>
          <p:nvPr/>
        </p:nvPicPr>
        <p:blipFill>
          <a:blip r:embed="rId6">
            <a:alphaModFix/>
          </a:blip>
          <a:srcRect l="0" t="0" r="0" b="0"/>
          <a:stretch/>
        </p:blipFill>
        <p:spPr bwMode="auto"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/>
          <p:nvPr/>
        </p:nvPicPr>
        <p:blipFill>
          <a:blip r:embed="rId7">
            <a:alphaModFix/>
          </a:blip>
          <a:srcRect l="0" t="0" r="0" b="0"/>
          <a:stretch/>
        </p:blipFill>
        <p:spPr bwMode="auto"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/>
          <p:nvPr/>
        </p:nvPicPr>
        <p:blipFill>
          <a:blip r:embed="rId8">
            <a:alphaModFix/>
          </a:blip>
          <a:srcRect l="0" t="0" r="0" b="0"/>
          <a:stretch/>
        </p:blipFill>
        <p:spPr bwMode="auto"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/>
          <p:nvPr/>
        </p:nvPicPr>
        <p:blipFill>
          <a:blip r:embed="rId9">
            <a:alphaModFix/>
          </a:blip>
          <a:srcRect l="0" t="0" r="0" b="0"/>
          <a:stretch/>
        </p:blipFill>
        <p:spPr bwMode="auto"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/>
          <p:nvPr/>
        </p:nvPicPr>
        <p:blipFill>
          <a:blip r:embed="rId10">
            <a:alphaModFix/>
          </a:blip>
          <a:srcRect l="0" t="0" r="0" b="0"/>
          <a:stretch/>
        </p:blipFill>
        <p:spPr bwMode="auto"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/>
          <p:nvPr/>
        </p:nvPicPr>
        <p:blipFill>
          <a:blip r:embed="rId11">
            <a:alphaModFix/>
          </a:blip>
          <a:srcRect l="0" t="0" r="0" b="0"/>
          <a:stretch/>
        </p:blipFill>
        <p:spPr bwMode="auto"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 bwMode="auto"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</a:rPr>
              <a:t>Интернет/Сети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71" name="Google Shape;171;p28"/>
          <p:cNvPicPr/>
          <p:nvPr/>
        </p:nvPicPr>
        <p:blipFill>
          <a:blip r:embed="rId12">
            <a:alphaModFix/>
          </a:blip>
          <a:srcRect l="0" t="0" r="0" b="0"/>
          <a:stretch/>
        </p:blipFill>
        <p:spPr bwMode="auto"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/>
          <p:nvPr/>
        </p:nvPicPr>
        <p:blipFill>
          <a:blip r:embed="rId13">
            <a:alphaModFix/>
          </a:blip>
          <a:srcRect l="0" t="0" r="0" b="0"/>
          <a:stretch/>
        </p:blipFill>
        <p:spPr bwMode="auto"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/>
          <p:nvPr/>
        </p:nvPicPr>
        <p:blipFill>
          <a:blip r:embed="rId14">
            <a:alphaModFix/>
          </a:blip>
          <a:srcRect l="0" t="0" r="0" b="0"/>
          <a:stretch/>
        </p:blipFill>
        <p:spPr bwMode="auto"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/>
          <p:nvPr/>
        </p:nvPicPr>
        <p:blipFill>
          <a:blip r:embed="rId15">
            <a:alphaModFix/>
          </a:blip>
          <a:srcRect l="0" t="0" r="0" b="0"/>
          <a:stretch/>
        </p:blipFill>
        <p:spPr bwMode="auto"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/>
          <p:nvPr/>
        </p:nvPicPr>
        <p:blipFill>
          <a:blip r:embed="rId16">
            <a:alphaModFix/>
          </a:blip>
          <a:srcRect l="0" t="0" r="0" b="0"/>
          <a:stretch/>
        </p:blipFill>
        <p:spPr bwMode="auto"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/>
          <p:nvPr/>
        </p:nvPicPr>
        <p:blipFill>
          <a:blip r:embed="rId17">
            <a:alphaModFix/>
          </a:blip>
          <a:srcRect l="0" t="0" r="0" b="0"/>
          <a:stretch/>
        </p:blipFill>
        <p:spPr bwMode="auto"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/>
          <p:nvPr/>
        </p:nvPicPr>
        <p:blipFill>
          <a:blip r:embed="rId18">
            <a:alphaModFix/>
          </a:blip>
          <a:srcRect l="0" t="0" r="0" b="0"/>
          <a:stretch/>
        </p:blipFill>
        <p:spPr bwMode="auto"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/>
          <p:nvPr/>
        </p:nvPicPr>
        <p:blipFill>
          <a:blip r:embed="rId19">
            <a:alphaModFix/>
          </a:blip>
          <a:srcRect l="0" t="0" r="0" b="0"/>
          <a:stretch/>
        </p:blipFill>
        <p:spPr bwMode="auto"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/>
          <p:nvPr/>
        </p:nvPicPr>
        <p:blipFill>
          <a:blip r:embed="rId20">
            <a:alphaModFix/>
          </a:blip>
          <a:srcRect l="0" t="0" r="0" b="0"/>
          <a:stretch/>
        </p:blipFill>
        <p:spPr bwMode="auto"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/>
          <p:nvPr/>
        </p:nvPicPr>
        <p:blipFill>
          <a:blip r:embed="rId21">
            <a:alphaModFix/>
          </a:blip>
          <a:srcRect l="0" t="0" r="0" b="0"/>
          <a:stretch/>
        </p:blipFill>
        <p:spPr bwMode="auto"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/>
          <p:nvPr/>
        </p:nvPicPr>
        <p:blipFill>
          <a:blip r:embed="rId22">
            <a:alphaModFix/>
          </a:blip>
          <a:srcRect l="0" t="0" r="0" b="0"/>
          <a:stretch/>
        </p:blipFill>
        <p:spPr bwMode="auto"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/>
          <p:nvPr/>
        </p:nvPicPr>
        <p:blipFill>
          <a:blip r:embed="rId23">
            <a:alphaModFix/>
          </a:blip>
          <a:srcRect l="0" t="0" r="0" b="0"/>
          <a:stretch/>
        </p:blipFill>
        <p:spPr bwMode="auto"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/>
          <p:nvPr/>
        </p:nvPicPr>
        <p:blipFill>
          <a:blip r:embed="rId24">
            <a:alphaModFix/>
          </a:blip>
          <a:srcRect l="0" t="0" r="0" b="0"/>
          <a:stretch/>
        </p:blipFill>
        <p:spPr bwMode="auto"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/>
          <p:nvPr/>
        </p:nvPicPr>
        <p:blipFill>
          <a:blip r:embed="rId25">
            <a:alphaModFix/>
          </a:blip>
          <a:srcRect l="0" t="0" r="0" b="0"/>
          <a:stretch/>
        </p:blipFill>
        <p:spPr bwMode="auto">
          <a:xfrm>
            <a:off x="2008367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/>
          <p:nvPr/>
        </p:nvPicPr>
        <p:blipFill>
          <a:blip r:embed="rId26">
            <a:alphaModFix/>
          </a:blip>
          <a:stretch/>
        </p:blipFill>
        <p:spPr bwMode="auto">
          <a:xfrm>
            <a:off x="2008367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/>
          <p:nvPr/>
        </p:nvPicPr>
        <p:blipFill>
          <a:blip r:embed="rId27">
            <a:alphaModFix/>
          </a:blip>
          <a:stretch/>
        </p:blipFill>
        <p:spPr bwMode="auto"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/>
          <p:nvPr/>
        </p:nvPicPr>
        <p:blipFill>
          <a:blip r:embed="rId28">
            <a:alphaModFix/>
          </a:blip>
          <a:stretch/>
        </p:blipFill>
        <p:spPr bwMode="auto"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/>
          <p:nvPr/>
        </p:nvPicPr>
        <p:blipFill>
          <a:blip r:embed="rId29">
            <a:alphaModFix/>
          </a:blip>
          <a:stretch/>
        </p:blipFill>
        <p:spPr bwMode="auto"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 bwMode="auto">
          <a:xfrm>
            <a:off x="6135375" y="330725"/>
            <a:ext cx="2655300" cy="620700"/>
          </a:xfrm>
          <a:prstGeom prst="wedgeRectCallout">
            <a:avLst>
              <a:gd name="adj1" fmla="val -20904"/>
              <a:gd name="adj2" fmla="val 84002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90" name="Google Shape;190;p28"/>
          <p:cNvPicPr/>
          <p:nvPr/>
        </p:nvPicPr>
        <p:blipFill>
          <a:blip r:embed="rId30">
            <a:alphaModFix/>
          </a:blip>
          <a:srcRect l="0" t="0" r="0" b="0"/>
          <a:stretch/>
        </p:blipFill>
        <p:spPr bwMode="auto">
          <a:xfrm>
            <a:off x="6545327" y="3851930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/>
          <p:nvPr/>
        </p:nvPicPr>
        <p:blipFill>
          <a:blip r:embed="rId31">
            <a:alphaModFix/>
          </a:blip>
          <a:srcRect l="0" t="0" r="0" b="0"/>
          <a:stretch/>
        </p:blipFill>
        <p:spPr bwMode="auto"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/>
          <p:nvPr/>
        </p:nvPicPr>
        <p:blipFill>
          <a:blip r:embed="rId32">
            <a:alphaModFix/>
          </a:blip>
          <a:srcRect l="0" t="0" r="0" b="0"/>
          <a:stretch/>
        </p:blipFill>
        <p:spPr bwMode="auto"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/>
          <p:nvPr/>
        </p:nvPicPr>
        <p:blipFill>
          <a:blip r:embed="rId33">
            <a:alphaModFix/>
          </a:blip>
          <a:srcRect l="0" t="0" r="0" b="0"/>
          <a:stretch/>
        </p:blipFill>
        <p:spPr bwMode="auto"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>
            <p:ph type="subTitle" idx="4294967295"/>
          </p:nvPr>
        </p:nvSpPr>
        <p:spPr bwMode="auto">
          <a:xfrm>
            <a:off x="6455100" y="11266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 b="1">
                <a:solidFill>
                  <a:srgbClr val="013D85"/>
                </a:solidFill>
              </a:rPr>
              <a:t>Люди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195" name="Google Shape;195;p28"/>
          <p:cNvPicPr/>
          <p:nvPr/>
        </p:nvPicPr>
        <p:blipFill>
          <a:blip r:embed="rId34">
            <a:alphaModFix/>
          </a:blip>
          <a:srcRect l="0" t="0" r="0" b="0"/>
          <a:stretch/>
        </p:blipFill>
        <p:spPr bwMode="auto">
          <a:xfrm>
            <a:off x="7260470" y="3851930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/>
          <p:nvPr/>
        </p:nvPicPr>
        <p:blipFill>
          <a:blip r:embed="rId35">
            <a:alphaModFix/>
          </a:blip>
          <a:srcRect l="0" t="0" r="0" b="0"/>
          <a:stretch/>
        </p:blipFill>
        <p:spPr bwMode="auto"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/>
          <p:nvPr/>
        </p:nvPicPr>
        <p:blipFill>
          <a:blip r:embed="rId36">
            <a:alphaModFix/>
          </a:blip>
          <a:srcRect l="0" t="0" r="0" b="0"/>
          <a:stretch/>
        </p:blipFill>
        <p:spPr bwMode="auto">
          <a:xfrm>
            <a:off x="7243669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/>
          <p:nvPr/>
        </p:nvPicPr>
        <p:blipFill>
          <a:blip r:embed="rId37">
            <a:alphaModFix/>
          </a:blip>
          <a:srcRect l="0" t="0" r="0" b="0"/>
          <a:stretch/>
        </p:blipFill>
        <p:spPr bwMode="auto">
          <a:xfrm>
            <a:off x="7243669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/>
          <p:nvPr/>
        </p:nvPicPr>
        <p:blipFill>
          <a:blip r:embed="rId38">
            <a:alphaModFix/>
          </a:blip>
          <a:srcRect l="0" t="0" r="0" b="0"/>
          <a:stretch/>
        </p:blipFill>
        <p:spPr bwMode="auto"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/>
          <p:nvPr/>
        </p:nvPicPr>
        <p:blipFill>
          <a:blip r:embed="rId39">
            <a:alphaModFix/>
          </a:blip>
          <a:srcRect l="0" t="0" r="0" b="0"/>
          <a:stretch/>
        </p:blipFill>
        <p:spPr bwMode="auto"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 bwMode="auto"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20027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607202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/>
          <p:nvPr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6073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/>
          <p:nvPr/>
        </p:nvPicPr>
        <p:blipFill>
          <a:blip r:embed="rId5">
            <a:alphaModFix/>
          </a:blip>
          <a:srcRect l="0" t="0" r="0" b="0"/>
          <a:stretch/>
        </p:blipFill>
        <p:spPr bwMode="auto">
          <a:xfrm>
            <a:off x="607389" y="236922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>
            <p:ph type="subTitle" idx="4294967295"/>
          </p:nvPr>
        </p:nvSpPr>
        <p:spPr bwMode="auto">
          <a:xfrm>
            <a:off x="543825" y="113271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 b="1">
                <a:solidFill>
                  <a:srgbClr val="013D85"/>
                </a:solidFill>
              </a:rPr>
              <a:t>Обучение, исследование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11" name="Google Shape;211;p29"/>
          <p:cNvPicPr/>
          <p:nvPr/>
        </p:nvPicPr>
        <p:blipFill>
          <a:blip r:embed="rId6">
            <a:alphaModFix/>
          </a:blip>
          <a:srcRect l="0" t="0" r="0" b="0"/>
          <a:stretch/>
        </p:blipFill>
        <p:spPr bwMode="auto">
          <a:xfrm>
            <a:off x="13318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/>
          <p:nvPr/>
        </p:nvPicPr>
        <p:blipFill>
          <a:blip r:embed="rId7">
            <a:alphaModFix/>
          </a:blip>
          <a:srcRect l="0" t="0" r="0" b="0"/>
          <a:stretch/>
        </p:blipFill>
        <p:spPr bwMode="auto">
          <a:xfrm>
            <a:off x="1319070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/>
          <p:nvPr/>
        </p:nvPicPr>
        <p:blipFill>
          <a:blip r:embed="rId8">
            <a:alphaModFix/>
          </a:blip>
          <a:srcRect l="0" t="0" r="0" b="0"/>
          <a:stretch/>
        </p:blipFill>
        <p:spPr bwMode="auto">
          <a:xfrm>
            <a:off x="13192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/>
          <p:nvPr/>
        </p:nvPicPr>
        <p:blipFill>
          <a:blip r:embed="rId9">
            <a:alphaModFix/>
          </a:blip>
          <a:srcRect l="0" t="0" r="0" b="0"/>
          <a:stretch/>
        </p:blipFill>
        <p:spPr bwMode="auto">
          <a:xfrm>
            <a:off x="1319258" y="2369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/>
          <p:nvPr/>
        </p:nvPicPr>
        <p:blipFill>
          <a:blip r:embed="rId10">
            <a:alphaModFix/>
          </a:blip>
          <a:srcRect l="0" t="0" r="0" b="0"/>
          <a:stretch/>
        </p:blipFill>
        <p:spPr bwMode="auto">
          <a:xfrm>
            <a:off x="20437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/>
          <p:nvPr/>
        </p:nvPicPr>
        <p:blipFill>
          <a:blip r:embed="rId11">
            <a:alphaModFix/>
          </a:blip>
          <a:srcRect l="0" t="0" r="0" b="0"/>
          <a:stretch/>
        </p:blipFill>
        <p:spPr bwMode="auto">
          <a:xfrm>
            <a:off x="2043789" y="2369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/>
          <p:nvPr/>
        </p:nvPicPr>
        <p:blipFill>
          <a:blip r:embed="rId12">
            <a:alphaModFix/>
          </a:blip>
          <a:stretch/>
        </p:blipFill>
        <p:spPr bwMode="auto">
          <a:xfrm>
            <a:off x="2043592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/>
          <p:nvPr/>
        </p:nvPicPr>
        <p:blipFill>
          <a:blip r:embed="rId13">
            <a:alphaModFix/>
          </a:blip>
          <a:stretch/>
        </p:blipFill>
        <p:spPr bwMode="auto">
          <a:xfrm>
            <a:off x="2056421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>
            <p:ph type="subTitle" idx="4294967295"/>
          </p:nvPr>
        </p:nvSpPr>
        <p:spPr bwMode="auto">
          <a:xfrm>
            <a:off x="3243325" y="113271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 b="1">
                <a:solidFill>
                  <a:srgbClr val="013D85"/>
                </a:solidFill>
              </a:rPr>
              <a:t>Компьютерные игры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20" name="Google Shape;220;p29"/>
          <p:cNvPicPr/>
          <p:nvPr/>
        </p:nvPicPr>
        <p:blipFill>
          <a:blip r:embed="rId14">
            <a:alphaModFix/>
          </a:blip>
          <a:srcRect l="0" t="0" r="0" b="0"/>
          <a:stretch/>
        </p:blipFill>
        <p:spPr bwMode="auto">
          <a:xfrm>
            <a:off x="3310877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/>
          <p:nvPr/>
        </p:nvPicPr>
        <p:blipFill>
          <a:blip r:embed="rId15">
            <a:alphaModFix/>
          </a:blip>
          <a:srcRect l="0" t="0" r="0" b="0"/>
          <a:stretch/>
        </p:blipFill>
        <p:spPr bwMode="auto">
          <a:xfrm>
            <a:off x="3310877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/>
          <p:nvPr/>
        </p:nvPicPr>
        <p:blipFill>
          <a:blip r:embed="rId16">
            <a:alphaModFix/>
          </a:blip>
          <a:srcRect l="0" t="0" r="0" b="0"/>
          <a:stretch/>
        </p:blipFill>
        <p:spPr bwMode="auto">
          <a:xfrm>
            <a:off x="3310877" y="2369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/>
          <p:nvPr/>
        </p:nvPicPr>
        <p:blipFill>
          <a:blip r:embed="rId17">
            <a:alphaModFix/>
          </a:blip>
          <a:srcRect l="0" t="0" r="0" b="0"/>
          <a:stretch/>
        </p:blipFill>
        <p:spPr bwMode="auto">
          <a:xfrm>
            <a:off x="404694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/>
          <p:nvPr/>
        </p:nvPicPr>
        <p:blipFill>
          <a:blip r:embed="rId18">
            <a:alphaModFix/>
          </a:blip>
          <a:srcRect l="0" t="0" r="0" b="0"/>
          <a:stretch/>
        </p:blipFill>
        <p:spPr bwMode="auto">
          <a:xfrm>
            <a:off x="404694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/>
          <p:nvPr/>
        </p:nvPicPr>
        <p:blipFill>
          <a:blip r:embed="rId19">
            <a:alphaModFix/>
          </a:blip>
          <a:srcRect l="0" t="0" r="0" b="0"/>
          <a:stretch/>
        </p:blipFill>
        <p:spPr bwMode="auto">
          <a:xfrm>
            <a:off x="4046945" y="2369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/>
          <p:nvPr/>
        </p:nvPicPr>
        <p:blipFill>
          <a:blip r:embed="rId20">
            <a:alphaModFix/>
          </a:blip>
          <a:srcRect l="0" t="0" r="0" b="0"/>
          <a:stretch/>
        </p:blipFill>
        <p:spPr bwMode="auto">
          <a:xfrm>
            <a:off x="33108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/>
          <p:nvPr/>
        </p:nvPicPr>
        <p:blipFill>
          <a:blip r:embed="rId21">
            <a:alphaModFix/>
          </a:blip>
          <a:srcRect l="0" t="0" r="0" b="0"/>
          <a:stretch/>
        </p:blipFill>
        <p:spPr bwMode="auto">
          <a:xfrm>
            <a:off x="47831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/>
          <p:nvPr/>
        </p:nvPicPr>
        <p:blipFill>
          <a:blip r:embed="rId22">
            <a:alphaModFix/>
          </a:blip>
          <a:srcRect l="0" t="0" r="0" b="0"/>
          <a:stretch/>
        </p:blipFill>
        <p:spPr bwMode="auto">
          <a:xfrm>
            <a:off x="404694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/>
          <p:nvPr/>
        </p:nvPicPr>
        <p:blipFill>
          <a:blip r:embed="rId23">
            <a:alphaModFix/>
          </a:blip>
          <a:stretch/>
        </p:blipFill>
        <p:spPr bwMode="auto">
          <a:xfrm>
            <a:off x="4783018" y="2369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/>
          <p:nvPr/>
        </p:nvPicPr>
        <p:blipFill>
          <a:blip r:embed="rId24">
            <a:alphaModFix/>
          </a:blip>
          <a:stretch/>
        </p:blipFill>
        <p:spPr bwMode="auto">
          <a:xfrm>
            <a:off x="4783018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/>
          <p:nvPr/>
        </p:nvPicPr>
        <p:blipFill>
          <a:blip r:embed="rId25">
            <a:alphaModFix/>
          </a:blip>
          <a:stretch/>
        </p:blipFill>
        <p:spPr bwMode="auto">
          <a:xfrm>
            <a:off x="4783018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>
            <p:ph type="subTitle" idx="4294967295"/>
          </p:nvPr>
        </p:nvSpPr>
        <p:spPr bwMode="auto">
          <a:xfrm>
            <a:off x="5851075" y="113271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 b="1">
                <a:solidFill>
                  <a:srgbClr val="013D85"/>
                </a:solidFill>
              </a:rPr>
              <a:t>Технологии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33" name="Google Shape;233;p29"/>
          <p:cNvPicPr/>
          <p:nvPr/>
        </p:nvPicPr>
        <p:blipFill>
          <a:blip r:embed="rId26">
            <a:alphaModFix/>
          </a:blip>
          <a:srcRect l="0" t="0" r="0" b="0"/>
          <a:stretch/>
        </p:blipFill>
        <p:spPr bwMode="auto">
          <a:xfrm>
            <a:off x="59296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/>
          <p:nvPr/>
        </p:nvPicPr>
        <p:blipFill>
          <a:blip r:embed="rId27">
            <a:alphaModFix/>
          </a:blip>
          <a:srcRect l="0" t="0" r="0" b="0"/>
          <a:stretch/>
        </p:blipFill>
        <p:spPr bwMode="auto">
          <a:xfrm>
            <a:off x="5929664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/>
          <p:nvPr/>
        </p:nvPicPr>
        <p:blipFill>
          <a:blip r:embed="rId28">
            <a:alphaModFix/>
          </a:blip>
          <a:stretch/>
        </p:blipFill>
        <p:spPr bwMode="auto">
          <a:xfrm>
            <a:off x="5929664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/>
          <p:nvPr/>
        </p:nvPicPr>
        <p:blipFill>
          <a:blip r:embed="rId29">
            <a:alphaModFix/>
          </a:blip>
          <a:srcRect l="0" t="0" r="0" b="0"/>
          <a:stretch/>
        </p:blipFill>
        <p:spPr bwMode="auto">
          <a:xfrm>
            <a:off x="5929664" y="2369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/>
          <p:nvPr/>
        </p:nvPicPr>
        <p:blipFill>
          <a:blip r:embed="rId30">
            <a:alphaModFix/>
          </a:blip>
          <a:srcRect l="0" t="0" r="0" b="0"/>
          <a:stretch/>
        </p:blipFill>
        <p:spPr bwMode="auto">
          <a:xfrm>
            <a:off x="66542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/>
          <p:nvPr/>
        </p:nvPicPr>
        <p:blipFill>
          <a:blip r:embed="rId31">
            <a:alphaModFix/>
          </a:blip>
          <a:srcRect l="0" t="0" r="0" b="0"/>
          <a:stretch/>
        </p:blipFill>
        <p:spPr bwMode="auto">
          <a:xfrm>
            <a:off x="665429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/>
          <p:nvPr/>
        </p:nvPicPr>
        <p:blipFill>
          <a:blip r:embed="rId32">
            <a:alphaModFix/>
          </a:blip>
          <a:srcRect l="0" t="0" r="0" b="0"/>
          <a:stretch/>
        </p:blipFill>
        <p:spPr bwMode="auto">
          <a:xfrm>
            <a:off x="665429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/>
          <p:nvPr/>
        </p:nvPicPr>
        <p:blipFill>
          <a:blip r:embed="rId33">
            <a:alphaModFix/>
          </a:blip>
          <a:srcRect l="0" t="0" r="0" b="0"/>
          <a:stretch/>
        </p:blipFill>
        <p:spPr bwMode="auto">
          <a:xfrm>
            <a:off x="6654295" y="2369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/>
          <p:nvPr/>
        </p:nvPicPr>
        <p:blipFill>
          <a:blip r:embed="rId34">
            <a:alphaModFix/>
          </a:blip>
          <a:srcRect l="0" t="0" r="0" b="0"/>
          <a:stretch/>
        </p:blipFill>
        <p:spPr bwMode="auto">
          <a:xfrm>
            <a:off x="7378933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/>
          <p:nvPr/>
        </p:nvPicPr>
        <p:blipFill>
          <a:blip r:embed="rId35">
            <a:alphaModFix/>
          </a:blip>
          <a:srcRect l="0" t="0" r="0" b="0"/>
          <a:stretch/>
        </p:blipFill>
        <p:spPr bwMode="auto">
          <a:xfrm>
            <a:off x="7378933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/>
          <p:nvPr/>
        </p:nvPicPr>
        <p:blipFill>
          <a:blip r:embed="rId36">
            <a:alphaModFix/>
          </a:blip>
          <a:srcRect l="0" t="0" r="0" b="0"/>
          <a:stretch/>
        </p:blipFill>
        <p:spPr bwMode="auto">
          <a:xfrm>
            <a:off x="7378933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/>
          <p:nvPr/>
        </p:nvPicPr>
        <p:blipFill>
          <a:blip r:embed="rId37">
            <a:alphaModFix/>
          </a:blip>
          <a:srcRect l="0" t="0" r="0" b="0"/>
          <a:stretch/>
        </p:blipFill>
        <p:spPr bwMode="auto">
          <a:xfrm>
            <a:off x="7378933" y="2369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/>
          <p:nvPr/>
        </p:nvPicPr>
        <p:blipFill>
          <a:blip r:embed="rId38">
            <a:alphaModFix/>
          </a:blip>
          <a:srcRect l="0" t="0" r="0" b="0"/>
          <a:stretch/>
        </p:blipFill>
        <p:spPr bwMode="auto">
          <a:xfrm>
            <a:off x="8087089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/>
          <p:nvPr/>
        </p:nvPicPr>
        <p:blipFill>
          <a:blip r:embed="rId39">
            <a:alphaModFix/>
          </a:blip>
          <a:srcRect l="0" t="0" r="0" b="0"/>
          <a:stretch/>
        </p:blipFill>
        <p:spPr bwMode="auto">
          <a:xfrm>
            <a:off x="80870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/>
          <p:nvPr/>
        </p:nvPicPr>
        <p:blipFill>
          <a:blip r:embed="rId40">
            <a:alphaModFix/>
          </a:blip>
          <a:srcRect l="0" t="0" r="0" b="0"/>
          <a:stretch/>
        </p:blipFill>
        <p:spPr bwMode="auto">
          <a:xfrm>
            <a:off x="8087089" y="2369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/>
          <p:nvPr/>
        </p:nvPicPr>
        <p:blipFill>
          <a:blip r:embed="rId41">
            <a:alphaModFix/>
          </a:blip>
          <a:srcRect l="0" t="0" r="0" b="0"/>
          <a:stretch/>
        </p:blipFill>
        <p:spPr bwMode="auto">
          <a:xfrm>
            <a:off x="8087089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 bwMode="auto"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/>
          <p:nvPr>
            <p:ph type="subTitle" idx="4294967295"/>
          </p:nvPr>
        </p:nvSpPr>
        <p:spPr bwMode="auto">
          <a:xfrm>
            <a:off x="6906750" y="1130969"/>
            <a:ext cx="27240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9883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69884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/>
          <p:nvPr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69883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69883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/>
          <p:nvPr/>
        </p:nvPicPr>
        <p:blipFill>
          <a:blip r:embed="rId6">
            <a:alphaModFix/>
          </a:blip>
          <a:stretch/>
        </p:blipFill>
        <p:spPr bwMode="auto">
          <a:xfrm>
            <a:off x="77283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/>
          <p:nvPr/>
        </p:nvPicPr>
        <p:blipFill>
          <a:blip r:embed="rId7">
            <a:alphaModFix/>
          </a:blip>
          <a:stretch/>
        </p:blipFill>
        <p:spPr bwMode="auto">
          <a:xfrm>
            <a:off x="77283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/>
          <p:nvPr/>
        </p:nvPicPr>
        <p:blipFill>
          <a:blip r:embed="rId8">
            <a:alphaModFix/>
          </a:blip>
          <a:stretch/>
        </p:blipFill>
        <p:spPr bwMode="auto">
          <a:xfrm>
            <a:off x="77279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/>
          <p:nvPr/>
        </p:nvPicPr>
        <p:blipFill>
          <a:blip r:embed="rId9">
            <a:alphaModFix/>
          </a:blip>
          <a:stretch/>
        </p:blipFill>
        <p:spPr bwMode="auto">
          <a:xfrm>
            <a:off x="77281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>
            <p:ph type="subTitle" idx="4294967295"/>
          </p:nvPr>
        </p:nvSpPr>
        <p:spPr bwMode="auto">
          <a:xfrm>
            <a:off x="6906750" y="11309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64" name="Google Shape;264;p30"/>
          <p:cNvPicPr/>
          <p:nvPr/>
        </p:nvPicPr>
        <p:blipFill>
          <a:blip r:embed="rId10">
            <a:alphaModFix/>
          </a:blip>
          <a:srcRect l="0" t="0" r="0" b="0"/>
          <a:stretch/>
        </p:blipFill>
        <p:spPr bwMode="auto"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/>
          <p:nvPr/>
        </p:nvPicPr>
        <p:blipFill>
          <a:blip r:embed="rId11">
            <a:alphaModFix/>
          </a:blip>
          <a:srcRect l="0" t="0" r="0" b="0"/>
          <a:stretch/>
        </p:blipFill>
        <p:spPr bwMode="auto"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/>
          <p:nvPr/>
        </p:nvPicPr>
        <p:blipFill>
          <a:blip r:embed="rId12">
            <a:alphaModFix/>
          </a:blip>
          <a:srcRect l="0" t="0" r="0" b="0"/>
          <a:stretch/>
        </p:blipFill>
        <p:spPr bwMode="auto"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/>
          <p:nvPr/>
        </p:nvPicPr>
        <p:blipFill>
          <a:blip r:embed="rId13">
            <a:alphaModFix/>
          </a:blip>
          <a:srcRect l="0" t="0" r="0" b="0"/>
          <a:stretch/>
        </p:blipFill>
        <p:spPr bwMode="auto"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/>
          <p:nvPr/>
        </p:nvPicPr>
        <p:blipFill>
          <a:blip r:embed="rId14">
            <a:alphaModFix/>
          </a:blip>
          <a:srcRect l="0" t="0" r="0" b="0"/>
          <a:stretch/>
        </p:blipFill>
        <p:spPr bwMode="auto"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/>
          <p:nvPr/>
        </p:nvPicPr>
        <p:blipFill>
          <a:blip r:embed="rId15">
            <a:alphaModFix/>
          </a:blip>
          <a:srcRect l="0" t="0" r="0" b="0"/>
          <a:stretch/>
        </p:blipFill>
        <p:spPr bwMode="auto">
          <a:xfrm>
            <a:off x="2079812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/>
          <p:nvPr/>
        </p:nvPicPr>
        <p:blipFill>
          <a:blip r:embed="rId16">
            <a:alphaModFix/>
          </a:blip>
          <a:stretch/>
        </p:blipFill>
        <p:spPr bwMode="auto"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/>
          <p:nvPr/>
        </p:nvPicPr>
        <p:blipFill>
          <a:blip r:embed="rId17">
            <a:alphaModFix/>
          </a:blip>
          <a:stretch/>
        </p:blipFill>
        <p:spPr bwMode="auto"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/>
          <p:nvPr/>
        </p:nvPicPr>
        <p:blipFill>
          <a:blip r:embed="rId18">
            <a:alphaModFix/>
          </a:blip>
          <a:stretch/>
        </p:blipFill>
        <p:spPr bwMode="auto"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/>
          <p:nvPr/>
        </p:nvPicPr>
        <p:blipFill>
          <a:blip r:embed="rId19">
            <a:alphaModFix/>
          </a:blip>
          <a:stretch/>
        </p:blipFill>
        <p:spPr bwMode="auto">
          <a:xfrm>
            <a:off x="2079812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/>
          <p:nvPr/>
        </p:nvPicPr>
        <p:blipFill>
          <a:blip r:embed="rId20">
            <a:alphaModFix/>
          </a:blip>
          <a:stretch/>
        </p:blipFill>
        <p:spPr bwMode="auto"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/>
          <p:nvPr/>
        </p:nvPicPr>
        <p:blipFill>
          <a:blip r:embed="rId21">
            <a:alphaModFix/>
          </a:blip>
          <a:stretch/>
        </p:blipFill>
        <p:spPr bwMode="auto"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/>
          <p:nvPr/>
        </p:nvPicPr>
        <p:blipFill>
          <a:blip r:embed="rId22">
            <a:alphaModFix/>
          </a:blip>
          <a:stretch/>
        </p:blipFill>
        <p:spPr bwMode="auto"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/>
          <p:nvPr/>
        </p:nvPicPr>
        <p:blipFill>
          <a:blip r:embed="rId23">
            <a:alphaModFix/>
          </a:blip>
          <a:stretch/>
        </p:blipFill>
        <p:spPr bwMode="auto"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/>
          <p:nvPr/>
        </p:nvPicPr>
        <p:blipFill>
          <a:blip r:embed="rId24">
            <a:alphaModFix/>
          </a:blip>
          <a:stretch/>
        </p:blipFill>
        <p:spPr bwMode="auto"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/>
          <p:nvPr/>
        </p:nvPicPr>
        <p:blipFill>
          <a:blip r:embed="rId25">
            <a:alphaModFix/>
          </a:blip>
          <a:stretch/>
        </p:blipFill>
        <p:spPr bwMode="auto">
          <a:xfrm>
            <a:off x="2079812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/>
          <p:nvPr/>
        </p:nvPicPr>
        <p:blipFill>
          <a:blip r:embed="rId26">
            <a:alphaModFix/>
          </a:blip>
          <a:stretch/>
        </p:blipFill>
        <p:spPr bwMode="auto"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/>
          <p:nvPr/>
        </p:nvPicPr>
        <p:blipFill>
          <a:blip r:embed="rId27">
            <a:alphaModFix/>
          </a:blip>
          <a:stretch/>
        </p:blipFill>
        <p:spPr bwMode="auto">
          <a:xfrm>
            <a:off x="3553827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/>
          <p:nvPr/>
        </p:nvPicPr>
        <p:blipFill>
          <a:blip r:embed="rId28">
            <a:alphaModFix/>
          </a:blip>
          <a:srcRect l="0" t="0" r="0" b="0"/>
          <a:stretch/>
        </p:blipFill>
        <p:spPr bwMode="auto"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/>
          <p:nvPr/>
        </p:nvPicPr>
        <p:blipFill>
          <a:blip r:embed="rId29">
            <a:alphaModFix/>
          </a:blip>
          <a:srcRect l="0" t="0" r="0" b="0"/>
          <a:stretch/>
        </p:blipFill>
        <p:spPr bwMode="auto"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/>
          <p:nvPr>
            <p:ph type="subTitle" idx="4294967295"/>
          </p:nvPr>
        </p:nvSpPr>
        <p:spPr bwMode="auto">
          <a:xfrm>
            <a:off x="527075" y="11375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 b="1">
                <a:solidFill>
                  <a:srgbClr val="013D85"/>
                </a:solidFill>
              </a:rPr>
              <a:t>Разное</a:t>
            </a:r>
            <a:endParaRPr sz="1500" b="1">
              <a:solidFill>
                <a:srgbClr val="013D85"/>
              </a:solidFill>
            </a:endParaRPr>
          </a:p>
        </p:txBody>
      </p:sp>
      <p:sp>
        <p:nvSpPr>
          <p:cNvPr id="285" name="Google Shape;285;p30"/>
          <p:cNvSpPr txBox="1"/>
          <p:nvPr>
            <p:ph type="subTitle" idx="4294967295"/>
          </p:nvPr>
        </p:nvSpPr>
        <p:spPr bwMode="auto">
          <a:xfrm>
            <a:off x="4444200" y="1137569"/>
            <a:ext cx="19743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 b="1">
                <a:solidFill>
                  <a:srgbClr val="013D85"/>
                </a:solidFill>
              </a:rPr>
              <a:t>Флажки/Метки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86" name="Google Shape;286;p30"/>
          <p:cNvPicPr/>
          <p:nvPr/>
        </p:nvPicPr>
        <p:blipFill>
          <a:blip r:embed="rId30">
            <a:alphaModFix/>
          </a:blip>
          <a:srcRect l="0" t="0" r="0" b="0"/>
          <a:stretch/>
        </p:blipFill>
        <p:spPr bwMode="auto">
          <a:xfrm>
            <a:off x="4523225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/>
          <p:nvPr/>
        </p:nvPicPr>
        <p:blipFill>
          <a:blip r:embed="rId31">
            <a:alphaModFix/>
          </a:blip>
          <a:srcRect l="0" t="0" r="0" b="0"/>
          <a:stretch/>
        </p:blipFill>
        <p:spPr bwMode="auto">
          <a:xfrm>
            <a:off x="6162294" y="4088020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/>
          <p:nvPr/>
        </p:nvPicPr>
        <p:blipFill>
          <a:blip r:embed="rId32">
            <a:alphaModFix/>
          </a:blip>
          <a:srcRect l="0" t="0" r="0" b="0"/>
          <a:stretch/>
        </p:blipFill>
        <p:spPr bwMode="auto">
          <a:xfrm>
            <a:off x="4557875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/>
          <p:nvPr/>
        </p:nvPicPr>
        <p:blipFill>
          <a:blip r:embed="rId33">
            <a:alphaModFix/>
          </a:blip>
          <a:srcRect l="0" t="0" r="0" b="0"/>
          <a:stretch/>
        </p:blipFill>
        <p:spPr bwMode="auto">
          <a:xfrm>
            <a:off x="4557887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/>
          <p:nvPr/>
        </p:nvPicPr>
        <p:blipFill>
          <a:blip r:embed="rId34">
            <a:alphaModFix/>
          </a:blip>
          <a:srcRect l="0" t="0" r="0" b="0"/>
          <a:stretch/>
        </p:blipFill>
        <p:spPr bwMode="auto">
          <a:xfrm>
            <a:off x="5060217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/>
          <p:nvPr/>
        </p:nvPicPr>
        <p:blipFill>
          <a:blip r:embed="rId35">
            <a:alphaModFix/>
          </a:blip>
          <a:srcRect l="0" t="0" r="0" b="0"/>
          <a:stretch/>
        </p:blipFill>
        <p:spPr bwMode="auto">
          <a:xfrm>
            <a:off x="6162294" y="3484892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/>
          <p:nvPr/>
        </p:nvPicPr>
        <p:blipFill>
          <a:blip r:embed="rId36">
            <a:alphaModFix/>
          </a:blip>
          <a:srcRect l="0" t="0" r="0" b="0"/>
          <a:stretch/>
        </p:blipFill>
        <p:spPr bwMode="auto">
          <a:xfrm>
            <a:off x="5077187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/>
          <p:nvPr/>
        </p:nvPicPr>
        <p:blipFill>
          <a:blip r:embed="rId37">
            <a:alphaModFix/>
          </a:blip>
          <a:srcRect l="0" t="0" r="0" b="0"/>
          <a:stretch/>
        </p:blipFill>
        <p:spPr bwMode="auto">
          <a:xfrm>
            <a:off x="5077199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/>
          <p:nvPr/>
        </p:nvPicPr>
        <p:blipFill>
          <a:blip r:embed="rId38">
            <a:alphaModFix/>
          </a:blip>
          <a:srcRect l="0" t="0" r="0" b="0"/>
          <a:stretch/>
        </p:blipFill>
        <p:spPr bwMode="auto">
          <a:xfrm>
            <a:off x="5609672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/>
          <p:nvPr/>
        </p:nvPicPr>
        <p:blipFill>
          <a:blip r:embed="rId39">
            <a:alphaModFix/>
          </a:blip>
          <a:srcRect l="0" t="0" r="0" b="0"/>
          <a:stretch/>
        </p:blipFill>
        <p:spPr bwMode="auto">
          <a:xfrm>
            <a:off x="5609672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/>
          <p:nvPr/>
        </p:nvPicPr>
        <p:blipFill>
          <a:blip r:embed="rId40">
            <a:alphaModFix/>
          </a:blip>
          <a:srcRect l="0" t="0" r="0" b="0"/>
          <a:stretch/>
        </p:blipFill>
        <p:spPr bwMode="auto">
          <a:xfrm>
            <a:off x="5616740" y="2776398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/>
          <p:nvPr/>
        </p:nvPicPr>
        <p:blipFill>
          <a:blip r:embed="rId41">
            <a:alphaModFix/>
          </a:blip>
          <a:srcRect l="0" t="0" r="0" b="0"/>
          <a:stretch/>
        </p:blipFill>
        <p:spPr bwMode="auto">
          <a:xfrm>
            <a:off x="5616752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/>
          <p:nvPr/>
        </p:nvPicPr>
        <p:blipFill>
          <a:blip r:embed="rId42">
            <a:alphaModFix/>
          </a:blip>
          <a:srcRect l="0" t="0" r="0" b="0"/>
          <a:stretch/>
        </p:blipFill>
        <p:spPr bwMode="auto">
          <a:xfrm>
            <a:off x="4523225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/>
          <p:nvPr/>
        </p:nvPicPr>
        <p:blipFill>
          <a:blip r:embed="rId43">
            <a:alphaModFix/>
          </a:blip>
          <a:srcRect l="0" t="0" r="0" b="0"/>
          <a:stretch/>
        </p:blipFill>
        <p:spPr bwMode="auto">
          <a:xfrm>
            <a:off x="6163714" y="159690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/>
          <p:nvPr/>
        </p:nvPicPr>
        <p:blipFill>
          <a:blip r:embed="rId44">
            <a:alphaModFix/>
          </a:blip>
          <a:srcRect l="0" t="0" r="0" b="0"/>
          <a:stretch/>
        </p:blipFill>
        <p:spPr bwMode="auto">
          <a:xfrm>
            <a:off x="6162294" y="2776049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/>
          <p:nvPr/>
        </p:nvPicPr>
        <p:blipFill>
          <a:blip r:embed="rId45">
            <a:alphaModFix/>
          </a:blip>
          <a:srcRect l="0" t="0" r="0" b="0"/>
          <a:stretch/>
        </p:blipFill>
        <p:spPr bwMode="auto">
          <a:xfrm>
            <a:off x="5616750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/>
          <p:nvPr/>
        </p:nvPicPr>
        <p:blipFill>
          <a:blip r:embed="rId46">
            <a:alphaModFix/>
          </a:blip>
          <a:srcRect l="0" t="0" r="0" b="0"/>
          <a:stretch/>
        </p:blipFill>
        <p:spPr bwMode="auto">
          <a:xfrm>
            <a:off x="5060217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/>
          <p:nvPr/>
        </p:nvPicPr>
        <p:blipFill>
          <a:blip r:embed="rId47">
            <a:alphaModFix/>
          </a:blip>
          <a:srcRect l="0" t="0" r="0" b="0"/>
          <a:stretch/>
        </p:blipFill>
        <p:spPr bwMode="auto">
          <a:xfrm>
            <a:off x="6163714" y="213558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/>
          <p:nvPr/>
        </p:nvPicPr>
        <p:blipFill>
          <a:blip r:embed="rId48">
            <a:alphaModFix/>
          </a:blip>
          <a:srcRect l="0" t="0" r="0" b="0"/>
          <a:stretch/>
        </p:blipFill>
        <p:spPr bwMode="auto">
          <a:xfrm>
            <a:off x="4604823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/>
          <p:nvPr/>
        </p:nvPicPr>
        <p:blipFill>
          <a:blip r:embed="rId49">
            <a:alphaModFix/>
          </a:blip>
          <a:srcRect l="0" t="0" r="0" b="0"/>
          <a:stretch/>
        </p:blipFill>
        <p:spPr bwMode="auto">
          <a:xfrm>
            <a:off x="5077215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/>
          <p:nvPr/>
        </p:nvPicPr>
        <p:blipFill>
          <a:blip r:embed="rId2">
            <a:alphaModFix/>
          </a:blip>
          <a:srcRect l="0" t="7798" r="0" b="7805"/>
          <a:stretch/>
        </p:blipFill>
        <p:spPr bwMode="auto"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 bwMode="auto">
          <a:xfrm>
            <a:off x="360000" y="3625574"/>
            <a:ext cx="3004800" cy="847800"/>
          </a:xfrm>
          <a:prstGeom prst="wedgeRectCallout">
            <a:avLst>
              <a:gd name="adj1" fmla="val -21766"/>
              <a:gd name="adj2" fmla="val 82835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</a:rPr>
              <a:t>Чтобы добавить картинку на весь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 bwMode="auto"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/>
          <p:nvPr>
            <p:ph type="subTitle" idx="4294967295"/>
          </p:nvPr>
        </p:nvSpPr>
        <p:spPr bwMode="auto">
          <a:xfrm>
            <a:off x="5509200" y="1187525"/>
            <a:ext cx="3341700" cy="1802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pPr>
            <a:r>
              <a:rPr lang="ru" sz="1100"/>
              <a:t>Кликните правой кнопко</a:t>
            </a:r>
            <a:r>
              <a:rPr lang="ru" sz="1100"/>
              <a:t>й</a:t>
            </a:r>
            <a:endParaRPr sz="1100"/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100"/>
              <a:t>мыши на изображение</a:t>
            </a:r>
            <a:endParaRPr sz="1100"/>
          </a:p>
          <a:p>
            <a:pPr marL="457200" lvl="0" indent="-29845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100"/>
              <a:t>нужный вариант загрузки</a:t>
            </a:r>
            <a:endParaRPr sz="1100"/>
          </a:p>
          <a:p>
            <a:pPr marL="457200" lvl="0" indent="-29845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/>
          <p:nvPr/>
        </p:nvPicPr>
        <p:blipFill>
          <a:blip r:embed="rId2">
            <a:alphaModFix/>
          </a:blip>
          <a:srcRect l="1603" t="0" r="0" b="0"/>
          <a:stretch/>
        </p:blipFill>
        <p:spPr bwMode="auto">
          <a:xfrm>
            <a:off x="619700" y="1290525"/>
            <a:ext cx="4714251" cy="3432275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9" name="Google Shape;319;p32"/>
          <p:cNvPicPr/>
          <p:nvPr/>
        </p:nvPicPr>
        <p:blipFill>
          <a:blip r:embed="rId3">
            <a:alphaModFix/>
          </a:blip>
          <a:srcRect l="0" t="0" r="6872" b="0"/>
          <a:stretch/>
        </p:blipFill>
        <p:spPr bwMode="auto">
          <a:xfrm>
            <a:off x="5765891" y="3258848"/>
            <a:ext cx="2143109" cy="1463951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 bwMode="auto"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/>
          <p:nvPr>
            <p:ph type="subTitle" idx="4294967295"/>
          </p:nvPr>
        </p:nvSpPr>
        <p:spPr bwMode="auto">
          <a:xfrm>
            <a:off x="6408425" y="1316150"/>
            <a:ext cx="2415900" cy="14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100"/>
              <a:t>в пункт меню «Слайд»,</a:t>
            </a:r>
            <a:endParaRPr sz="11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636175" y="1316150"/>
            <a:ext cx="5582577" cy="3238749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 bwMode="auto">
          <a:xfrm>
            <a:off x="630000" y="2716325"/>
            <a:ext cx="1033799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83" name="Google Shape;83;p18"/>
          <p:cNvPicPr/>
          <p:nvPr/>
        </p:nvPicPr>
        <p:blipFill>
          <a:blip r:embed="rId2">
            <a:alphaModFix/>
          </a:blip>
          <a:srcRect l="18452" t="10980" r="28827" b="10980"/>
          <a:stretch/>
        </p:blipFill>
        <p:spPr bwMode="auto"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 bwMode="auto"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3000"/>
              <a:t>Защита проекта</a:t>
            </a:r>
            <a:endParaRPr sz="3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3000"/>
              <a:t>Тема: </a:t>
            </a:r>
            <a:r>
              <a:rPr lang="ru" sz="3000" b="1" i="0" u="none" strike="noStrike" cap="none" spc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Построение отказоустойчивых решений сети ЦОД через внедрение архитектуры EVPN/VXLAN</a:t>
            </a:r>
            <a:endParaRPr sz="3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" name="Google Shape;85;p18"/>
          <p:cNvSpPr txBox="1"/>
          <p:nvPr>
            <p:ph type="subTitle" idx="2"/>
          </p:nvPr>
        </p:nvSpPr>
        <p:spPr bwMode="auto"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>
                <a:solidFill>
                  <a:srgbClr val="02418B"/>
                </a:solidFill>
              </a:rPr>
              <a:t>Лущаев Константин</a:t>
            </a:r>
            <a:endParaRPr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/>
          <p:nvPr>
            <p:ph type="subTitle" idx="4"/>
          </p:nvPr>
        </p:nvSpPr>
        <p:spPr bwMode="auto"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400"/>
              <a:t>Инженер</a:t>
            </a:r>
            <a:endParaRPr sz="14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sz="1300" b="0" i="0" u="none">
                <a:solidFill>
                  <a:srgbClr val="212529"/>
                </a:solidFill>
                <a:latin typeface="Roboto"/>
                <a:ea typeface="Roboto"/>
                <a:cs typeface="Roboto"/>
              </a:rPr>
              <a:t>ГАУ АО «Управление ИКТ АО»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 bwMode="auto">
          <a:xfrm>
            <a:off x="559075" y="342524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2" name="Google Shape;92;p19"/>
          <p:cNvSpPr/>
          <p:nvPr/>
        </p:nvSpPr>
        <p:spPr bwMode="auto"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3" name="Google Shape;93;p19"/>
          <p:cNvSpPr/>
          <p:nvPr/>
        </p:nvSpPr>
        <p:spPr bwMode="auto"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4" name="Google Shape;94;p19"/>
          <p:cNvSpPr/>
          <p:nvPr/>
        </p:nvSpPr>
        <p:spPr bwMode="auto"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5" name="Google Shape;95;p19"/>
          <p:cNvSpPr/>
          <p:nvPr/>
        </p:nvSpPr>
        <p:spPr bwMode="auto"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6" name="Google Shape;96;p19"/>
          <p:cNvSpPr/>
          <p:nvPr/>
        </p:nvSpPr>
        <p:spPr bwMode="auto"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7" name="Google Shape;97;p19"/>
          <p:cNvSpPr/>
          <p:nvPr/>
        </p:nvSpPr>
        <p:spPr bwMode="auto"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98" name="Google Shape;98;p19"/>
          <p:cNvCxnSpPr>
            <a:cxnSpLocks/>
            <a:stCxn id="92" idx="1"/>
            <a:endCxn id="93" idx="1"/>
          </p:cNvCxnSpPr>
          <p:nvPr/>
        </p:nvCxnSpPr>
        <p:spPr bwMode="auto"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cxnSpLocks/>
            <a:stCxn id="93" idx="1"/>
            <a:endCxn id="94" idx="1"/>
          </p:cNvCxnSpPr>
          <p:nvPr/>
        </p:nvCxnSpPr>
        <p:spPr bwMode="auto"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cxnSpLocks/>
            <a:stCxn id="94" idx="1"/>
            <a:endCxn id="95" idx="1"/>
          </p:cNvCxnSpPr>
          <p:nvPr/>
        </p:nvCxnSpPr>
        <p:spPr bwMode="auto"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cxnSpLocks/>
          </p:cNvCxnSpPr>
          <p:nvPr/>
        </p:nvCxnSpPr>
        <p:spPr bwMode="auto"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cxnSpLocks/>
          </p:cNvCxnSpPr>
          <p:nvPr/>
        </p:nvCxnSpPr>
        <p:spPr bwMode="auto"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 bwMode="auto">
          <a:xfrm flipH="0" flipV="0">
            <a:off x="494775" y="455605"/>
            <a:ext cx="8520599" cy="88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</a:endParaRPr>
          </a:p>
        </p:txBody>
      </p:sp>
      <p:graphicFrame>
        <p:nvGraphicFramePr>
          <p:cNvPr id="108" name="Google Shape;108;p20"/>
          <p:cNvGraphicFramePr>
            <a:graphicFrameLocks xmlns:a="http://schemas.openxmlformats.org/drawingml/2006/main"/>
          </p:cNvGraphicFramePr>
          <p:nvPr/>
        </p:nvGraphicFramePr>
        <p:xfrm>
          <a:off x="952499" y="1587584"/>
          <a:ext cx="7248524" cy="1967744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{AED136A4-9584-459C-A10A-C305C490E9AF}</a:tableStyleId>
                <a:noFill/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rgbClr val="FFFFFF"/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Модернизация текущей сетевой инфраструктуры с минимальными вложениями</a:t>
                      </a:r>
                      <a:endParaRPr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FFFFFF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rgbClr val="FFFFFF"/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Внедрение технологии VXLAN/EVPN</a:t>
                      </a:r>
                      <a:endParaRPr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FFFFFF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rgbClr val="FFFFFF"/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Отказ от традиционной топологии tier-3 в центре обработки данных</a:t>
                      </a:r>
                      <a:endParaRPr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FFFFFF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rgbClr val="FFFFFF"/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/>
                        <a:t>П</a:t>
                      </a: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одключение резервного ЦОД с использованием технологии “multipod”</a:t>
                      </a:r>
                      <a:endParaRPr/>
                    </a:p>
                  </a:txBody>
                  <a:tcPr marL="198000" marR="91425" marT="91425" marB="91425">
                    <a:lnL w="9525" algn="ctr">
                      <a:solidFill>
                        <a:srgbClr val="FFFFFF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5.</a:t>
                      </a:r>
                      <a:endParaRPr lang="ru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4" marT="91424" marB="91424">
                    <a:lnL w="9524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BFC1F0"/>
                      </a:solidFill>
                    </a:lnT>
                    <a:lnB w="9524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Обеспечение L2/L3 связанности между площадками</a:t>
                      </a:r>
                      <a:endParaRPr lang="ru-RU"/>
                    </a:p>
                  </a:txBody>
                  <a:tcPr marL="198000" marR="91424" marT="91424" marB="91424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4" algn="ctr">
                      <a:solidFill>
                        <a:srgbClr val="BFC1F0"/>
                      </a:solidFill>
                    </a:lnT>
                    <a:lnB w="9524" algn="ctr">
                      <a:solidFill>
                        <a:srgbClr val="BFC1F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 bwMode="auto"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>
            <a:graphicFrameLocks xmlns:a="http://schemas.openxmlformats.org/drawingml/2006/main"/>
          </p:cNvGraphicFramePr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{AED136A4-9584-459C-A10A-C305C490E9AF}</a:tableStyleId>
                <a:noFill/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>
                          <a:alpha val="0"/>
                        </a:scheme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Разработка отказоустойчивой и масштабируемой </a:t>
                      </a:r>
                      <a:endParaRPr lang="ru-RU" sz="1400" b="0" i="0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топологии CLOS для существующих площадок</a:t>
                      </a:r>
                      <a:endParaRPr sz="13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chemeClr val="lt1">
                          <a:alpha val="0"/>
                        </a:schemeClr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28575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>
                          <a:alpha val="0"/>
                        </a:scheme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Проектирование DCI с помощью </a:t>
                      </a:r>
                      <a:r>
                        <a:rPr lang="ru-RU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т</a:t>
                      </a:r>
                      <a:r>
                        <a:rPr lang="ru-RU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ехнологии “multi</a:t>
                      </a: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pod</a:t>
                      </a:r>
                      <a:r>
                        <a:rPr lang="ru-RU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”</a:t>
                      </a:r>
                      <a:endParaRPr sz="13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chemeClr val="lt1">
                          <a:alpha val="0"/>
                        </a:schemeClr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28575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>
                          <a:alpha val="0"/>
                        </a:scheme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Проектирование адресного пространства</a:t>
                      </a:r>
                      <a:endParaRPr sz="13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chemeClr val="lt1">
                          <a:alpha val="0"/>
                        </a:schemeClr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28575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4.</a:t>
                      </a:r>
                      <a:endParaRPr lang="ru"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4" marT="68574" marB="68574">
                    <a:lnL w="9524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4" algn="ctr">
                      <a:solidFill>
                        <a:schemeClr val="lt1">
                          <a:alpha val="0"/>
                        </a:schemeClr>
                      </a:solidFill>
                    </a:lnR>
                    <a:lnT w="9524" algn="ctr">
                      <a:solidFill>
                        <a:srgbClr val="BFC1F0"/>
                      </a:solidFill>
                    </a:lnT>
                    <a:lnB w="9524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Проектирование Underlay и Overlay сетей</a:t>
                      </a:r>
                      <a:endParaRPr lang="ru-RU"/>
                    </a:p>
                  </a:txBody>
                  <a:tcPr marL="198000" marR="91424" marT="68574" marB="68574">
                    <a:lnL w="9524" algn="ctr">
                      <a:solidFill>
                        <a:schemeClr val="lt1">
                          <a:alpha val="0"/>
                        </a:schemeClr>
                      </a:solidFill>
                    </a:lnL>
                    <a:lnR w="9524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4" algn="ctr">
                      <a:solidFill>
                        <a:srgbClr val="BFC1F0"/>
                      </a:solidFill>
                    </a:lnT>
                    <a:lnB w="9524" algn="ctr">
                      <a:solidFill>
                        <a:srgbClr val="BFC1F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 bwMode="auto"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/>
          </a:p>
        </p:txBody>
      </p:sp>
      <p:graphicFrame>
        <p:nvGraphicFramePr>
          <p:cNvPr id="122" name="Google Shape;122;p22"/>
          <p:cNvGraphicFramePr>
            <a:graphicFrameLocks xmlns:a="http://schemas.openxmlformats.org/drawingml/2006/main"/>
          </p:cNvGraphicFramePr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{AED136A4-9584-459C-A10A-C305C490E9AF}</a:tableStyleId>
                <a:noFill/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>
                          <a:alpha val="0"/>
                        </a:scheme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/>
                        <a:t>e</a:t>
                      </a:r>
                      <a:r>
                        <a:rPr lang="en-US"/>
                        <a:t>BGP – </a:t>
                      </a:r>
                      <a:r>
                        <a:rPr lang="ru-RU"/>
                        <a:t>для построения </a:t>
                      </a:r>
                      <a:r>
                        <a:rPr lang="en-US"/>
                        <a:t>Underlay </a:t>
                      </a:r>
                      <a:r>
                        <a:rPr lang="ru-RU"/>
                        <a:t>сети</a:t>
                      </a:r>
                      <a:endParaRPr sz="13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chemeClr val="lt1">
                          <a:alpha val="0"/>
                        </a:schemeClr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28575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>
                          <a:alpha val="0"/>
                        </a:scheme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/>
                        <a:t>eBGP – для </a:t>
                      </a:r>
                      <a:r>
                        <a:rPr lang="ru-RU"/>
                        <a:t>построения </a:t>
                      </a:r>
                      <a:r>
                        <a:rPr lang="en-US"/>
                        <a:t>Overlay </a:t>
                      </a:r>
                      <a:r>
                        <a:rPr lang="ru-RU"/>
                        <a:t>сети</a:t>
                      </a:r>
                      <a:endParaRPr sz="13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chemeClr val="lt1">
                          <a:alpha val="0"/>
                        </a:schemeClr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28575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>
                          <a:alpha val="0"/>
                        </a:schemeClr>
                      </a:solidFill>
                      <a:round/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/>
                        <a:t>eBGP (address family ipv4) – </a:t>
                      </a:r>
                      <a:r>
                        <a:rPr lang="ru-RU"/>
                        <a:t>для обмена маршрутной информации между клиентскими сетями</a:t>
                      </a:r>
                      <a:endParaRPr sz="13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68575" marB="68575">
                    <a:lnL w="9525" algn="ctr">
                      <a:solidFill>
                        <a:schemeClr val="lt1">
                          <a:alpha val="0"/>
                        </a:schemeClr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/>
                      </a:solidFill>
                    </a:lnT>
                    <a:lnB w="9525" algn="ctr">
                      <a:solidFill>
                        <a:srgbClr val="BFC1F0"/>
                      </a:solidFill>
                    </a:lnB>
                  </a:tcPr>
                </a:tc>
              </a:tr>
              <a:tr h="28575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</a:rPr>
                        <a:t>4.</a:t>
                      </a:r>
                      <a:endParaRPr lang="ru"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4" marT="68574" marB="68574">
                    <a:lnL w="9524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4" algn="ctr">
                      <a:solidFill>
                        <a:schemeClr val="lt1">
                          <a:alpha val="0"/>
                        </a:schemeClr>
                      </a:solidFill>
                    </a:lnR>
                    <a:lnT w="9524" algn="ctr">
                      <a:solidFill>
                        <a:srgbClr val="BFC1F0"/>
                      </a:solidFill>
                    </a:lnT>
                    <a:lnB w="9524" algn="ctr">
                      <a:solidFill>
                        <a:srgbClr val="BFC1F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VXLAN – установление туннелей между VTEP для </a:t>
                      </a:r>
                      <a:endParaRPr lang="en-US" sz="1400" b="0" i="0" u="none" strike="noStrike" cap="none" spc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МАС инкапсуляции L2 кадров в UDP пакеты</a:t>
                      </a:r>
                      <a:endParaRPr lang="en-US"/>
                    </a:p>
                  </a:txBody>
                  <a:tcPr marL="198000" marR="91424" marT="68574" marB="68574">
                    <a:lnL w="9524" algn="ctr">
                      <a:solidFill>
                        <a:schemeClr val="lt1">
                          <a:alpha val="0"/>
                        </a:schemeClr>
                      </a:solidFill>
                    </a:lnL>
                    <a:lnR w="9524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4" algn="ctr">
                      <a:solidFill>
                        <a:srgbClr val="BFC1F0"/>
                      </a:solidFill>
                    </a:lnT>
                    <a:lnB w="9524" algn="ctr">
                      <a:solidFill>
                        <a:srgbClr val="BFC1F0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 bwMode="auto"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/>
              <a:t>Схем</a:t>
            </a:r>
            <a:r>
              <a:rPr lang="ru-RU" sz="3000"/>
              <a:t>а существующей сети</a:t>
            </a:r>
            <a:endParaRPr sz="3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/>
          </a:p>
        </p:txBody>
      </p:sp>
      <p:pic>
        <p:nvPicPr>
          <p:cNvPr id="153127158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248092" y="852489"/>
            <a:ext cx="5587345" cy="4244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4840039" name="Google Shape;135;p24"/>
          <p:cNvSpPr txBox="1"/>
          <p:nvPr>
            <p:ph type="title"/>
          </p:nvPr>
        </p:nvSpPr>
        <p:spPr bwMode="auto">
          <a:xfrm>
            <a:off x="500549" y="330723"/>
            <a:ext cx="8520599" cy="10958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/>
              <a:t>Схем</a:t>
            </a:r>
            <a:r>
              <a:rPr lang="ru-RU" sz="3000"/>
              <a:t>а </a:t>
            </a:r>
            <a:r>
              <a:rPr lang="ru-RU" sz="3000"/>
              <a:t>проектируемой сети</a:t>
            </a:r>
            <a:endParaRPr sz="3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/>
          </a:p>
        </p:txBody>
      </p:sp>
      <p:pic>
        <p:nvPicPr>
          <p:cNvPr id="198754499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287370" y="972138"/>
            <a:ext cx="6775515" cy="3818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Р7-Офис/2024.3.1.487</Application>
  <PresentationFormat>On-screen Show (4:3)</PresentationFormat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