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304" r:id="rId9"/>
    <p:sldId id="268" r:id="rId10"/>
    <p:sldId id="305" r:id="rId11"/>
    <p:sldId id="267" r:id="rId12"/>
    <p:sldId id="306" r:id="rId13"/>
    <p:sldId id="266" r:id="rId14"/>
    <p:sldId id="265" r:id="rId15"/>
    <p:sldId id="264" r:id="rId16"/>
    <p:sldId id="270" r:id="rId17"/>
    <p:sldId id="269" r:id="rId18"/>
    <p:sldId id="271" r:id="rId19"/>
    <p:sldId id="272" r:id="rId20"/>
    <p:sldId id="276" r:id="rId21"/>
    <p:sldId id="275" r:id="rId22"/>
    <p:sldId id="274" r:id="rId23"/>
    <p:sldId id="277" r:id="rId24"/>
    <p:sldId id="273" r:id="rId25"/>
    <p:sldId id="278" r:id="rId26"/>
    <p:sldId id="307" r:id="rId27"/>
    <p:sldId id="279" r:id="rId28"/>
    <p:sldId id="308" r:id="rId29"/>
    <p:sldId id="309" r:id="rId30"/>
    <p:sldId id="311" r:id="rId31"/>
    <p:sldId id="310" r:id="rId32"/>
    <p:sldId id="312" r:id="rId33"/>
    <p:sldId id="313" r:id="rId34"/>
    <p:sldId id="282" r:id="rId35"/>
    <p:sldId id="281" r:id="rId36"/>
    <p:sldId id="283" r:id="rId37"/>
    <p:sldId id="291" r:id="rId38"/>
    <p:sldId id="314" r:id="rId39"/>
    <p:sldId id="285" r:id="rId40"/>
    <p:sldId id="288" r:id="rId41"/>
    <p:sldId id="284" r:id="rId42"/>
    <p:sldId id="297" r:id="rId43"/>
    <p:sldId id="287" r:id="rId44"/>
    <p:sldId id="296" r:id="rId45"/>
    <p:sldId id="294" r:id="rId46"/>
    <p:sldId id="286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261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  <a:prstGeom prst="rect">
            <a:avLst/>
          </a:prstGeo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88392" y="154764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标题 7"/>
          <p:cNvSpPr>
            <a:spLocks noGrp="1"/>
          </p:cNvSpPr>
          <p:nvPr>
            <p:ph type="ctrTitle"/>
          </p:nvPr>
        </p:nvSpPr>
        <p:spPr>
          <a:xfrm>
            <a:off x="464234" y="188640"/>
            <a:ext cx="8229600" cy="1359008"/>
          </a:xfrm>
          <a:prstGeom prst="rect">
            <a:avLst/>
          </a:prstGeom>
        </p:spPr>
        <p:txBody>
          <a:bodyPr lIns="45720" rIns="228600" anchor="b">
            <a:normAutofit/>
          </a:bodyPr>
          <a:lstStyle>
            <a:lvl1pPr marL="0" algn="ctr">
              <a:defRPr sz="4800"/>
            </a:lvl1pPr>
            <a:extLst/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slide" Target="slide36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数字图像处理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中南大学航空航天学院</a:t>
            </a:r>
          </a:p>
        </p:txBody>
      </p:sp>
    </p:spTree>
    <p:extLst>
      <p:ext uri="{BB962C8B-B14F-4D97-AF65-F5344CB8AC3E}">
        <p14:creationId xmlns:p14="http://schemas.microsoft.com/office/powerpoint/2010/main" val="32985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457200" y="460499"/>
            <a:ext cx="8385175" cy="102428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+mj-lt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灰度图像例</a:t>
            </a:r>
          </a:p>
        </p:txBody>
      </p:sp>
      <p:pic>
        <p:nvPicPr>
          <p:cNvPr id="4" name="Picture 4" descr="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3840163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DSCN0005_400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384016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60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042988" y="404664"/>
            <a:ext cx="7632700" cy="1223963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数字图像的概念与描述</a:t>
            </a:r>
            <a:b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                  </a:t>
            </a:r>
            <a:r>
              <a:rPr lang="en-US" altLang="zh-CN" sz="3200" dirty="0">
                <a:solidFill>
                  <a:srgbClr val="FFCC99"/>
                </a:solidFill>
                <a:latin typeface="Arial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彩色图像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971550" y="2133600"/>
            <a:ext cx="7261225" cy="2119313"/>
          </a:xfrm>
          <a:prstGeom prst="rect">
            <a:avLst/>
          </a:prstGeom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彩色图像是指每个像素的信息由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RGB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三原色构成的图像，其中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RGB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是由不同的灰度级来描述的。</a:t>
            </a:r>
          </a:p>
          <a:p>
            <a:endParaRPr lang="en-US" altLang="zh-CN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900113" y="4365104"/>
            <a:ext cx="7272337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3200" dirty="0">
                <a:latin typeface="黑体" pitchFamily="2" charset="-122"/>
                <a:ea typeface="华文细黑" pitchFamily="2" charset="-122"/>
              </a:rPr>
              <a:t>彩色图像不能用一个矩阵来描述了，一般是用三个矩阵同时来描述。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62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900113" y="404813"/>
            <a:ext cx="7416303" cy="1066800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ea typeface="黑体" pitchFamily="2" charset="-122"/>
              </a:rPr>
              <a:t>彩色图像例</a:t>
            </a:r>
          </a:p>
        </p:txBody>
      </p:sp>
      <p:pic>
        <p:nvPicPr>
          <p:cNvPr id="4" name="Picture 4" descr="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3840163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SCN0005_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57400"/>
            <a:ext cx="384016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48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116013" y="4435475"/>
          <a:ext cx="21209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公式" r:id="rId3" imgW="1396800" imgH="711000" progId="Equation.3">
                  <p:embed/>
                </p:oleObj>
              </mc:Choice>
              <mc:Fallback>
                <p:oleObj name="公式" r:id="rId3" imgW="1396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35475"/>
                        <a:ext cx="21209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492500" y="4291013"/>
          <a:ext cx="2328863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公式" r:id="rId5" imgW="1396800" imgH="711000" progId="Equation.3">
                  <p:embed/>
                </p:oleObj>
              </mc:Choice>
              <mc:Fallback>
                <p:oleObj name="公式" r:id="rId5" imgW="1396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291013"/>
                        <a:ext cx="2328863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156325" y="4291013"/>
          <a:ext cx="2328863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公式" r:id="rId7" imgW="1396800" imgH="711000" progId="Equation.3">
                  <p:embed/>
                </p:oleObj>
              </mc:Choice>
              <mc:Fallback>
                <p:oleObj name="公式" r:id="rId7" imgW="13968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291013"/>
                        <a:ext cx="2328863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563938" y="2708275"/>
            <a:ext cx="1219200" cy="762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258888" y="1916113"/>
            <a:ext cx="1371600" cy="1219200"/>
            <a:chOff x="1152" y="1344"/>
            <a:chExt cx="864" cy="768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152" y="1344"/>
              <a:ext cx="864" cy="768"/>
              <a:chOff x="1824" y="1392"/>
              <a:chExt cx="864" cy="768"/>
            </a:xfrm>
          </p:grpSpPr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864" cy="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1824" y="192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2112" y="139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2400" y="139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288" cy="24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288" cy="288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2400" y="1920"/>
                <a:ext cx="288" cy="240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1152" y="1584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1152" y="1872"/>
              <a:ext cx="288" cy="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1440" y="1872"/>
              <a:ext cx="288" cy="2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1440" y="1344"/>
              <a:ext cx="288" cy="240"/>
            </a:xfrm>
            <a:prstGeom prst="rect">
              <a:avLst/>
            </a:prstGeom>
            <a:solidFill>
              <a:srgbClr val="DCA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1728" y="1344"/>
              <a:ext cx="288" cy="240"/>
            </a:xfrm>
            <a:prstGeom prst="rect">
              <a:avLst/>
            </a:prstGeom>
            <a:solidFill>
              <a:srgbClr val="F050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288" cy="288"/>
            </a:xfrm>
            <a:prstGeom prst="rect">
              <a:avLst/>
            </a:prstGeom>
            <a:solidFill>
              <a:srgbClr val="50A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Rectangle 2"/>
          <p:cNvSpPr txBox="1">
            <a:spLocks noRot="1" noChangeArrowheads="1"/>
          </p:cNvSpPr>
          <p:nvPr/>
        </p:nvSpPr>
        <p:spPr>
          <a:xfrm>
            <a:off x="1042988" y="404664"/>
            <a:ext cx="7632700" cy="1223963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数字图像的概念与描述</a:t>
            </a:r>
            <a:b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                  </a:t>
            </a:r>
            <a:r>
              <a:rPr lang="en-US" altLang="zh-CN" sz="3200" dirty="0">
                <a:solidFill>
                  <a:srgbClr val="FFCC99"/>
                </a:solidFill>
                <a:latin typeface="Arial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彩色图像</a:t>
            </a:r>
          </a:p>
        </p:txBody>
      </p:sp>
    </p:spTree>
    <p:extLst>
      <p:ext uri="{BB962C8B-B14F-4D97-AF65-F5344CB8AC3E}">
        <p14:creationId xmlns:p14="http://schemas.microsoft.com/office/powerpoint/2010/main" val="179931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78364" y="1628800"/>
            <a:ext cx="4318000" cy="4392488"/>
            <a:chOff x="521" y="1117"/>
            <a:chExt cx="2813" cy="2696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521" y="1117"/>
              <a:ext cx="2813" cy="749"/>
            </a:xfrm>
            <a:prstGeom prst="rect">
              <a:avLst/>
            </a:prstGeom>
            <a:solidFill>
              <a:srgbClr val="004846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               </a:t>
              </a:r>
              <a:r>
                <a:rPr lang="zh-CN" altLang="en-US" sz="2800">
                  <a:ea typeface="华文细黑" pitchFamily="2" charset="-122"/>
                </a:rPr>
                <a:t>文件头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>
                  <a:ea typeface="华文细黑" pitchFamily="2" charset="-122"/>
                </a:rPr>
                <a:t>   </a:t>
              </a:r>
              <a:r>
                <a:rPr lang="en-US" altLang="zh-CN" sz="2800">
                  <a:ea typeface="华文细黑" pitchFamily="2" charset="-122"/>
                </a:rPr>
                <a:t>BITMAPFILEHEADER</a:t>
              </a: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521" y="1888"/>
              <a:ext cx="2813" cy="749"/>
            </a:xfrm>
            <a:prstGeom prst="rect">
              <a:avLst/>
            </a:prstGeom>
            <a:solidFill>
              <a:srgbClr val="004846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               </a:t>
              </a:r>
              <a:r>
                <a:rPr lang="zh-CN" altLang="en-US" sz="2800">
                  <a:ea typeface="华文细黑" pitchFamily="2" charset="-122"/>
                </a:rPr>
                <a:t>信息头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>
                  <a:ea typeface="华文细黑" pitchFamily="2" charset="-122"/>
                </a:rPr>
                <a:t>   </a:t>
              </a:r>
              <a:r>
                <a:rPr lang="en-US" altLang="zh-CN" sz="2800">
                  <a:ea typeface="华文细黑" pitchFamily="2" charset="-122"/>
                </a:rPr>
                <a:t>BITMAPINFOHEADER</a:t>
              </a: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521" y="2659"/>
              <a:ext cx="2813" cy="749"/>
            </a:xfrm>
            <a:prstGeom prst="rect">
              <a:avLst/>
            </a:prstGeom>
            <a:solidFill>
              <a:srgbClr val="004846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                        </a:t>
              </a:r>
              <a:r>
                <a:rPr lang="zh-CN" altLang="en-US" sz="2800" dirty="0">
                  <a:ea typeface="华文细黑" pitchFamily="2" charset="-122"/>
                </a:rPr>
                <a:t>调色板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ea typeface="华文细黑" pitchFamily="2" charset="-122"/>
                </a:rPr>
                <a:t>            </a:t>
              </a:r>
              <a:r>
                <a:rPr lang="en-US" altLang="zh-CN" sz="2800" dirty="0">
                  <a:ea typeface="华文细黑" pitchFamily="2" charset="-122"/>
                </a:rPr>
                <a:t>RGBQUAD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521" y="3430"/>
              <a:ext cx="2812" cy="383"/>
            </a:xfrm>
            <a:prstGeom prst="rect">
              <a:avLst/>
            </a:prstGeom>
            <a:solidFill>
              <a:srgbClr val="004846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               </a:t>
              </a:r>
              <a:r>
                <a:rPr lang="zh-CN" altLang="en-US" sz="3200">
                  <a:ea typeface="华文细黑" pitchFamily="2" charset="-122"/>
                </a:rPr>
                <a:t>数据区</a:t>
              </a: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50825" y="1628800"/>
            <a:ext cx="4318001" cy="4392613"/>
            <a:chOff x="68" y="1207"/>
            <a:chExt cx="2813" cy="2657"/>
          </a:xfrm>
        </p:grpSpPr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68" y="1207"/>
              <a:ext cx="2813" cy="749"/>
            </a:xfrm>
            <a:prstGeom prst="rect">
              <a:avLst/>
            </a:prstGeom>
            <a:solidFill>
              <a:srgbClr val="115F1E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               </a:t>
              </a:r>
              <a:r>
                <a:rPr lang="zh-CN" altLang="en-US" sz="2800">
                  <a:ea typeface="华文细黑" pitchFamily="2" charset="-122"/>
                </a:rPr>
                <a:t>文件头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>
                  <a:ea typeface="华文细黑" pitchFamily="2" charset="-122"/>
                </a:rPr>
                <a:t>   </a:t>
              </a:r>
              <a:r>
                <a:rPr lang="en-US" altLang="zh-CN" sz="2800">
                  <a:ea typeface="华文细黑" pitchFamily="2" charset="-122"/>
                </a:rPr>
                <a:t>BITMAPFILEHEADER</a:t>
              </a: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68" y="1978"/>
              <a:ext cx="2813" cy="749"/>
            </a:xfrm>
            <a:prstGeom prst="rect">
              <a:avLst/>
            </a:prstGeom>
            <a:solidFill>
              <a:srgbClr val="115F1E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               </a:t>
              </a:r>
              <a:r>
                <a:rPr lang="zh-CN" altLang="en-US" sz="2800">
                  <a:ea typeface="华文细黑" pitchFamily="2" charset="-122"/>
                </a:rPr>
                <a:t>信息头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>
                  <a:ea typeface="华文细黑" pitchFamily="2" charset="-122"/>
                </a:rPr>
                <a:t>   </a:t>
              </a:r>
              <a:r>
                <a:rPr lang="en-US" altLang="zh-CN" sz="2800">
                  <a:ea typeface="华文细黑" pitchFamily="2" charset="-122"/>
                </a:rPr>
                <a:t>BITMAPINFOHEADER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68" y="2750"/>
              <a:ext cx="2812" cy="1114"/>
            </a:xfrm>
            <a:prstGeom prst="rect">
              <a:avLst/>
            </a:prstGeom>
            <a:solidFill>
              <a:srgbClr val="115F1E"/>
            </a:solidFill>
            <a:ln w="28575">
              <a:solidFill>
                <a:srgbClr val="C86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      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>
                  <a:ea typeface="华文细黑" pitchFamily="2" charset="-122"/>
                </a:rPr>
                <a:t>            </a:t>
              </a:r>
              <a:r>
                <a:rPr lang="zh-CN" altLang="en-US" sz="3200">
                  <a:ea typeface="华文细黑" pitchFamily="2" charset="-122"/>
                </a:rPr>
                <a:t>数据区</a:t>
              </a:r>
            </a:p>
            <a:p>
              <a:pPr>
                <a:spcBef>
                  <a:spcPct val="50000"/>
                </a:spcBef>
              </a:pPr>
              <a:endParaRPr lang="en-US" altLang="zh-CN" sz="2800">
                <a:ea typeface="华文细黑" pitchFamily="2" charset="-122"/>
              </a:endParaRPr>
            </a:p>
          </p:txBody>
        </p:sp>
      </p:grp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288926" y="4207253"/>
            <a:ext cx="4210550" cy="1814035"/>
          </a:xfrm>
          <a:prstGeom prst="rect">
            <a:avLst/>
          </a:prstGeom>
          <a:solidFill>
            <a:schemeClr val="hlink"/>
          </a:solidFill>
          <a:ln w="57150" cmpd="thickThin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      </a:t>
            </a: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</a:rPr>
              <a:t>像素的</a:t>
            </a:r>
            <a:r>
              <a:rPr lang="en-US" altLang="zh-CN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</a:rPr>
              <a:t>RGB</a:t>
            </a: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</a:rPr>
              <a:t>值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716016" y="5426060"/>
            <a:ext cx="4212084" cy="523220"/>
          </a:xfrm>
          <a:prstGeom prst="rect">
            <a:avLst/>
          </a:prstGeom>
          <a:solidFill>
            <a:srgbClr val="FFCCFF"/>
          </a:solidFill>
          <a:ln w="57150" cmpd="thinThick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ea typeface="幼圆" pitchFamily="49" charset="-122"/>
              </a:rPr>
              <a:t>     </a:t>
            </a:r>
            <a:r>
              <a:rPr lang="zh-CN" altLang="en-US" sz="2800" b="1" dirty="0">
                <a:solidFill>
                  <a:srgbClr val="0000FF"/>
                </a:solidFill>
                <a:ea typeface="幼圆" pitchFamily="49" charset="-122"/>
              </a:rPr>
              <a:t>像素的调色板索引值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1547814" y="6094438"/>
            <a:ext cx="1531946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华文细黑" pitchFamily="2" charset="-122"/>
              </a:rPr>
              <a:t>真彩色模式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156326" y="6084004"/>
            <a:ext cx="1531946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华文细黑" pitchFamily="2" charset="-122"/>
              </a:rPr>
              <a:t>索引色模式</a:t>
            </a:r>
          </a:p>
        </p:txBody>
      </p:sp>
      <p:sp>
        <p:nvSpPr>
          <p:cNvPr id="15" name="Rectangle 2"/>
          <p:cNvSpPr txBox="1">
            <a:spLocks noRot="1" noChangeArrowheads="1"/>
          </p:cNvSpPr>
          <p:nvPr/>
        </p:nvSpPr>
        <p:spPr>
          <a:xfrm>
            <a:off x="611188" y="115888"/>
            <a:ext cx="8385175" cy="1431925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数字图像的存储位图文件</a:t>
            </a:r>
            <a:b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              </a:t>
            </a:r>
            <a:r>
              <a:rPr lang="en-US" altLang="zh-CN" sz="3200" dirty="0">
                <a:solidFill>
                  <a:srgbClr val="FFCC99"/>
                </a:solidFill>
                <a:effectLst/>
                <a:latin typeface="Arial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文件的总体结构</a:t>
            </a:r>
          </a:p>
        </p:txBody>
      </p:sp>
    </p:spTree>
    <p:extLst>
      <p:ext uri="{BB962C8B-B14F-4D97-AF65-F5344CB8AC3E}">
        <p14:creationId xmlns:p14="http://schemas.microsoft.com/office/powerpoint/2010/main" val="41488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611188" y="115888"/>
            <a:ext cx="8385175" cy="1431925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数字图像的存储位图文件</a:t>
            </a:r>
            <a:b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              </a:t>
            </a:r>
            <a:r>
              <a:rPr lang="en-US" altLang="zh-CN" sz="3200" dirty="0">
                <a:solidFill>
                  <a:srgbClr val="FFCC99"/>
                </a:solidFill>
                <a:effectLst/>
                <a:latin typeface="Arial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文件头信息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87152" y="1916832"/>
            <a:ext cx="3816350" cy="974725"/>
          </a:xfrm>
          <a:prstGeom prst="rect">
            <a:avLst/>
          </a:prstGeom>
          <a:solidFill>
            <a:srgbClr val="004846"/>
          </a:solidFill>
          <a:ln w="2857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               </a:t>
            </a:r>
            <a:r>
              <a:rPr lang="zh-CN" altLang="en-US" sz="2800">
                <a:ea typeface="华文细黑" pitchFamily="2" charset="-122"/>
              </a:rPr>
              <a:t>文件头   </a:t>
            </a:r>
            <a:r>
              <a:rPr lang="en-US" altLang="zh-CN" sz="2800">
                <a:ea typeface="华文细黑" pitchFamily="2" charset="-122"/>
              </a:rPr>
              <a:t>BITMAPFILEHEADER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763414" y="3645620"/>
            <a:ext cx="5976938" cy="2138362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bfType              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文件类型标识“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BM”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bfSize                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文件总字节数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bfReserved1   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保留字“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0”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bfReserved2    </a:t>
            </a:r>
            <a:r>
              <a:rPr lang="zh-CN" altLang="en-US" sz="2400" b="1">
                <a:latin typeface="华文细黑" pitchFamily="2" charset="-122"/>
                <a:ea typeface="华文细黑" pitchFamily="2" charset="-122"/>
              </a:rPr>
              <a:t>保留字“</a:t>
            </a:r>
            <a:r>
              <a:rPr lang="en-US" altLang="zh-CN" sz="2400" b="1">
                <a:latin typeface="华文细黑" pitchFamily="2" charset="-122"/>
                <a:ea typeface="华文细黑" pitchFamily="2" charset="-122"/>
              </a:rPr>
              <a:t>0”</a:t>
            </a:r>
          </a:p>
        </p:txBody>
      </p:sp>
      <p:sp>
        <p:nvSpPr>
          <p:cNvPr id="5" name="AutoShape 18"/>
          <p:cNvSpPr>
            <a:spLocks noChangeArrowheads="1"/>
          </p:cNvSpPr>
          <p:nvPr/>
        </p:nvSpPr>
        <p:spPr bwMode="auto">
          <a:xfrm>
            <a:off x="1260177" y="3213820"/>
            <a:ext cx="142875" cy="1008062"/>
          </a:xfrm>
          <a:prstGeom prst="curvedRightArrow">
            <a:avLst>
              <a:gd name="adj1" fmla="val 141111"/>
              <a:gd name="adj2" fmla="val 282222"/>
              <a:gd name="adj3" fmla="val 33333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611188" y="115888"/>
            <a:ext cx="8385175" cy="1431925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数字图像的存储位图文件</a:t>
            </a:r>
            <a:b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              </a:t>
            </a:r>
            <a:r>
              <a:rPr lang="en-US" altLang="zh-CN" sz="3200" dirty="0">
                <a:solidFill>
                  <a:srgbClr val="FFCC99"/>
                </a:solidFill>
                <a:effectLst/>
                <a:latin typeface="Arial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信息头信息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484438" y="2924175"/>
            <a:ext cx="5976937" cy="3706813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 dirty="0" err="1">
                <a:latin typeface="华文细黑" pitchFamily="2" charset="-122"/>
                <a:ea typeface="华文细黑" pitchFamily="2" charset="-122"/>
              </a:rPr>
              <a:t>biSize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                      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信息头结构体长度，为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40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 dirty="0" err="1">
                <a:latin typeface="华文细黑" pitchFamily="2" charset="-122"/>
                <a:ea typeface="华文细黑" pitchFamily="2" charset="-122"/>
              </a:rPr>
              <a:t>biWidth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                  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图像宽度，单位是像素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 dirty="0" err="1">
                <a:latin typeface="华文细黑" pitchFamily="2" charset="-122"/>
                <a:ea typeface="华文细黑" pitchFamily="2" charset="-122"/>
              </a:rPr>
              <a:t>biHeight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                 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图像高度，单位是像素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 dirty="0" err="1">
                <a:latin typeface="华文细黑" pitchFamily="2" charset="-122"/>
                <a:ea typeface="华文细黑" pitchFamily="2" charset="-122"/>
              </a:rPr>
              <a:t>biPlanes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                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必须为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，暂无意义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 dirty="0" err="1">
                <a:latin typeface="华文细黑" pitchFamily="2" charset="-122"/>
                <a:ea typeface="华文细黑" pitchFamily="2" charset="-122"/>
              </a:rPr>
              <a:t>biCompression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指定位图是否压缩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 dirty="0" err="1">
                <a:latin typeface="华文细黑" pitchFamily="2" charset="-122"/>
                <a:ea typeface="华文细黑" pitchFamily="2" charset="-122"/>
              </a:rPr>
              <a:t>biSizeImage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          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实际位图数据所占字节数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 dirty="0" err="1">
                <a:latin typeface="华文细黑" pitchFamily="2" charset="-122"/>
                <a:ea typeface="华文细黑" pitchFamily="2" charset="-122"/>
              </a:rPr>
              <a:t>biXperlsPerMeter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指定目标设备的水平分辨率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 dirty="0" err="1">
                <a:latin typeface="华文细黑" pitchFamily="2" charset="-122"/>
                <a:ea typeface="华文细黑" pitchFamily="2" charset="-122"/>
              </a:rPr>
              <a:t>biYperlsPerMeter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指定目标设备的垂直分辨率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b="1" dirty="0" err="1">
                <a:latin typeface="华文细黑" pitchFamily="2" charset="-122"/>
                <a:ea typeface="华文细黑" pitchFamily="2" charset="-122"/>
              </a:rPr>
              <a:t>biClrImportant</a:t>
            </a:r>
            <a:r>
              <a:rPr lang="en-US" altLang="zh-CN" b="1" dirty="0"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图像中重要的颜色数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116013" y="3357563"/>
            <a:ext cx="142875" cy="1008062"/>
          </a:xfrm>
          <a:prstGeom prst="curvedRightArrow">
            <a:avLst>
              <a:gd name="adj1" fmla="val 141111"/>
              <a:gd name="adj2" fmla="val 282222"/>
              <a:gd name="adj3" fmla="val 33333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4394" y="1628775"/>
            <a:ext cx="4465638" cy="1189038"/>
          </a:xfrm>
          <a:prstGeom prst="rect">
            <a:avLst/>
          </a:prstGeom>
          <a:solidFill>
            <a:srgbClr val="004846"/>
          </a:solidFill>
          <a:ln w="2857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               </a:t>
            </a:r>
            <a:r>
              <a:rPr lang="zh-CN" altLang="en-US" sz="2800">
                <a:ea typeface="华文细黑" pitchFamily="2" charset="-122"/>
              </a:rPr>
              <a:t>信息头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ea typeface="华文细黑" pitchFamily="2" charset="-122"/>
              </a:rPr>
              <a:t>   </a:t>
            </a:r>
            <a:r>
              <a:rPr lang="en-US" altLang="zh-CN" sz="2800">
                <a:ea typeface="华文细黑" pitchFamily="2" charset="-122"/>
              </a:rPr>
              <a:t>BITMAPINFOHEADER</a:t>
            </a:r>
          </a:p>
        </p:txBody>
      </p:sp>
    </p:spTree>
    <p:extLst>
      <p:ext uri="{BB962C8B-B14F-4D97-AF65-F5344CB8AC3E}">
        <p14:creationId xmlns:p14="http://schemas.microsoft.com/office/powerpoint/2010/main" val="27835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457200" y="244475"/>
            <a:ext cx="8385175" cy="1431925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数字图像的存储位图文件</a:t>
            </a:r>
            <a:b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3200" dirty="0">
                <a:solidFill>
                  <a:srgbClr val="FFCC99"/>
                </a:solidFill>
                <a:effectLst/>
                <a:latin typeface="Arial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真彩色模式的数据区结构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539576" y="1844675"/>
            <a:ext cx="2808288" cy="608013"/>
          </a:xfrm>
          <a:prstGeom prst="rect">
            <a:avLst/>
          </a:prstGeom>
          <a:solidFill>
            <a:srgbClr val="115F1E"/>
          </a:solidFill>
          <a:ln w="2857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ea typeface="华文细黑" pitchFamily="2" charset="-122"/>
              </a:rPr>
              <a:t>真彩色数据区</a:t>
            </a:r>
            <a:endParaRPr lang="zh-CN" altLang="en-US" sz="2800">
              <a:ea typeface="华文细黑" pitchFamily="2" charset="-122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39576" y="1844675"/>
            <a:ext cx="2808288" cy="576263"/>
          </a:xfrm>
          <a:prstGeom prst="rect">
            <a:avLst/>
          </a:prstGeom>
          <a:solidFill>
            <a:schemeClr val="hlink"/>
          </a:solidFill>
          <a:ln w="57150" cmpd="thickThin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</a:rPr>
              <a:t>像素的</a:t>
            </a:r>
            <a:r>
              <a:rPr lang="en-US" altLang="zh-CN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</a:rPr>
              <a:t>RGB</a:t>
            </a:r>
            <a:r>
              <a:rPr lang="zh-CN" altLang="en-US" sz="2800" b="1" dirty="0">
                <a:solidFill>
                  <a:srgbClr val="9900FF"/>
                </a:solidFill>
                <a:latin typeface="幼圆" pitchFamily="49" charset="-122"/>
                <a:ea typeface="幼圆" pitchFamily="49" charset="-122"/>
              </a:rPr>
              <a:t>值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476375" y="2781300"/>
            <a:ext cx="142875" cy="1008063"/>
          </a:xfrm>
          <a:prstGeom prst="curvedRightArrow">
            <a:avLst>
              <a:gd name="adj1" fmla="val 141111"/>
              <a:gd name="adj2" fmla="val 282222"/>
              <a:gd name="adj3" fmla="val 33333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Group 275"/>
          <p:cNvGraphicFramePr>
            <a:graphicFrameLocks/>
          </p:cNvGraphicFramePr>
          <p:nvPr/>
        </p:nvGraphicFramePr>
        <p:xfrm>
          <a:off x="6156325" y="4365625"/>
          <a:ext cx="2016125" cy="2194560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7" name="Group 121"/>
          <p:cNvGraphicFramePr>
            <a:graphicFrameLocks noGrp="1"/>
          </p:cNvGraphicFramePr>
          <p:nvPr/>
        </p:nvGraphicFramePr>
        <p:xfrm>
          <a:off x="5795963" y="4005263"/>
          <a:ext cx="2016125" cy="2194560"/>
        </p:xfrm>
        <a:graphic>
          <a:graphicData uri="http://schemas.openxmlformats.org/drawingml/2006/table">
            <a:tbl>
              <a:tblPr/>
              <a:tblGrid>
                <a:gridCol w="334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Group 224"/>
          <p:cNvGraphicFramePr>
            <a:graphicFrameLocks noGrp="1"/>
          </p:cNvGraphicFramePr>
          <p:nvPr/>
        </p:nvGraphicFramePr>
        <p:xfrm>
          <a:off x="5435600" y="3644900"/>
          <a:ext cx="2016125" cy="2194560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Group 283"/>
          <p:cNvGrpSpPr>
            <a:grpSpLocks/>
          </p:cNvGrpSpPr>
          <p:nvPr/>
        </p:nvGrpSpPr>
        <p:grpSpPr bwMode="auto">
          <a:xfrm>
            <a:off x="2051050" y="3141663"/>
            <a:ext cx="649288" cy="3167062"/>
            <a:chOff x="1156" y="1979"/>
            <a:chExt cx="409" cy="1995"/>
          </a:xfrm>
        </p:grpSpPr>
        <p:sp>
          <p:nvSpPr>
            <p:cNvPr id="10" name="Rectangle 276"/>
            <p:cNvSpPr>
              <a:spLocks noChangeArrowheads="1"/>
            </p:cNvSpPr>
            <p:nvPr/>
          </p:nvSpPr>
          <p:spPr bwMode="auto">
            <a:xfrm>
              <a:off x="1156" y="1979"/>
              <a:ext cx="409" cy="22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77"/>
            <p:cNvSpPr>
              <a:spLocks noChangeArrowheads="1"/>
            </p:cNvSpPr>
            <p:nvPr/>
          </p:nvSpPr>
          <p:spPr bwMode="auto">
            <a:xfrm>
              <a:off x="1156" y="2205"/>
              <a:ext cx="409" cy="22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78"/>
            <p:cNvSpPr>
              <a:spLocks noChangeArrowheads="1"/>
            </p:cNvSpPr>
            <p:nvPr/>
          </p:nvSpPr>
          <p:spPr bwMode="auto">
            <a:xfrm>
              <a:off x="1156" y="2432"/>
              <a:ext cx="409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79"/>
            <p:cNvSpPr>
              <a:spLocks noChangeArrowheads="1"/>
            </p:cNvSpPr>
            <p:nvPr/>
          </p:nvSpPr>
          <p:spPr bwMode="auto">
            <a:xfrm>
              <a:off x="1156" y="3294"/>
              <a:ext cx="409" cy="226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80"/>
            <p:cNvSpPr>
              <a:spLocks noChangeArrowheads="1"/>
            </p:cNvSpPr>
            <p:nvPr/>
          </p:nvSpPr>
          <p:spPr bwMode="auto">
            <a:xfrm>
              <a:off x="1156" y="3521"/>
              <a:ext cx="409" cy="226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281"/>
            <p:cNvSpPr>
              <a:spLocks noChangeArrowheads="1"/>
            </p:cNvSpPr>
            <p:nvPr/>
          </p:nvSpPr>
          <p:spPr bwMode="auto">
            <a:xfrm>
              <a:off x="1156" y="3748"/>
              <a:ext cx="409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82"/>
            <p:cNvSpPr txBox="1">
              <a:spLocks noChangeArrowheads="1"/>
            </p:cNvSpPr>
            <p:nvPr/>
          </p:nvSpPr>
          <p:spPr bwMode="auto">
            <a:xfrm>
              <a:off x="1247" y="2750"/>
              <a:ext cx="318" cy="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2" charset="-122"/>
                </a:rPr>
                <a:t>：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itchFamily="2" charset="-122"/>
                </a:rPr>
                <a:t>：</a:t>
              </a:r>
            </a:p>
          </p:txBody>
        </p:sp>
      </p:grpSp>
      <p:sp>
        <p:nvSpPr>
          <p:cNvPr id="17" name="AutoShape 284"/>
          <p:cNvSpPr>
            <a:spLocks noChangeArrowheads="1"/>
          </p:cNvSpPr>
          <p:nvPr/>
        </p:nvSpPr>
        <p:spPr bwMode="auto">
          <a:xfrm>
            <a:off x="3779838" y="4292600"/>
            <a:ext cx="687387" cy="485775"/>
          </a:xfrm>
          <a:prstGeom prst="rightArrow">
            <a:avLst>
              <a:gd name="adj1" fmla="val 50000"/>
              <a:gd name="adj2" fmla="val 35376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Rot="1" noChangeArrowheads="1"/>
          </p:cNvSpPr>
          <p:nvPr/>
        </p:nvSpPr>
        <p:spPr>
          <a:xfrm>
            <a:off x="457200" y="244475"/>
            <a:ext cx="8385175" cy="1431925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数字图像的存储位图文件</a:t>
            </a:r>
            <a:b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           </a:t>
            </a:r>
            <a:r>
              <a:rPr lang="en-US" altLang="zh-CN" sz="3200" dirty="0">
                <a:solidFill>
                  <a:srgbClr val="FFCC99"/>
                </a:solidFill>
                <a:effectLst/>
                <a:latin typeface="Arial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索引色模式的调色板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2411413" y="3213100"/>
            <a:ext cx="142875" cy="1008063"/>
          </a:xfrm>
          <a:prstGeom prst="curvedRightArrow">
            <a:avLst>
              <a:gd name="adj1" fmla="val 141111"/>
              <a:gd name="adj2" fmla="val 282222"/>
              <a:gd name="adj3" fmla="val 33333"/>
            </a:avLst>
          </a:prstGeom>
          <a:solidFill>
            <a:srgbClr val="FF9999"/>
          </a:solidFill>
          <a:ln w="952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71"/>
          <p:cNvSpPr txBox="1">
            <a:spLocks noChangeArrowheads="1"/>
          </p:cNvSpPr>
          <p:nvPr/>
        </p:nvSpPr>
        <p:spPr bwMode="auto">
          <a:xfrm>
            <a:off x="971550" y="1916113"/>
            <a:ext cx="2232025" cy="974725"/>
          </a:xfrm>
          <a:prstGeom prst="rect">
            <a:avLst/>
          </a:prstGeom>
          <a:solidFill>
            <a:srgbClr val="004846"/>
          </a:solidFill>
          <a:ln w="2857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 sz="2800">
                <a:ea typeface="华文细黑" pitchFamily="2" charset="-122"/>
              </a:rPr>
              <a:t>调色板            </a:t>
            </a:r>
            <a:r>
              <a:rPr lang="en-US" altLang="zh-CN" sz="2800">
                <a:ea typeface="华文细黑" pitchFamily="2" charset="-122"/>
              </a:rPr>
              <a:t>RGBQUAD</a:t>
            </a:r>
          </a:p>
        </p:txBody>
      </p:sp>
      <p:graphicFrame>
        <p:nvGraphicFramePr>
          <p:cNvPr id="21" name="Group 233"/>
          <p:cNvGraphicFramePr>
            <a:graphicFrameLocks/>
          </p:cNvGraphicFramePr>
          <p:nvPr/>
        </p:nvGraphicFramePr>
        <p:xfrm>
          <a:off x="3348038" y="3284538"/>
          <a:ext cx="4262437" cy="2648903"/>
        </p:xfrm>
        <a:graphic>
          <a:graphicData uri="http://schemas.openxmlformats.org/drawingml/2006/table">
            <a:tbl>
              <a:tblPr/>
              <a:tblGrid>
                <a:gridCol w="1065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细黑" pitchFamily="2" charset="-122"/>
                        </a:rPr>
                        <a:t>索引值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R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G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R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G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 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 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 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R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G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457200" y="244475"/>
            <a:ext cx="8385175" cy="1431925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数字图像的存储位图文件</a:t>
            </a:r>
            <a:b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</a:br>
            <a:r>
              <a:rPr lang="zh-CN" altLang="en-US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            </a:t>
            </a:r>
            <a:r>
              <a:rPr lang="en-US" altLang="zh-CN" sz="3200" dirty="0">
                <a:solidFill>
                  <a:srgbClr val="FFCC99"/>
                </a:solidFill>
                <a:effectLst/>
                <a:latin typeface="Arial"/>
                <a:ea typeface="黑体" pitchFamily="2" charset="-122"/>
              </a:rPr>
              <a:t>——</a:t>
            </a:r>
            <a:r>
              <a:rPr lang="zh-CN" altLang="en-US" sz="32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索引色模式的数据区</a:t>
            </a:r>
          </a:p>
        </p:txBody>
      </p:sp>
      <p:graphicFrame>
        <p:nvGraphicFramePr>
          <p:cNvPr id="3" name="Group 1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561079"/>
              </p:ext>
            </p:extLst>
          </p:nvPr>
        </p:nvGraphicFramePr>
        <p:xfrm>
          <a:off x="2915469" y="2530559"/>
          <a:ext cx="2808288" cy="2017714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华文细黑" pitchFamily="2" charset="-122"/>
                        </a:rPr>
                        <a:t>索引值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G1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F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FF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 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 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 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   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BN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B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467494" y="1773238"/>
            <a:ext cx="3600450" cy="608012"/>
          </a:xfrm>
          <a:prstGeom prst="rect">
            <a:avLst/>
          </a:prstGeom>
          <a:solidFill>
            <a:srgbClr val="004846"/>
          </a:solidFill>
          <a:ln w="2857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ea typeface="华文细黑" pitchFamily="2" charset="-122"/>
              </a:rPr>
              <a:t>         </a:t>
            </a:r>
            <a:r>
              <a:rPr lang="zh-CN" altLang="en-US" sz="3200">
                <a:ea typeface="华文细黑" pitchFamily="2" charset="-122"/>
              </a:rPr>
              <a:t>数据区</a:t>
            </a:r>
          </a:p>
        </p:txBody>
      </p:sp>
      <p:sp>
        <p:nvSpPr>
          <p:cNvPr id="5" name="AutoShape 43"/>
          <p:cNvSpPr>
            <a:spLocks noChangeArrowheads="1"/>
          </p:cNvSpPr>
          <p:nvPr/>
        </p:nvSpPr>
        <p:spPr bwMode="auto">
          <a:xfrm>
            <a:off x="1115244" y="2746459"/>
            <a:ext cx="647700" cy="2873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F89"/>
          </a:solidFill>
          <a:ln w="952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97031"/>
              </p:ext>
            </p:extLst>
          </p:nvPr>
        </p:nvGraphicFramePr>
        <p:xfrm>
          <a:off x="467544" y="3394159"/>
          <a:ext cx="2016125" cy="2194560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Oval 151"/>
          <p:cNvSpPr>
            <a:spLocks noChangeArrowheads="1"/>
          </p:cNvSpPr>
          <p:nvPr/>
        </p:nvSpPr>
        <p:spPr bwMode="auto">
          <a:xfrm>
            <a:off x="2196332" y="3538621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52"/>
          <p:cNvSpPr>
            <a:spLocks noChangeShapeType="1"/>
          </p:cNvSpPr>
          <p:nvPr/>
        </p:nvSpPr>
        <p:spPr bwMode="auto">
          <a:xfrm flipV="1">
            <a:off x="2339207" y="3178259"/>
            <a:ext cx="720725" cy="360362"/>
          </a:xfrm>
          <a:prstGeom prst="line">
            <a:avLst/>
          </a:prstGeom>
          <a:noFill/>
          <a:ln w="38100">
            <a:solidFill>
              <a:srgbClr val="C8646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01697"/>
              </p:ext>
            </p:extLst>
          </p:nvPr>
        </p:nvGraphicFramePr>
        <p:xfrm>
          <a:off x="6588944" y="4330784"/>
          <a:ext cx="2016125" cy="2194560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57475"/>
              </p:ext>
            </p:extLst>
          </p:nvPr>
        </p:nvGraphicFramePr>
        <p:xfrm>
          <a:off x="6228582" y="3970421"/>
          <a:ext cx="2016125" cy="2194560"/>
        </p:xfrm>
        <a:graphic>
          <a:graphicData uri="http://schemas.openxmlformats.org/drawingml/2006/table">
            <a:tbl>
              <a:tblPr/>
              <a:tblGrid>
                <a:gridCol w="3349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1" name="Group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70249"/>
              </p:ext>
            </p:extLst>
          </p:nvPr>
        </p:nvGraphicFramePr>
        <p:xfrm>
          <a:off x="5868219" y="3610059"/>
          <a:ext cx="2016125" cy="2194560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" name="Line 306"/>
          <p:cNvSpPr>
            <a:spLocks noChangeShapeType="1"/>
          </p:cNvSpPr>
          <p:nvPr/>
        </p:nvSpPr>
        <p:spPr bwMode="auto">
          <a:xfrm>
            <a:off x="5436419" y="3106821"/>
            <a:ext cx="2232025" cy="720725"/>
          </a:xfrm>
          <a:prstGeom prst="line">
            <a:avLst/>
          </a:prstGeom>
          <a:noFill/>
          <a:ln w="38100">
            <a:solidFill>
              <a:srgbClr val="C8646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307"/>
          <p:cNvSpPr>
            <a:spLocks noChangeShapeType="1"/>
          </p:cNvSpPr>
          <p:nvPr/>
        </p:nvSpPr>
        <p:spPr bwMode="auto">
          <a:xfrm>
            <a:off x="4715694" y="3251284"/>
            <a:ext cx="3384550" cy="863600"/>
          </a:xfrm>
          <a:prstGeom prst="line">
            <a:avLst/>
          </a:prstGeom>
          <a:noFill/>
          <a:ln w="38100">
            <a:solidFill>
              <a:srgbClr val="C8646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308"/>
          <p:cNvSpPr>
            <a:spLocks noChangeShapeType="1"/>
          </p:cNvSpPr>
          <p:nvPr/>
        </p:nvSpPr>
        <p:spPr bwMode="auto">
          <a:xfrm>
            <a:off x="4139432" y="3251284"/>
            <a:ext cx="4248150" cy="1223962"/>
          </a:xfrm>
          <a:prstGeom prst="line">
            <a:avLst/>
          </a:prstGeom>
          <a:noFill/>
          <a:ln w="38100">
            <a:solidFill>
              <a:srgbClr val="C8646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467494" y="1773238"/>
            <a:ext cx="3600450" cy="576262"/>
          </a:xfrm>
          <a:prstGeom prst="rect">
            <a:avLst/>
          </a:prstGeom>
          <a:solidFill>
            <a:srgbClr val="FFCCFF"/>
          </a:solidFill>
          <a:ln w="57150" cmpd="thinThick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幼圆" pitchFamily="49" charset="-122"/>
              </a:rPr>
              <a:t>像素的调色板索引值</a:t>
            </a:r>
          </a:p>
        </p:txBody>
      </p:sp>
    </p:spTree>
    <p:extLst>
      <p:ext uri="{BB962C8B-B14F-4D97-AF65-F5344CB8AC3E}">
        <p14:creationId xmlns:p14="http://schemas.microsoft.com/office/powerpoint/2010/main" val="29057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550" y="2349500"/>
            <a:ext cx="7651750" cy="14319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4800">
                <a:solidFill>
                  <a:schemeClr val="tx1"/>
                </a:solidFill>
                <a:effectLst/>
                <a:latin typeface="方正舒体" pitchFamily="2" charset="-122"/>
                <a:ea typeface="方正舒体" pitchFamily="2" charset="-122"/>
              </a:rPr>
              <a:t>第二章  图像的基本概念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06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Rot="1" noChangeArrowheads="1"/>
          </p:cNvSpPr>
          <p:nvPr/>
        </p:nvSpPr>
        <p:spPr>
          <a:xfrm>
            <a:off x="1042988" y="2205038"/>
            <a:ext cx="7561262" cy="2303462"/>
          </a:xfrm>
          <a:prstGeom prst="rect">
            <a:avLst/>
          </a:prstGeom>
          <a:solidFill>
            <a:srgbClr val="203822"/>
          </a:solidFill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所谓的</a:t>
            </a:r>
            <a:r>
              <a:rPr lang="zh-CN" altLang="en-US" sz="2800" b="1" i="1">
                <a:solidFill>
                  <a:srgbClr val="FF99FF"/>
                </a:solidFill>
                <a:latin typeface="华文细黑" pitchFamily="2" charset="-122"/>
                <a:ea typeface="华文细黑" pitchFamily="2" charset="-122"/>
              </a:rPr>
              <a:t>图像数字化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，是指将模拟图像经过离散化之后，得到用数字表示的图像。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图像的数字化包括了空间离散化（即采样）和明暗表示数据的离散化（即量化）。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460499"/>
            <a:ext cx="8385175" cy="1096293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数字的图形化</a:t>
            </a:r>
            <a:endParaRPr lang="zh-CN" altLang="en-US" sz="3200" dirty="0">
              <a:solidFill>
                <a:srgbClr val="FFCC99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2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187450" y="260648"/>
            <a:ext cx="6769100" cy="1198562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图像的数字化 </a:t>
            </a:r>
            <a:b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</a:br>
            <a: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                 </a:t>
            </a:r>
            <a:r>
              <a:rPr lang="en-US" altLang="zh-CN" sz="28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—— </a:t>
            </a:r>
            <a:r>
              <a:rPr lang="zh-CN" altLang="en-US" sz="28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采样概念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971550" y="1916113"/>
            <a:ext cx="7993063" cy="3889375"/>
          </a:xfrm>
          <a:prstGeom prst="rect">
            <a:avLst/>
          </a:prstGeom>
          <a:solidFill>
            <a:srgbClr val="203822"/>
          </a:solidFill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zh-CN" altLang="en-US" sz="2800" b="1" i="1">
                <a:solidFill>
                  <a:srgbClr val="FF99FF"/>
                </a:solidFill>
                <a:latin typeface="华文细黑" pitchFamily="2" charset="-122"/>
                <a:ea typeface="华文细黑" pitchFamily="2" charset="-122"/>
              </a:rPr>
              <a:t>采样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是指将在空间上连续的图像转换成离散的采样点（即像素）集的操作。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由于图像是二维分布的信息，所以采样是在 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x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轴和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y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轴两个方向上进行的。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一般情况下， 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x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轴方向与</a:t>
            </a:r>
            <a:r>
              <a:rPr lang="en-US" altLang="zh-CN" sz="2800" b="1">
                <a:latin typeface="华文细黑" pitchFamily="2" charset="-122"/>
                <a:ea typeface="华文细黑" pitchFamily="2" charset="-122"/>
              </a:rPr>
              <a:t>y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轴方向的采样间隔相同。　</a:t>
            </a:r>
          </a:p>
        </p:txBody>
      </p:sp>
    </p:spTree>
    <p:extLst>
      <p:ext uri="{BB962C8B-B14F-4D97-AF65-F5344CB8AC3E}">
        <p14:creationId xmlns:p14="http://schemas.microsoft.com/office/powerpoint/2010/main" val="331618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900113" y="332259"/>
            <a:ext cx="7344295" cy="1152525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图像的数字化 </a:t>
            </a:r>
            <a:br>
              <a:rPr lang="zh-CN" altLang="en-US" sz="36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             </a:t>
            </a:r>
            <a:r>
              <a:rPr lang="en-US" altLang="zh-CN" sz="32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—— </a:t>
            </a:r>
            <a:r>
              <a:rPr lang="zh-CN" altLang="en-US" sz="3200" dirty="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</a:rPr>
              <a:t>采样间隔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71550" y="2205038"/>
            <a:ext cx="7537450" cy="1916112"/>
          </a:xfrm>
          <a:prstGeom prst="rect">
            <a:avLst/>
          </a:prstGeom>
          <a:solidFill>
            <a:srgbClr val="203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采样时的注意点是：</a:t>
            </a:r>
            <a:r>
              <a:rPr lang="zh-CN" altLang="en-US" sz="2800" b="1" i="1" dirty="0">
                <a:solidFill>
                  <a:srgbClr val="FF99FF"/>
                </a:solidFill>
                <a:latin typeface="华文细黑" pitchFamily="2" charset="-122"/>
                <a:ea typeface="华文细黑" pitchFamily="2" charset="-122"/>
              </a:rPr>
              <a:t>采样间隔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的选取。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800" dirty="0">
                <a:solidFill>
                  <a:srgbClr val="FFFFCC"/>
                </a:solidFill>
                <a:latin typeface="华文细黑" pitchFamily="2" charset="-122"/>
                <a:ea typeface="华文细黑" pitchFamily="2" charset="-122"/>
              </a:rPr>
              <a:t> 采样间隔太小，则增大数据量；太大， 则会发生信息的混叠，导致细节无法辨认。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732588" y="5300663"/>
            <a:ext cx="1152525" cy="1077218"/>
          </a:xfrm>
          <a:prstGeom prst="rect">
            <a:avLst/>
          </a:prstGeom>
          <a:solidFill>
            <a:srgbClr val="0033CC"/>
          </a:solidFill>
          <a:ln w="952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ea typeface="华文细黑" pitchFamily="2" charset="-122"/>
              </a:rPr>
              <a:t>示例如下</a:t>
            </a:r>
          </a:p>
        </p:txBody>
      </p:sp>
    </p:spTree>
    <p:extLst>
      <p:ext uri="{BB962C8B-B14F-4D97-AF65-F5344CB8AC3E}">
        <p14:creationId xmlns:p14="http://schemas.microsoft.com/office/powerpoint/2010/main" val="2877093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116013" y="260648"/>
            <a:ext cx="7200900" cy="127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图像的数字化  </a:t>
            </a:r>
            <a:br>
              <a:rPr lang="zh-CN" altLang="en-US" dirty="0"/>
            </a:br>
            <a:r>
              <a:rPr lang="zh-CN" altLang="en-US" dirty="0"/>
              <a:t>           </a:t>
            </a:r>
            <a:r>
              <a:rPr lang="en-US" altLang="zh-CN" sz="3200" dirty="0"/>
              <a:t>——</a:t>
            </a:r>
            <a:r>
              <a:rPr lang="zh-CN" altLang="en-US" sz="3200" dirty="0"/>
              <a:t>采样效果演示示例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62000" y="51054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细节清晰，数据量为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100%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257800" y="59436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细节无法辨认，数据量为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1%</a:t>
            </a: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4564063" cy="32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4613275" cy="32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116013" y="260648"/>
            <a:ext cx="7200900" cy="127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图像的数字化  </a:t>
            </a:r>
            <a:br>
              <a:rPr lang="zh-CN" altLang="en-US" dirty="0"/>
            </a:br>
            <a:r>
              <a:rPr lang="zh-CN" altLang="en-US" dirty="0"/>
              <a:t>           </a:t>
            </a:r>
            <a:r>
              <a:rPr lang="en-US" altLang="zh-CN" sz="3200" dirty="0"/>
              <a:t>—— </a:t>
            </a:r>
            <a:r>
              <a:rPr lang="zh-CN" altLang="en-US" sz="3200" dirty="0"/>
              <a:t>采样指标分辨率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1042988" y="1916832"/>
            <a:ext cx="7058025" cy="1871662"/>
          </a:xfrm>
          <a:prstGeom prst="rect">
            <a:avLst/>
          </a:prstGeom>
          <a:solidFill>
            <a:schemeClr val="bg1"/>
          </a:solidFill>
          <a:ln>
            <a:solidFill>
              <a:srgbClr val="C86464"/>
            </a:solidFill>
            <a:miter lim="800000"/>
            <a:headEnd/>
            <a:tailEnd/>
          </a:ln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</a:pPr>
            <a:r>
              <a:rPr lang="zh-CN" altLang="en-US" sz="2800" b="1" i="1">
                <a:solidFill>
                  <a:srgbClr val="FF99FF"/>
                </a:solidFill>
                <a:latin typeface="华文细黑" pitchFamily="2" charset="-122"/>
                <a:ea typeface="华文细黑" pitchFamily="2" charset="-122"/>
              </a:rPr>
              <a:t>分辨率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是指映射到图像平面上的单个像素的景物元素的尺寸。</a:t>
            </a:r>
          </a:p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单位：像素</a:t>
            </a:r>
            <a:r>
              <a:rPr lang="en-US" altLang="zh-CN" sz="2400" b="1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2400" b="1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英寸，像素</a:t>
            </a:r>
            <a:r>
              <a:rPr lang="en-US" altLang="zh-CN" sz="2400" b="1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2400" b="1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厘米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zh-CN" altLang="en-US" sz="2000" b="1">
                <a:solidFill>
                  <a:srgbClr val="FFFFCC"/>
                </a:solidFill>
                <a:latin typeface="华文细黑" pitchFamily="2" charset="-122"/>
                <a:ea typeface="华文细黑" pitchFamily="2" charset="-122"/>
              </a:rPr>
              <a:t>（如：扫描仪的指标 </a:t>
            </a:r>
            <a:r>
              <a:rPr lang="en-US" altLang="zh-CN" sz="2000" b="1">
                <a:solidFill>
                  <a:srgbClr val="FFFFCC"/>
                </a:solidFill>
                <a:latin typeface="华文细黑" pitchFamily="2" charset="-122"/>
                <a:ea typeface="华文细黑" pitchFamily="2" charset="-122"/>
              </a:rPr>
              <a:t>300dpi</a:t>
            </a:r>
            <a:r>
              <a:rPr lang="zh-CN" altLang="en-US" sz="2000" b="1">
                <a:solidFill>
                  <a:srgbClr val="FFFFCC"/>
                </a:solidFill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  </a:t>
            </a:r>
            <a:endParaRPr lang="zh-CN" altLang="en-US" sz="2000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16013" y="4004394"/>
            <a:ext cx="6985000" cy="1687513"/>
          </a:xfrm>
          <a:prstGeom prst="rect">
            <a:avLst/>
          </a:prstGeom>
          <a:solidFill>
            <a:schemeClr val="bg1"/>
          </a:solidFill>
          <a:ln w="952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 i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i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分辨率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或者是指要精确测量和再现一定尺寸的图像所必需的像素个数。</a:t>
            </a:r>
          </a:p>
          <a:p>
            <a:pPr>
              <a:buFontTx/>
              <a:buChar char="•"/>
            </a:pPr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单位：像素*像素</a:t>
            </a:r>
          </a:p>
          <a:p>
            <a:r>
              <a:rPr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000">
                <a:solidFill>
                  <a:srgbClr val="FFFFCC"/>
                </a:solidFill>
                <a:latin typeface="黑体" pitchFamily="2" charset="-122"/>
                <a:ea typeface="黑体" pitchFamily="2" charset="-122"/>
              </a:rPr>
              <a:t>如：数码相机指标</a:t>
            </a:r>
            <a:r>
              <a:rPr lang="en-US" altLang="zh-CN" sz="2000">
                <a:solidFill>
                  <a:srgbClr val="FFFFCC"/>
                </a:solidFill>
                <a:latin typeface="黑体" pitchFamily="2" charset="-122"/>
                <a:ea typeface="黑体" pitchFamily="2" charset="-122"/>
              </a:rPr>
              <a:t>30</a:t>
            </a:r>
            <a:r>
              <a:rPr lang="zh-CN" altLang="en-US" sz="2000">
                <a:solidFill>
                  <a:srgbClr val="FFFFCC"/>
                </a:solidFill>
                <a:latin typeface="黑体" pitchFamily="2" charset="-122"/>
                <a:ea typeface="黑体" pitchFamily="2" charset="-122"/>
              </a:rPr>
              <a:t>万像素（</a:t>
            </a:r>
            <a:r>
              <a:rPr lang="en-US" altLang="zh-CN" sz="2000">
                <a:solidFill>
                  <a:srgbClr val="FFFFCC"/>
                </a:solidFill>
                <a:latin typeface="黑体" pitchFamily="2" charset="-122"/>
                <a:ea typeface="黑体" pitchFamily="2" charset="-122"/>
              </a:rPr>
              <a:t>640*480</a:t>
            </a:r>
            <a:r>
              <a:rPr lang="zh-CN" altLang="en-US" sz="2000">
                <a:solidFill>
                  <a:srgbClr val="FFFFCC"/>
                </a:solidFill>
                <a:latin typeface="黑体" pitchFamily="2" charset="-122"/>
                <a:ea typeface="黑体" pitchFamily="2" charset="-122"/>
              </a:rPr>
              <a:t>））</a:t>
            </a:r>
          </a:p>
        </p:txBody>
      </p:sp>
    </p:spTree>
    <p:extLst>
      <p:ext uri="{BB962C8B-B14F-4D97-AF65-F5344CB8AC3E}">
        <p14:creationId xmlns:p14="http://schemas.microsoft.com/office/powerpoint/2010/main" val="13922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116013" y="260648"/>
            <a:ext cx="7200900" cy="127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图像的数字化  </a:t>
            </a:r>
            <a:br>
              <a:rPr lang="zh-CN" altLang="en-US" dirty="0"/>
            </a:br>
            <a:r>
              <a:rPr lang="zh-CN" altLang="en-US" dirty="0"/>
              <a:t>           </a:t>
            </a:r>
            <a:r>
              <a:rPr lang="en-US" altLang="zh-CN" sz="3200" dirty="0"/>
              <a:t>——</a:t>
            </a:r>
            <a:r>
              <a:rPr lang="zh-CN" altLang="en-US" sz="3200" dirty="0"/>
              <a:t>量化概念</a:t>
            </a: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1116013" y="1773238"/>
            <a:ext cx="7750175" cy="4260850"/>
          </a:xfrm>
          <a:prstGeom prst="rect">
            <a:avLst/>
          </a:prstGeom>
          <a:solidFill>
            <a:srgbClr val="203822"/>
          </a:solidFill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800" b="1" i="1" dirty="0">
                <a:solidFill>
                  <a:srgbClr val="FF99FF"/>
                </a:solidFill>
                <a:latin typeface="华文细黑" pitchFamily="2" charset="-122"/>
                <a:ea typeface="华文细黑" pitchFamily="2" charset="-122"/>
              </a:rPr>
              <a:t>量化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是将各个像素所含的明暗信息离散化后，用数字来表示。一般的量化值为整数。</a:t>
            </a:r>
          </a:p>
          <a:p>
            <a:endParaRPr lang="zh-CN" altLang="en-US" sz="2800" b="1" dirty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充分考虑到人眼的识别能力之后，目前非特殊用途的图像均为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8bit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量化，即采用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0 ~ 255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的整数来描述“从黑到白”。</a:t>
            </a:r>
          </a:p>
          <a:p>
            <a:pPr>
              <a:buFont typeface="Wingdings" pitchFamily="2" charset="2"/>
              <a:buNone/>
            </a:pPr>
            <a:endParaRPr lang="zh-CN" altLang="en-US" sz="2800" b="1" dirty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在</a:t>
            </a:r>
            <a:r>
              <a:rPr lang="en-US" altLang="zh-CN" sz="2800" b="1" dirty="0">
                <a:latin typeface="华文细黑" pitchFamily="2" charset="-122"/>
                <a:ea typeface="华文细黑" pitchFamily="2" charset="-122"/>
              </a:rPr>
              <a:t>3bit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以下的量化，会出现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  <a:hlinkClick r:id="rId2" action="ppaction://hlinksldjump"/>
              </a:rPr>
              <a:t>伪轮廓现象</a:t>
            </a:r>
            <a:r>
              <a:rPr lang="zh-CN" altLang="en-US" sz="2800" b="1" dirty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2800" dirty="0">
              <a:latin typeface="华文细黑" pitchFamily="2" charset="-122"/>
              <a:ea typeface="华文细黑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457200" y="244475"/>
            <a:ext cx="8385175" cy="14319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低</a:t>
            </a:r>
            <a:r>
              <a:rPr lang="en-US" altLang="zh-CN" dirty="0"/>
              <a:t>bit</a:t>
            </a:r>
            <a:r>
              <a:rPr lang="zh-CN" altLang="en-US" dirty="0"/>
              <a:t>量化的伪轮廓现象图例</a:t>
            </a:r>
          </a:p>
        </p:txBody>
      </p:sp>
      <p:pic>
        <p:nvPicPr>
          <p:cNvPr id="4" name="Picture 9" descr="tt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981200"/>
            <a:ext cx="4121150" cy="3238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1" descr="tt002ss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1981200"/>
            <a:ext cx="4368800" cy="32369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09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116013" y="260648"/>
            <a:ext cx="7200900" cy="127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图像的数字化  </a:t>
            </a:r>
            <a:br>
              <a:rPr lang="zh-CN" altLang="en-US" dirty="0"/>
            </a:br>
            <a:r>
              <a:rPr lang="zh-CN" altLang="en-US" dirty="0"/>
              <a:t>           </a:t>
            </a:r>
            <a:r>
              <a:rPr lang="en-US" altLang="zh-CN" sz="3200" dirty="0"/>
              <a:t>——</a:t>
            </a:r>
            <a:r>
              <a:rPr lang="zh-CN" altLang="en-US" sz="3200" dirty="0"/>
              <a:t>量化方法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971550" y="1989138"/>
            <a:ext cx="7777163" cy="3457575"/>
          </a:xfrm>
          <a:prstGeom prst="rect">
            <a:avLst/>
          </a:prstGeom>
          <a:solidFill>
            <a:srgbClr val="203822"/>
          </a:solidFill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9600" indent="-609600">
              <a:lnSpc>
                <a:spcPct val="150000"/>
              </a:lnSpc>
            </a:pPr>
            <a:r>
              <a:rPr lang="zh-CN" altLang="en-US" sz="2800" b="1">
                <a:ea typeface="华文细黑" pitchFamily="2" charset="-122"/>
              </a:rPr>
              <a:t>量化可分为均匀量化和非均匀量化。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zh-CN" altLang="en-US" sz="2800" b="1">
                <a:ea typeface="华文细黑" pitchFamily="2" charset="-122"/>
                <a:hlinkClick r:id="rId2" action="ppaction://hlinksldjump"/>
              </a:rPr>
              <a:t>均匀量化</a:t>
            </a:r>
            <a:r>
              <a:rPr lang="zh-CN" altLang="en-US" sz="2800" b="1">
                <a:ea typeface="华文细黑" pitchFamily="2" charset="-122"/>
              </a:rPr>
              <a:t>是简单地在灰度范围内等间隔量化。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zh-CN" altLang="en-US" sz="2800" b="1">
                <a:ea typeface="华文细黑" pitchFamily="2" charset="-122"/>
                <a:hlinkClick r:id="rId3" action="ppaction://hlinksldjump"/>
              </a:rPr>
              <a:t>非均匀量化</a:t>
            </a:r>
            <a:r>
              <a:rPr lang="zh-CN" altLang="en-US" sz="2800" b="1">
                <a:ea typeface="华文细黑" pitchFamily="2" charset="-122"/>
              </a:rPr>
              <a:t>是对像素出现频度少的部分量化间隔取大，而对频度大的量化间隔取小。</a:t>
            </a:r>
            <a:r>
              <a:rPr lang="zh-CN" altLang="en-US" sz="2800">
                <a:ea typeface="华文细黑" pitchFamily="2" charset="-122"/>
              </a:rPr>
              <a:t>　　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None/>
            </a:pPr>
            <a:endParaRPr lang="en-US" altLang="zh-CN" sz="2800">
              <a:ea typeface="华文细黑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0113" y="5516563"/>
            <a:ext cx="7777162" cy="739775"/>
          </a:xfrm>
          <a:prstGeom prst="rect">
            <a:avLst/>
          </a:prstGeom>
          <a:solidFill>
            <a:schemeClr val="bg1"/>
          </a:solidFill>
          <a:ln w="38100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 dirty="0">
                <a:solidFill>
                  <a:srgbClr val="FFFFCC"/>
                </a:solidFill>
                <a:latin typeface="华文细黑" pitchFamily="2" charset="-122"/>
                <a:ea typeface="华文细黑" pitchFamily="2" charset="-122"/>
              </a:rPr>
              <a:t>  </a:t>
            </a:r>
            <a:r>
              <a:rPr lang="zh-CN" altLang="en-US" sz="2000" b="1" dirty="0">
                <a:solidFill>
                  <a:srgbClr val="FFFFCC"/>
                </a:solidFill>
                <a:latin typeface="华文细黑" pitchFamily="2" charset="-122"/>
                <a:ea typeface="华文细黑" pitchFamily="2" charset="-122"/>
                <a:hlinkClick r:id="rId4" action="ppaction://hlinksldjump"/>
              </a:rPr>
              <a:t>一般情况</a:t>
            </a:r>
            <a:r>
              <a:rPr lang="zh-CN" altLang="en-US" sz="2000" b="1" dirty="0">
                <a:solidFill>
                  <a:srgbClr val="FFFFCC"/>
                </a:solidFill>
                <a:latin typeface="华文细黑" pitchFamily="2" charset="-122"/>
                <a:ea typeface="华文细黑" pitchFamily="2" charset="-122"/>
              </a:rPr>
              <a:t>下，对灰度</a:t>
            </a:r>
            <a:r>
              <a:rPr lang="zh-CN" altLang="en-US" sz="2000" b="1" dirty="0">
                <a:solidFill>
                  <a:srgbClr val="FF9966"/>
                </a:solidFill>
                <a:latin typeface="华文细黑" pitchFamily="2" charset="-122"/>
                <a:ea typeface="华文细黑" pitchFamily="2" charset="-122"/>
              </a:rPr>
              <a:t>变化比较平缓</a:t>
            </a:r>
            <a:r>
              <a:rPr lang="zh-CN" altLang="en-US" sz="2000" b="1" dirty="0">
                <a:solidFill>
                  <a:srgbClr val="FFFFCC"/>
                </a:solidFill>
                <a:latin typeface="华文细黑" pitchFamily="2" charset="-122"/>
                <a:ea typeface="华文细黑" pitchFamily="2" charset="-122"/>
              </a:rPr>
              <a:t>的部分用</a:t>
            </a:r>
            <a:r>
              <a:rPr lang="zh-CN" altLang="en-US" sz="2000" b="1" dirty="0">
                <a:solidFill>
                  <a:srgbClr val="FF9966"/>
                </a:solidFill>
                <a:latin typeface="华文细黑" pitchFamily="2" charset="-122"/>
                <a:ea typeface="华文细黑" pitchFamily="2" charset="-122"/>
              </a:rPr>
              <a:t>比较多的量化级</a:t>
            </a:r>
            <a:r>
              <a:rPr lang="zh-CN" altLang="en-US" sz="2000" b="1" dirty="0">
                <a:solidFill>
                  <a:srgbClr val="FFFFCC"/>
                </a:solidFill>
                <a:latin typeface="华文细黑" pitchFamily="2" charset="-122"/>
                <a:ea typeface="华文细黑" pitchFamily="2" charset="-122"/>
              </a:rPr>
              <a:t>，在灰度</a:t>
            </a:r>
            <a:r>
              <a:rPr lang="zh-CN" altLang="en-US" sz="2000" b="1" dirty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变化比较剧烈</a:t>
            </a:r>
            <a:r>
              <a:rPr lang="zh-CN" altLang="en-US" sz="2000" b="1" dirty="0">
                <a:solidFill>
                  <a:srgbClr val="FFFFCC"/>
                </a:solidFill>
                <a:latin typeface="华文细黑" pitchFamily="2" charset="-122"/>
                <a:ea typeface="华文细黑" pitchFamily="2" charset="-122"/>
              </a:rPr>
              <a:t>的地方用</a:t>
            </a:r>
            <a:r>
              <a:rPr lang="zh-CN" altLang="en-US" sz="2000" b="1" dirty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比较高的分辨率</a:t>
            </a:r>
            <a:r>
              <a:rPr lang="zh-CN" altLang="en-US" sz="2000" b="1" dirty="0">
                <a:solidFill>
                  <a:srgbClr val="FFFFCC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407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43075"/>
            <a:ext cx="5761037" cy="431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12" descr="33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5056188"/>
            <a:ext cx="24669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33_s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5757862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33_s16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2550" y="5056188"/>
            <a:ext cx="2466975" cy="10763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457200" y="460499"/>
            <a:ext cx="8385175" cy="116830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均匀量化效果示意图</a:t>
            </a:r>
          </a:p>
        </p:txBody>
      </p:sp>
    </p:spTree>
    <p:extLst>
      <p:ext uri="{BB962C8B-B14F-4D97-AF65-F5344CB8AC3E}">
        <p14:creationId xmlns:p14="http://schemas.microsoft.com/office/powerpoint/2010/main" val="186020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457200" y="460499"/>
            <a:ext cx="8385175" cy="10962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非均匀量化效果示意图</a:t>
            </a:r>
          </a:p>
        </p:txBody>
      </p:sp>
      <p:pic>
        <p:nvPicPr>
          <p:cNvPr id="3" name="Picture 12" descr="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773238"/>
            <a:ext cx="5761037" cy="431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14" descr="33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5014913"/>
            <a:ext cx="246697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33_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5757862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33_16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8100" y="5014913"/>
            <a:ext cx="2466975" cy="1066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1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1331913" y="2133600"/>
            <a:ext cx="6408439" cy="3383632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zh-CN" altLang="en-US" b="1" dirty="0">
                <a:ea typeface="华文细黑" pitchFamily="2" charset="-122"/>
              </a:rPr>
              <a:t>数字图像的概念与描述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ea typeface="华文细黑" pitchFamily="2" charset="-122"/>
              </a:rPr>
              <a:t>数字图像的存储位图文件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ea typeface="华文细黑" pitchFamily="2" charset="-122"/>
              </a:rPr>
              <a:t>图像的数字化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ea typeface="华文细黑" pitchFamily="2" charset="-122"/>
              </a:rPr>
              <a:t>数字图像的灰度直方图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457200" y="244475"/>
            <a:ext cx="8385175" cy="1431925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第二章 图像的基本概念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765100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457200" y="460499"/>
            <a:ext cx="8385175" cy="10962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均匀量化与非均匀量化效果的比较</a:t>
            </a:r>
          </a:p>
        </p:txBody>
      </p:sp>
      <p:pic>
        <p:nvPicPr>
          <p:cNvPr id="3" name="Picture 4" descr="33_s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916113"/>
            <a:ext cx="3840162" cy="2879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6" descr="33_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9338" y="1916113"/>
            <a:ext cx="3840162" cy="2879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0" descr="33_s16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797425"/>
            <a:ext cx="24669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33_16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826000"/>
            <a:ext cx="2466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6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457200" y="460499"/>
            <a:ext cx="8385175" cy="95227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量化与采样的效果图例</a:t>
            </a:r>
          </a:p>
        </p:txBody>
      </p:sp>
      <p:pic>
        <p:nvPicPr>
          <p:cNvPr id="3" name="Picture 4" descr="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2205038"/>
            <a:ext cx="2882900" cy="2160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6" descr="33_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138" y="2205038"/>
            <a:ext cx="2879725" cy="216058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23850" y="4652963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ea typeface="黑体" pitchFamily="2" charset="-122"/>
              </a:rPr>
              <a:t>      </a:t>
            </a:r>
            <a:r>
              <a:rPr lang="zh-CN" altLang="en-US" sz="2400">
                <a:ea typeface="黑体" pitchFamily="2" charset="-122"/>
              </a:rPr>
              <a:t>原图                         低灰度级量化               低分辨率</a:t>
            </a:r>
          </a:p>
        </p:txBody>
      </p:sp>
      <p:pic>
        <p:nvPicPr>
          <p:cNvPr id="6" name="Picture 13" descr="33_ss2_2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4888" y="2233613"/>
            <a:ext cx="2879725" cy="216058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219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33_8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88913"/>
            <a:ext cx="8637588" cy="647858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717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33_ss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975" y="100013"/>
            <a:ext cx="8637588" cy="647858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29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1116013" y="260648"/>
            <a:ext cx="7200900" cy="127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数字图像的灰度直方图</a:t>
            </a:r>
            <a:endParaRPr lang="zh-CN" altLang="en-US" sz="3200" dirty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1187450" y="1989138"/>
            <a:ext cx="7345363" cy="273526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在数字图像处理中，灰度直方图是</a:t>
            </a:r>
            <a:r>
              <a:rPr lang="zh-CN" altLang="en-US" b="1" i="1">
                <a:solidFill>
                  <a:srgbClr val="FF99FF"/>
                </a:solidFill>
                <a:latin typeface="华文细黑" pitchFamily="2" charset="-122"/>
                <a:ea typeface="华文细黑" pitchFamily="2" charset="-122"/>
              </a:rPr>
              <a:t>最简单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且</a:t>
            </a:r>
            <a:r>
              <a:rPr lang="zh-CN" altLang="en-US" b="1" i="1">
                <a:solidFill>
                  <a:srgbClr val="FF99FF"/>
                </a:solidFill>
                <a:latin typeface="华文细黑" pitchFamily="2" charset="-122"/>
                <a:ea typeface="华文细黑" pitchFamily="2" charset="-122"/>
              </a:rPr>
              <a:t>最有用 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的工具，可以说，对图像的分析与观察，直到形成一个有效的处理方法，都离不开直方图。</a:t>
            </a:r>
          </a:p>
        </p:txBody>
      </p:sp>
    </p:spTree>
    <p:extLst>
      <p:ext uri="{BB962C8B-B14F-4D97-AF65-F5344CB8AC3E}">
        <p14:creationId xmlns:p14="http://schemas.microsoft.com/office/powerpoint/2010/main" val="35814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 txBox="1">
            <a:spLocks noRot="1" noChangeArrowheads="1"/>
          </p:cNvSpPr>
          <p:nvPr/>
        </p:nvSpPr>
        <p:spPr>
          <a:xfrm>
            <a:off x="682377" y="1628800"/>
            <a:ext cx="8066087" cy="475297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9600" indent="-609600">
              <a:lnSpc>
                <a:spcPct val="120000"/>
              </a:lnSpc>
            </a:pPr>
            <a:r>
              <a:rPr lang="zh-CN" altLang="en-US" sz="2800" b="1" dirty="0">
                <a:ea typeface="华文细黑" pitchFamily="2" charset="-122"/>
              </a:rPr>
              <a:t>灰度直方图是灰度级的函数，是对图像中灰度级分布的统计。有两种表示形式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9966"/>
                </a:solidFill>
                <a:ea typeface="华文细黑" pitchFamily="2" charset="-122"/>
              </a:rPr>
              <a:t>1</a:t>
            </a:r>
            <a:r>
              <a:rPr lang="zh-CN" altLang="en-US" sz="2800" b="1" dirty="0">
                <a:solidFill>
                  <a:srgbClr val="FF9966"/>
                </a:solidFill>
                <a:ea typeface="华文细黑" pitchFamily="2" charset="-122"/>
              </a:rPr>
              <a:t>）图形表示形式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>
                <a:ea typeface="华文细黑" pitchFamily="2" charset="-122"/>
              </a:rPr>
              <a:t>      </a:t>
            </a:r>
            <a:r>
              <a:rPr lang="zh-CN" altLang="en-US" sz="2800" b="1" dirty="0">
                <a:ea typeface="华文细黑" pitchFamily="2" charset="-122"/>
              </a:rPr>
              <a:t>横坐标表示灰度级，纵坐标表示图像中对应某灰度级所出现的像素个数。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9966"/>
                </a:solidFill>
                <a:ea typeface="华文细黑" pitchFamily="2" charset="-122"/>
              </a:rPr>
              <a:t>2</a:t>
            </a:r>
            <a:r>
              <a:rPr lang="zh-CN" altLang="en-US" sz="2800" b="1" dirty="0">
                <a:solidFill>
                  <a:srgbClr val="FF9966"/>
                </a:solidFill>
                <a:ea typeface="华文细黑" pitchFamily="2" charset="-122"/>
              </a:rPr>
              <a:t>） 数组表示形式</a:t>
            </a:r>
          </a:p>
          <a:p>
            <a:pPr marL="609600" indent="-6096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9966"/>
                </a:solidFill>
                <a:ea typeface="华文细黑" pitchFamily="2" charset="-122"/>
              </a:rPr>
              <a:t>       </a:t>
            </a:r>
            <a:r>
              <a:rPr lang="zh-CN" altLang="en-US" sz="2800" b="1" dirty="0">
                <a:ea typeface="华文细黑" pitchFamily="2" charset="-122"/>
              </a:rPr>
              <a:t>数组的下标表示相应的灰度级，数组的元素表示该灰度级下的像素个数。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1116013" y="260648"/>
            <a:ext cx="7200900" cy="127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数字图像的灰度直方图</a:t>
            </a:r>
            <a:endParaRPr lang="en-US" altLang="zh-CN" dirty="0"/>
          </a:p>
          <a:p>
            <a:pPr algn="r"/>
            <a:r>
              <a:rPr lang="en-US" altLang="zh-CN" sz="3200" dirty="0"/>
              <a:t>——</a:t>
            </a:r>
            <a:r>
              <a:rPr lang="zh-CN" altLang="en-US" sz="3200" dirty="0"/>
              <a:t>定义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8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1116013" y="260648"/>
            <a:ext cx="7200900" cy="127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数字图像的灰度直方图</a:t>
            </a:r>
            <a:endParaRPr lang="en-US" altLang="zh-CN" dirty="0"/>
          </a:p>
          <a:p>
            <a:pPr algn="r"/>
            <a:r>
              <a:rPr lang="en-US" altLang="zh-CN" sz="3200" dirty="0"/>
              <a:t>——</a:t>
            </a:r>
            <a:r>
              <a:rPr lang="zh-CN" altLang="en-US" sz="3200" dirty="0"/>
              <a:t>计算示例</a:t>
            </a:r>
          </a:p>
          <a:p>
            <a:endParaRPr lang="zh-CN" altLang="en-US" sz="3200" dirty="0"/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>
          <a:xfrm>
            <a:off x="838200" y="2260600"/>
            <a:ext cx="7926388" cy="3832225"/>
          </a:xfrm>
          <a:prstGeom prst="rect">
            <a:avLst/>
          </a:prstGeom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itchFamily="2" charset="2"/>
              <a:buNone/>
            </a:pPr>
            <a:r>
              <a:rPr lang="en-US" altLang="zh-CN"/>
              <a:t>  </a:t>
            </a:r>
          </a:p>
        </p:txBody>
      </p:sp>
      <p:graphicFrame>
        <p:nvGraphicFramePr>
          <p:cNvPr id="7" name="Group 975"/>
          <p:cNvGraphicFramePr>
            <a:graphicFrameLocks noGrp="1"/>
          </p:cNvGraphicFramePr>
          <p:nvPr/>
        </p:nvGraphicFramePr>
        <p:xfrm>
          <a:off x="971550" y="1989138"/>
          <a:ext cx="2538413" cy="2667000"/>
        </p:xfrm>
        <a:graphic>
          <a:graphicData uri="http://schemas.openxmlformats.org/drawingml/2006/table">
            <a:tbl>
              <a:tblPr/>
              <a:tblGrid>
                <a:gridCol w="442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AutoShape 895"/>
          <p:cNvSpPr>
            <a:spLocks noChangeArrowheads="1"/>
          </p:cNvSpPr>
          <p:nvPr/>
        </p:nvSpPr>
        <p:spPr bwMode="auto">
          <a:xfrm>
            <a:off x="3924300" y="2708275"/>
            <a:ext cx="762000" cy="5334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660066"/>
          </a:solidFill>
          <a:ln w="9525">
            <a:solidFill>
              <a:srgbClr val="C864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96"/>
          <p:cNvSpPr>
            <a:spLocks noChangeShapeType="1"/>
          </p:cNvSpPr>
          <p:nvPr/>
        </p:nvSpPr>
        <p:spPr bwMode="auto">
          <a:xfrm>
            <a:off x="4954588" y="558006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897"/>
          <p:cNvSpPr>
            <a:spLocks noChangeShapeType="1"/>
          </p:cNvSpPr>
          <p:nvPr/>
        </p:nvSpPr>
        <p:spPr bwMode="auto">
          <a:xfrm flipV="1">
            <a:off x="4878388" y="3903663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" name="Group 977"/>
          <p:cNvGrpSpPr>
            <a:grpSpLocks/>
          </p:cNvGrpSpPr>
          <p:nvPr/>
        </p:nvGrpSpPr>
        <p:grpSpPr bwMode="auto">
          <a:xfrm>
            <a:off x="4878388" y="5199063"/>
            <a:ext cx="457200" cy="381000"/>
            <a:chOff x="2925" y="3157"/>
            <a:chExt cx="288" cy="240"/>
          </a:xfrm>
        </p:grpSpPr>
        <p:sp>
          <p:nvSpPr>
            <p:cNvPr id="12" name="Line 899"/>
            <p:cNvSpPr>
              <a:spLocks noChangeShapeType="1"/>
            </p:cNvSpPr>
            <p:nvPr/>
          </p:nvSpPr>
          <p:spPr bwMode="auto">
            <a:xfrm flipV="1">
              <a:off x="3213" y="334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905"/>
            <p:cNvSpPr>
              <a:spLocks noChangeArrowheads="1"/>
            </p:cNvSpPr>
            <p:nvPr/>
          </p:nvSpPr>
          <p:spPr bwMode="auto">
            <a:xfrm>
              <a:off x="2925" y="3349"/>
              <a:ext cx="288" cy="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908"/>
            <p:cNvSpPr>
              <a:spLocks noChangeArrowheads="1"/>
            </p:cNvSpPr>
            <p:nvPr/>
          </p:nvSpPr>
          <p:spPr bwMode="auto">
            <a:xfrm>
              <a:off x="2925" y="3301"/>
              <a:ext cx="288" cy="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909"/>
            <p:cNvSpPr>
              <a:spLocks noChangeArrowheads="1"/>
            </p:cNvSpPr>
            <p:nvPr/>
          </p:nvSpPr>
          <p:spPr bwMode="auto">
            <a:xfrm>
              <a:off x="2925" y="3253"/>
              <a:ext cx="288" cy="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910"/>
            <p:cNvSpPr>
              <a:spLocks noChangeArrowheads="1"/>
            </p:cNvSpPr>
            <p:nvPr/>
          </p:nvSpPr>
          <p:spPr bwMode="auto">
            <a:xfrm>
              <a:off x="2925" y="3205"/>
              <a:ext cx="288" cy="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911"/>
            <p:cNvSpPr>
              <a:spLocks noChangeArrowheads="1"/>
            </p:cNvSpPr>
            <p:nvPr/>
          </p:nvSpPr>
          <p:spPr bwMode="auto">
            <a:xfrm>
              <a:off x="2925" y="3157"/>
              <a:ext cx="288" cy="48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978"/>
          <p:cNvGrpSpPr>
            <a:grpSpLocks/>
          </p:cNvGrpSpPr>
          <p:nvPr/>
        </p:nvGrpSpPr>
        <p:grpSpPr bwMode="auto">
          <a:xfrm>
            <a:off x="5335588" y="5275263"/>
            <a:ext cx="457200" cy="304800"/>
            <a:chOff x="3213" y="3205"/>
            <a:chExt cx="288" cy="192"/>
          </a:xfrm>
        </p:grpSpPr>
        <p:sp>
          <p:nvSpPr>
            <p:cNvPr id="19" name="Line 900"/>
            <p:cNvSpPr>
              <a:spLocks noChangeShapeType="1"/>
            </p:cNvSpPr>
            <p:nvPr/>
          </p:nvSpPr>
          <p:spPr bwMode="auto">
            <a:xfrm flipV="1">
              <a:off x="3453" y="334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Rectangle 912"/>
            <p:cNvSpPr>
              <a:spLocks noChangeArrowheads="1"/>
            </p:cNvSpPr>
            <p:nvPr/>
          </p:nvSpPr>
          <p:spPr bwMode="auto">
            <a:xfrm>
              <a:off x="3213" y="3349"/>
              <a:ext cx="288" cy="48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913"/>
            <p:cNvSpPr>
              <a:spLocks noChangeArrowheads="1"/>
            </p:cNvSpPr>
            <p:nvPr/>
          </p:nvSpPr>
          <p:spPr bwMode="auto">
            <a:xfrm>
              <a:off x="3213" y="3301"/>
              <a:ext cx="288" cy="48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914"/>
            <p:cNvSpPr>
              <a:spLocks noChangeArrowheads="1"/>
            </p:cNvSpPr>
            <p:nvPr/>
          </p:nvSpPr>
          <p:spPr bwMode="auto">
            <a:xfrm>
              <a:off x="3213" y="3253"/>
              <a:ext cx="288" cy="48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915"/>
            <p:cNvSpPr>
              <a:spLocks noChangeArrowheads="1"/>
            </p:cNvSpPr>
            <p:nvPr/>
          </p:nvSpPr>
          <p:spPr bwMode="auto">
            <a:xfrm>
              <a:off x="3213" y="3205"/>
              <a:ext cx="288" cy="48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984"/>
          <p:cNvGrpSpPr>
            <a:grpSpLocks/>
          </p:cNvGrpSpPr>
          <p:nvPr/>
        </p:nvGrpSpPr>
        <p:grpSpPr bwMode="auto">
          <a:xfrm>
            <a:off x="5792788" y="5199063"/>
            <a:ext cx="457200" cy="381000"/>
            <a:chOff x="3504" y="2736"/>
            <a:chExt cx="288" cy="240"/>
          </a:xfrm>
        </p:grpSpPr>
        <p:sp>
          <p:nvSpPr>
            <p:cNvPr id="25" name="Line 901"/>
            <p:cNvSpPr>
              <a:spLocks noChangeShapeType="1"/>
            </p:cNvSpPr>
            <p:nvPr/>
          </p:nvSpPr>
          <p:spPr bwMode="auto">
            <a:xfrm flipV="1">
              <a:off x="3648" y="292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Rectangle 917"/>
            <p:cNvSpPr>
              <a:spLocks noChangeArrowheads="1"/>
            </p:cNvSpPr>
            <p:nvPr/>
          </p:nvSpPr>
          <p:spPr bwMode="auto">
            <a:xfrm>
              <a:off x="3504" y="2928"/>
              <a:ext cx="288" cy="48"/>
            </a:xfrm>
            <a:prstGeom prst="rect">
              <a:avLst/>
            </a:prstGeom>
            <a:solidFill>
              <a:srgbClr val="E5E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918"/>
            <p:cNvSpPr>
              <a:spLocks noChangeArrowheads="1"/>
            </p:cNvSpPr>
            <p:nvPr/>
          </p:nvSpPr>
          <p:spPr bwMode="auto">
            <a:xfrm>
              <a:off x="3504" y="2880"/>
              <a:ext cx="288" cy="48"/>
            </a:xfrm>
            <a:prstGeom prst="rect">
              <a:avLst/>
            </a:prstGeom>
            <a:solidFill>
              <a:srgbClr val="E5E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919"/>
            <p:cNvSpPr>
              <a:spLocks noChangeArrowheads="1"/>
            </p:cNvSpPr>
            <p:nvPr/>
          </p:nvSpPr>
          <p:spPr bwMode="auto">
            <a:xfrm>
              <a:off x="3504" y="2832"/>
              <a:ext cx="288" cy="48"/>
            </a:xfrm>
            <a:prstGeom prst="rect">
              <a:avLst/>
            </a:prstGeom>
            <a:solidFill>
              <a:srgbClr val="E5E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920"/>
            <p:cNvSpPr>
              <a:spLocks noChangeArrowheads="1"/>
            </p:cNvSpPr>
            <p:nvPr/>
          </p:nvSpPr>
          <p:spPr bwMode="auto">
            <a:xfrm>
              <a:off x="3504" y="2784"/>
              <a:ext cx="288" cy="48"/>
            </a:xfrm>
            <a:prstGeom prst="rect">
              <a:avLst/>
            </a:prstGeom>
            <a:solidFill>
              <a:srgbClr val="E5E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921"/>
            <p:cNvSpPr>
              <a:spLocks noChangeArrowheads="1"/>
            </p:cNvSpPr>
            <p:nvPr/>
          </p:nvSpPr>
          <p:spPr bwMode="auto">
            <a:xfrm>
              <a:off x="3504" y="2736"/>
              <a:ext cx="288" cy="48"/>
            </a:xfrm>
            <a:prstGeom prst="rect">
              <a:avLst/>
            </a:prstGeom>
            <a:solidFill>
              <a:srgbClr val="E5E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980"/>
          <p:cNvGrpSpPr>
            <a:grpSpLocks/>
          </p:cNvGrpSpPr>
          <p:nvPr/>
        </p:nvGrpSpPr>
        <p:grpSpPr bwMode="auto">
          <a:xfrm>
            <a:off x="6249988" y="5122863"/>
            <a:ext cx="457200" cy="457200"/>
            <a:chOff x="3789" y="3109"/>
            <a:chExt cx="288" cy="288"/>
          </a:xfrm>
        </p:grpSpPr>
        <p:sp>
          <p:nvSpPr>
            <p:cNvPr id="32" name="Line 903"/>
            <p:cNvSpPr>
              <a:spLocks noChangeShapeType="1"/>
            </p:cNvSpPr>
            <p:nvPr/>
          </p:nvSpPr>
          <p:spPr bwMode="auto">
            <a:xfrm flipV="1">
              <a:off x="4029" y="334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Rectangle 922"/>
            <p:cNvSpPr>
              <a:spLocks noChangeArrowheads="1"/>
            </p:cNvSpPr>
            <p:nvPr/>
          </p:nvSpPr>
          <p:spPr bwMode="auto">
            <a:xfrm>
              <a:off x="3789" y="3349"/>
              <a:ext cx="288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923"/>
            <p:cNvSpPr>
              <a:spLocks noChangeArrowheads="1"/>
            </p:cNvSpPr>
            <p:nvPr/>
          </p:nvSpPr>
          <p:spPr bwMode="auto">
            <a:xfrm>
              <a:off x="3789" y="3301"/>
              <a:ext cx="288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924"/>
            <p:cNvSpPr>
              <a:spLocks noChangeArrowheads="1"/>
            </p:cNvSpPr>
            <p:nvPr/>
          </p:nvSpPr>
          <p:spPr bwMode="auto">
            <a:xfrm>
              <a:off x="3789" y="3253"/>
              <a:ext cx="288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925"/>
            <p:cNvSpPr>
              <a:spLocks noChangeArrowheads="1"/>
            </p:cNvSpPr>
            <p:nvPr/>
          </p:nvSpPr>
          <p:spPr bwMode="auto">
            <a:xfrm>
              <a:off x="3789" y="3205"/>
              <a:ext cx="288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926"/>
            <p:cNvSpPr>
              <a:spLocks noChangeArrowheads="1"/>
            </p:cNvSpPr>
            <p:nvPr/>
          </p:nvSpPr>
          <p:spPr bwMode="auto">
            <a:xfrm>
              <a:off x="3789" y="3157"/>
              <a:ext cx="288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927"/>
            <p:cNvSpPr>
              <a:spLocks noChangeArrowheads="1"/>
            </p:cNvSpPr>
            <p:nvPr/>
          </p:nvSpPr>
          <p:spPr bwMode="auto">
            <a:xfrm>
              <a:off x="3789" y="3109"/>
              <a:ext cx="288" cy="48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" name="Group 981"/>
          <p:cNvGrpSpPr>
            <a:grpSpLocks/>
          </p:cNvGrpSpPr>
          <p:nvPr/>
        </p:nvGrpSpPr>
        <p:grpSpPr bwMode="auto">
          <a:xfrm>
            <a:off x="6707188" y="5427663"/>
            <a:ext cx="457200" cy="152400"/>
            <a:chOff x="4077" y="3301"/>
            <a:chExt cx="288" cy="96"/>
          </a:xfrm>
        </p:grpSpPr>
        <p:sp>
          <p:nvSpPr>
            <p:cNvPr id="40" name="Line 904"/>
            <p:cNvSpPr>
              <a:spLocks noChangeShapeType="1"/>
            </p:cNvSpPr>
            <p:nvPr/>
          </p:nvSpPr>
          <p:spPr bwMode="auto">
            <a:xfrm flipH="1" flipV="1">
              <a:off x="4221" y="330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Rectangle 928"/>
            <p:cNvSpPr>
              <a:spLocks noChangeArrowheads="1"/>
            </p:cNvSpPr>
            <p:nvPr/>
          </p:nvSpPr>
          <p:spPr bwMode="auto">
            <a:xfrm>
              <a:off x="4077" y="3349"/>
              <a:ext cx="288" cy="48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929"/>
            <p:cNvSpPr>
              <a:spLocks noChangeArrowheads="1"/>
            </p:cNvSpPr>
            <p:nvPr/>
          </p:nvSpPr>
          <p:spPr bwMode="auto">
            <a:xfrm>
              <a:off x="4077" y="3301"/>
              <a:ext cx="288" cy="48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" name="Group 982"/>
          <p:cNvGrpSpPr>
            <a:grpSpLocks/>
          </p:cNvGrpSpPr>
          <p:nvPr/>
        </p:nvGrpSpPr>
        <p:grpSpPr bwMode="auto">
          <a:xfrm>
            <a:off x="7164388" y="4437063"/>
            <a:ext cx="457200" cy="1143000"/>
            <a:chOff x="4365" y="2677"/>
            <a:chExt cx="288" cy="720"/>
          </a:xfrm>
        </p:grpSpPr>
        <p:sp>
          <p:nvSpPr>
            <p:cNvPr id="44" name="Rectangle 930"/>
            <p:cNvSpPr>
              <a:spLocks noChangeArrowheads="1"/>
            </p:cNvSpPr>
            <p:nvPr/>
          </p:nvSpPr>
          <p:spPr bwMode="auto">
            <a:xfrm>
              <a:off x="4365" y="3349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931"/>
            <p:cNvSpPr>
              <a:spLocks noChangeArrowheads="1"/>
            </p:cNvSpPr>
            <p:nvPr/>
          </p:nvSpPr>
          <p:spPr bwMode="auto">
            <a:xfrm>
              <a:off x="4365" y="3301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933"/>
            <p:cNvSpPr>
              <a:spLocks noChangeArrowheads="1"/>
            </p:cNvSpPr>
            <p:nvPr/>
          </p:nvSpPr>
          <p:spPr bwMode="auto">
            <a:xfrm>
              <a:off x="4365" y="3253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935"/>
            <p:cNvSpPr>
              <a:spLocks noChangeArrowheads="1"/>
            </p:cNvSpPr>
            <p:nvPr/>
          </p:nvSpPr>
          <p:spPr bwMode="auto">
            <a:xfrm>
              <a:off x="4365" y="3205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Rectangle 936"/>
            <p:cNvSpPr>
              <a:spLocks noChangeArrowheads="1"/>
            </p:cNvSpPr>
            <p:nvPr/>
          </p:nvSpPr>
          <p:spPr bwMode="auto">
            <a:xfrm>
              <a:off x="4365" y="3157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Rectangle 937"/>
            <p:cNvSpPr>
              <a:spLocks noChangeArrowheads="1"/>
            </p:cNvSpPr>
            <p:nvPr/>
          </p:nvSpPr>
          <p:spPr bwMode="auto">
            <a:xfrm>
              <a:off x="4365" y="3109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939"/>
            <p:cNvSpPr>
              <a:spLocks noChangeArrowheads="1"/>
            </p:cNvSpPr>
            <p:nvPr/>
          </p:nvSpPr>
          <p:spPr bwMode="auto">
            <a:xfrm>
              <a:off x="4365" y="3061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Rectangle 941"/>
            <p:cNvSpPr>
              <a:spLocks noChangeArrowheads="1"/>
            </p:cNvSpPr>
            <p:nvPr/>
          </p:nvSpPr>
          <p:spPr bwMode="auto">
            <a:xfrm>
              <a:off x="4365" y="3013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942"/>
            <p:cNvSpPr>
              <a:spLocks noChangeArrowheads="1"/>
            </p:cNvSpPr>
            <p:nvPr/>
          </p:nvSpPr>
          <p:spPr bwMode="auto">
            <a:xfrm>
              <a:off x="4365" y="2965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943"/>
            <p:cNvSpPr>
              <a:spLocks noChangeArrowheads="1"/>
            </p:cNvSpPr>
            <p:nvPr/>
          </p:nvSpPr>
          <p:spPr bwMode="auto">
            <a:xfrm>
              <a:off x="4365" y="2917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944"/>
            <p:cNvSpPr>
              <a:spLocks noChangeArrowheads="1"/>
            </p:cNvSpPr>
            <p:nvPr/>
          </p:nvSpPr>
          <p:spPr bwMode="auto">
            <a:xfrm>
              <a:off x="4365" y="2869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945"/>
            <p:cNvSpPr>
              <a:spLocks noChangeArrowheads="1"/>
            </p:cNvSpPr>
            <p:nvPr/>
          </p:nvSpPr>
          <p:spPr bwMode="auto">
            <a:xfrm>
              <a:off x="4365" y="2821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Rectangle 947"/>
            <p:cNvSpPr>
              <a:spLocks noChangeArrowheads="1"/>
            </p:cNvSpPr>
            <p:nvPr/>
          </p:nvSpPr>
          <p:spPr bwMode="auto">
            <a:xfrm>
              <a:off x="4365" y="2773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Rectangle 948"/>
            <p:cNvSpPr>
              <a:spLocks noChangeArrowheads="1"/>
            </p:cNvSpPr>
            <p:nvPr/>
          </p:nvSpPr>
          <p:spPr bwMode="auto">
            <a:xfrm>
              <a:off x="4365" y="2725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949"/>
            <p:cNvSpPr>
              <a:spLocks noChangeArrowheads="1"/>
            </p:cNvSpPr>
            <p:nvPr/>
          </p:nvSpPr>
          <p:spPr bwMode="auto">
            <a:xfrm>
              <a:off x="4365" y="2677"/>
              <a:ext cx="288" cy="48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" name="Text Box 954"/>
          <p:cNvSpPr txBox="1">
            <a:spLocks noChangeArrowheads="1"/>
          </p:cNvSpPr>
          <p:nvPr/>
        </p:nvSpPr>
        <p:spPr bwMode="auto">
          <a:xfrm>
            <a:off x="5492750" y="5749925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ahoma" pitchFamily="34" charset="0"/>
                <a:ea typeface="黑体" pitchFamily="2" charset="-122"/>
                <a:hlinkClick r:id="rId3" action="ppaction://hlinksldjump"/>
              </a:rPr>
              <a:t>灰度直方图</a:t>
            </a:r>
            <a:endParaRPr kumimoji="1" lang="zh-CN" altLang="en-US" sz="2400">
              <a:latin typeface="Tahoma" pitchFamily="34" charset="0"/>
              <a:ea typeface="黑体" pitchFamily="2" charset="-122"/>
            </a:endParaRPr>
          </a:p>
        </p:txBody>
      </p:sp>
      <p:graphicFrame>
        <p:nvGraphicFramePr>
          <p:cNvPr id="60" name="Object 983"/>
          <p:cNvGraphicFramePr>
            <a:graphicFrameLocks noChangeAspect="1"/>
          </p:cNvGraphicFramePr>
          <p:nvPr/>
        </p:nvGraphicFramePr>
        <p:xfrm>
          <a:off x="4859338" y="2565400"/>
          <a:ext cx="32400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4" imgW="1130040" imgH="203040" progId="Equation.DSMT4">
                  <p:embed/>
                </p:oleObj>
              </mc:Choice>
              <mc:Fallback>
                <p:oleObj name="Equation" r:id="rId4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565400"/>
                        <a:ext cx="32400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16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833438" y="434975"/>
            <a:ext cx="7626994" cy="66833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灰度图的灰度直方图例</a:t>
            </a:r>
          </a:p>
        </p:txBody>
      </p:sp>
      <p:pic>
        <p:nvPicPr>
          <p:cNvPr id="4" name="Picture 4" descr="x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799"/>
            <a:ext cx="59055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58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684213" y="404664"/>
            <a:ext cx="7848227" cy="984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彩色图的灰度直方图例</a:t>
            </a:r>
          </a:p>
        </p:txBody>
      </p:sp>
      <p:pic>
        <p:nvPicPr>
          <p:cNvPr id="4" name="Picture 7" descr="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916113"/>
            <a:ext cx="4678362" cy="46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h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989138"/>
            <a:ext cx="3384550" cy="14398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3" descr="h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573463"/>
            <a:ext cx="3382962" cy="1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5" descr="h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157788"/>
            <a:ext cx="3382962" cy="1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3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1116013" y="260648"/>
            <a:ext cx="7200900" cy="127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数字图像的灰度直方图</a:t>
            </a:r>
            <a:endParaRPr lang="en-US" altLang="zh-CN" dirty="0"/>
          </a:p>
          <a:p>
            <a:pPr algn="r"/>
            <a:r>
              <a:rPr lang="en-US" altLang="zh-CN" sz="3200" dirty="0"/>
              <a:t>——</a:t>
            </a:r>
            <a:r>
              <a:rPr lang="zh-CN" altLang="en-US" sz="3200" dirty="0"/>
              <a:t>性质</a:t>
            </a:r>
          </a:p>
        </p:txBody>
      </p:sp>
      <p:sp>
        <p:nvSpPr>
          <p:cNvPr id="61" name="Rectangle 3"/>
          <p:cNvSpPr txBox="1">
            <a:spLocks noRot="1" noChangeArrowheads="1"/>
          </p:cNvSpPr>
          <p:nvPr/>
        </p:nvSpPr>
        <p:spPr>
          <a:xfrm>
            <a:off x="1116013" y="2420938"/>
            <a:ext cx="7343775" cy="15128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9600" indent="-609600"/>
            <a:r>
              <a:rPr lang="zh-CN" altLang="en-US" b="1">
                <a:ea typeface="华文细黑" pitchFamily="2" charset="-122"/>
              </a:rPr>
              <a:t>所有的空间信息全部丢失；</a:t>
            </a:r>
          </a:p>
          <a:p>
            <a:pPr marL="609600" indent="-609600">
              <a:buFont typeface="Wingdings" pitchFamily="2" charset="2"/>
              <a:buNone/>
            </a:pPr>
            <a:endParaRPr lang="zh-CN" altLang="en-US" sz="1000" b="1">
              <a:ea typeface="华文细黑" pitchFamily="2" charset="-122"/>
            </a:endParaRPr>
          </a:p>
          <a:p>
            <a:pPr marL="609600" indent="-609600"/>
            <a:r>
              <a:rPr lang="zh-CN" altLang="en-US" b="1">
                <a:ea typeface="华文细黑" pitchFamily="2" charset="-122"/>
              </a:rPr>
              <a:t>每一灰度级的像素个数可直接得到。</a:t>
            </a:r>
            <a:endParaRPr lang="zh-CN" altLang="en-US" sz="3600" b="1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32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539750" y="333375"/>
            <a:ext cx="8137525" cy="1470025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数字图像的概念与描述</a:t>
            </a:r>
            <a:b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                    </a:t>
            </a:r>
            <a:r>
              <a:rPr lang="en-US" altLang="zh-CN" sz="3200" dirty="0">
                <a:solidFill>
                  <a:srgbClr val="FFCC99"/>
                </a:solidFill>
                <a:latin typeface="Arial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基本概念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1116013" y="2060575"/>
            <a:ext cx="7345362" cy="288448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57150" cmpd="thickThin">
                <a:solidFill>
                  <a:srgbClr val="33CC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所谓的数字图像的描述是指如何用一个数值方式来表示一个图像。</a:t>
            </a:r>
          </a:p>
          <a:p>
            <a:endParaRPr lang="zh-CN" altLang="en-US" sz="1400" b="1" dirty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b="1" dirty="0">
                <a:solidFill>
                  <a:schemeClr val="folHlink"/>
                </a:solidFill>
                <a:latin typeface="华文细黑" pitchFamily="2" charset="-122"/>
                <a:ea typeface="华文细黑" pitchFamily="2" charset="-122"/>
              </a:rPr>
              <a:t>数字图像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是图像的数字表示，像素是其最小的单位。</a:t>
            </a:r>
          </a:p>
        </p:txBody>
      </p:sp>
    </p:spTree>
    <p:extLst>
      <p:ext uri="{BB962C8B-B14F-4D97-AF65-F5344CB8AC3E}">
        <p14:creationId xmlns:p14="http://schemas.microsoft.com/office/powerpoint/2010/main" val="1340311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1116013" y="260648"/>
            <a:ext cx="7200900" cy="127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数字图像的灰度直方图</a:t>
            </a:r>
            <a:endParaRPr lang="en-US" altLang="zh-CN" dirty="0"/>
          </a:p>
          <a:p>
            <a:pPr algn="r"/>
            <a:r>
              <a:rPr lang="en-US" altLang="zh-CN" sz="3200" dirty="0"/>
              <a:t>——</a:t>
            </a:r>
            <a:r>
              <a:rPr lang="zh-CN" altLang="en-US" sz="3200" dirty="0"/>
              <a:t>应用</a:t>
            </a:r>
          </a:p>
        </p:txBody>
      </p:sp>
      <p:sp>
        <p:nvSpPr>
          <p:cNvPr id="3" name="Rectangle 1027"/>
          <p:cNvSpPr txBox="1">
            <a:spLocks noRot="1" noChangeArrowheads="1"/>
          </p:cNvSpPr>
          <p:nvPr/>
        </p:nvSpPr>
        <p:spPr>
          <a:xfrm>
            <a:off x="827088" y="1989138"/>
            <a:ext cx="8137525" cy="381635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zh-CN" altLang="en-US" b="1">
                <a:ea typeface="华文细黑" pitchFamily="2" charset="-122"/>
              </a:rPr>
              <a:t>前面提到过，灰度直方图是最简单的，最有用的工具。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ea typeface="华文细黑" pitchFamily="2" charset="-122"/>
              </a:rPr>
              <a:t>简单性从其一维的数据形式，以及简单的计算方法可以感受到。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ea typeface="华文细黑" pitchFamily="2" charset="-122"/>
              </a:rPr>
              <a:t>有用性，在这里通过几个应用例子来说明。</a:t>
            </a:r>
          </a:p>
        </p:txBody>
      </p:sp>
    </p:spTree>
    <p:extLst>
      <p:ext uri="{BB962C8B-B14F-4D97-AF65-F5344CB8AC3E}">
        <p14:creationId xmlns:p14="http://schemas.microsoft.com/office/powerpoint/2010/main" val="2306955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1116013" y="260648"/>
            <a:ext cx="7200900" cy="127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数字图像的灰度直方图</a:t>
            </a:r>
            <a:endParaRPr lang="en-US" altLang="zh-CN" dirty="0"/>
          </a:p>
          <a:p>
            <a:pPr algn="r"/>
            <a:r>
              <a:rPr lang="en-US" altLang="zh-CN" sz="3200" dirty="0"/>
              <a:t>——</a:t>
            </a:r>
            <a:r>
              <a:rPr lang="zh-CN" altLang="en-US" sz="3200" dirty="0"/>
              <a:t>数字化参数</a:t>
            </a:r>
          </a:p>
        </p:txBody>
      </p:sp>
      <p:sp>
        <p:nvSpPr>
          <p:cNvPr id="61" name="Rectangle 3"/>
          <p:cNvSpPr txBox="1">
            <a:spLocks noRot="1" noChangeArrowheads="1"/>
          </p:cNvSpPr>
          <p:nvPr/>
        </p:nvSpPr>
        <p:spPr>
          <a:xfrm>
            <a:off x="855663" y="1916113"/>
            <a:ext cx="8108950" cy="439261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zh-CN" altLang="en-US" b="1" dirty="0">
                <a:ea typeface="华文细黑" pitchFamily="2" charset="-122"/>
              </a:rPr>
              <a:t>直方图给出了一个简单可见的指示，用来判断一幅图像是否合理的利用了全部被允许的灰度级范围。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ea typeface="华文细黑" pitchFamily="2" charset="-122"/>
              </a:rPr>
              <a:t>一幅图像应该利用全部或几乎</a:t>
            </a:r>
            <a:r>
              <a:rPr lang="zh-CN" altLang="en-US" b="1" dirty="0">
                <a:ea typeface="华文细黑" pitchFamily="2" charset="-122"/>
                <a:hlinkClick r:id="rId2" action="ppaction://hlinksldjump"/>
              </a:rPr>
              <a:t>全部可能的灰度级</a:t>
            </a:r>
            <a:r>
              <a:rPr lang="zh-CN" altLang="en-US" b="1" dirty="0">
                <a:ea typeface="华文细黑" pitchFamily="2" charset="-122"/>
              </a:rPr>
              <a:t>，否则等于</a:t>
            </a:r>
            <a:r>
              <a:rPr lang="zh-CN" altLang="en-US" b="1" dirty="0">
                <a:ea typeface="华文细黑" pitchFamily="2" charset="-122"/>
                <a:hlinkClick r:id="rId3" action="ppaction://hlinksldjump"/>
              </a:rPr>
              <a:t>增加了量化间隔</a:t>
            </a:r>
            <a:r>
              <a:rPr lang="zh-CN" altLang="en-US" b="1" dirty="0">
                <a:ea typeface="华文细黑" pitchFamily="2" charset="-122"/>
              </a:rPr>
              <a:t>。丢失的信息将不能恢复。</a:t>
            </a:r>
          </a:p>
          <a:p>
            <a:pPr>
              <a:buFont typeface="Wingdings" pitchFamily="2" charset="2"/>
              <a:buNone/>
            </a:pPr>
            <a:endParaRPr lang="en-US" altLang="zh-CN" b="1" dirty="0"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12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第2章04"/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947863"/>
            <a:ext cx="7048500" cy="37353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457200" y="460499"/>
            <a:ext cx="8385175" cy="10962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灰度分布效果图例</a:t>
            </a:r>
          </a:p>
        </p:txBody>
      </p:sp>
    </p:spTree>
    <p:extLst>
      <p:ext uri="{BB962C8B-B14F-4D97-AF65-F5344CB8AC3E}">
        <p14:creationId xmlns:p14="http://schemas.microsoft.com/office/powerpoint/2010/main" val="3475298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1116013" y="260648"/>
            <a:ext cx="7200900" cy="127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数字图像的灰度直方图</a:t>
            </a:r>
            <a:endParaRPr lang="en-US" altLang="zh-CN" dirty="0"/>
          </a:p>
          <a:p>
            <a:pPr algn="r"/>
            <a:r>
              <a:rPr lang="en-US" altLang="zh-CN" sz="3200" dirty="0"/>
              <a:t>——</a:t>
            </a:r>
            <a:r>
              <a:rPr lang="zh-CN" altLang="en-US" sz="3200" dirty="0"/>
              <a:t>分割阈值选取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755650" y="2349500"/>
            <a:ext cx="7920038" cy="31670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假设某图像的灰度直方图具有 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  <a:hlinkClick r:id="rId2" action="ppaction://hlinksldjump"/>
              </a:rPr>
              <a:t>二峰性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，则表明这个图像较亮的区域和较暗的区域可以较好地分离。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取二峰间的谷点为阈值点，可以得到好的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  <a:hlinkClick r:id="rId3" action="ppaction://hlinksldjump"/>
              </a:rPr>
              <a:t>二值处理</a:t>
            </a:r>
            <a:r>
              <a:rPr lang="zh-CN" altLang="en-US" sz="2800" b="1">
                <a:latin typeface="华文细黑" pitchFamily="2" charset="-122"/>
                <a:ea typeface="华文细黑" pitchFamily="2" charset="-122"/>
              </a:rPr>
              <a:t>的效果。</a:t>
            </a:r>
          </a:p>
          <a:p>
            <a:endParaRPr lang="en-US" altLang="zh-CN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72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971550" y="476250"/>
            <a:ext cx="7488882" cy="9445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灰度直方图具有二峰性</a:t>
            </a:r>
          </a:p>
        </p:txBody>
      </p:sp>
      <p:pic>
        <p:nvPicPr>
          <p:cNvPr id="3" name="Picture 4" descr="x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018338" cy="42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50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Rot="1" noChangeArrowheads="1"/>
          </p:cNvSpPr>
          <p:nvPr/>
        </p:nvSpPr>
        <p:spPr>
          <a:xfrm>
            <a:off x="457200" y="491455"/>
            <a:ext cx="8075240" cy="84931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dirty="0"/>
              <a:t>具有二峰性的灰度图的二值化</a:t>
            </a:r>
          </a:p>
        </p:txBody>
      </p:sp>
      <p:pic>
        <p:nvPicPr>
          <p:cNvPr id="11" name="Picture 4" descr="x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199313" cy="44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567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1116013" y="260648"/>
            <a:ext cx="7200900" cy="12700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54864" algn="ctr">
              <a:spcBef>
                <a:spcPct val="0"/>
              </a:spcBef>
              <a:buNone/>
              <a:defRPr kumimoji="0" sz="3600">
                <a:solidFill>
                  <a:srgbClr val="FFCC99"/>
                </a:solidFill>
                <a:effectLst/>
                <a:latin typeface="黑体" pitchFamily="2" charset="-122"/>
                <a:ea typeface="黑体" pitchFamily="2" charset="-122"/>
                <a:cs typeface="+mj-cs"/>
              </a:defRPr>
            </a:lvl1pPr>
          </a:lstStyle>
          <a:p>
            <a:r>
              <a:rPr lang="zh-CN" altLang="en-US" sz="3200" dirty="0"/>
              <a:t>课后作业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1979613" y="2276475"/>
            <a:ext cx="5040312" cy="216058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09600" indent="-609600">
              <a:buFont typeface="Wingdings" pitchFamily="2" charset="2"/>
              <a:buNone/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作 业</a:t>
            </a:r>
          </a:p>
          <a:p>
            <a:pPr marL="609600" indent="-609600">
              <a:buFont typeface="Wingdings" pitchFamily="2" charset="2"/>
              <a:buNone/>
            </a:pPr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P29~30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：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b="1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b="1">
                <a:latin typeface="华文细黑" pitchFamily="2" charset="-122"/>
                <a:ea typeface="华文细黑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358235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DIP by MATLAB in CH2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06161"/>
            <a:ext cx="6120680" cy="506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913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1.Read Image</a:t>
            </a:r>
            <a:r>
              <a:rPr lang="zh-CN" altLang="en-US" dirty="0"/>
              <a:t>（读取）</a:t>
            </a:r>
          </a:p>
        </p:txBody>
      </p:sp>
      <p:sp>
        <p:nvSpPr>
          <p:cNvPr id="5" name="圆角矩形 3"/>
          <p:cNvSpPr>
            <a:spLocks noChangeArrowheads="1"/>
          </p:cNvSpPr>
          <p:nvPr/>
        </p:nvSpPr>
        <p:spPr bwMode="auto">
          <a:xfrm>
            <a:off x="971550" y="2210584"/>
            <a:ext cx="3744913" cy="576263"/>
          </a:xfrm>
          <a:prstGeom prst="roundRect">
            <a:avLst>
              <a:gd name="adj" fmla="val 16667"/>
            </a:avLst>
          </a:prstGeom>
          <a:solidFill>
            <a:srgbClr val="FAC090">
              <a:alpha val="70000"/>
            </a:srgbClr>
          </a:solidFill>
          <a:ln w="25400" cmpd="sng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A=</a:t>
            </a:r>
            <a:r>
              <a:rPr lang="en-US" sz="2400" dirty="0" err="1">
                <a:solidFill>
                  <a:srgbClr val="0070C0"/>
                </a:solidFill>
                <a:latin typeface="Calibri" pitchFamily="34" charset="0"/>
              </a:rPr>
              <a:t>imread</a:t>
            </a:r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(FILENAME,FMT)</a:t>
            </a:r>
            <a:endParaRPr lang="zh-CN" altLang="en-US" sz="24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1551" y="3074184"/>
            <a:ext cx="727285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latin typeface="Calibri" pitchFamily="34" charset="0"/>
              </a:rPr>
              <a:t>FILENAME </a:t>
            </a:r>
            <a:r>
              <a:rPr lang="zh-CN" altLang="en-US" sz="2400" dirty="0">
                <a:latin typeface="Calibri" pitchFamily="34" charset="0"/>
              </a:rPr>
              <a:t>指定图像文件的完整路径和文件名。如果在</a:t>
            </a:r>
            <a:r>
              <a:rPr lang="en-US" sz="2400" dirty="0">
                <a:latin typeface="Calibri" pitchFamily="34" charset="0"/>
              </a:rPr>
              <a:t>work</a:t>
            </a:r>
            <a:r>
              <a:rPr lang="zh-CN" altLang="en-US" sz="2400" dirty="0">
                <a:latin typeface="Calibri" pitchFamily="34" charset="0"/>
              </a:rPr>
              <a:t>工作目录下</a:t>
            </a:r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zh-CN" altLang="en-US" sz="2400" dirty="0">
                <a:latin typeface="Calibri" pitchFamily="34" charset="0"/>
              </a:rPr>
              <a:t>只需提供文件名。</a:t>
            </a:r>
            <a:r>
              <a:rPr lang="en-US" sz="2400" dirty="0">
                <a:latin typeface="Calibri" pitchFamily="34" charset="0"/>
              </a:rPr>
              <a:t>FMT</a:t>
            </a:r>
            <a:r>
              <a:rPr lang="zh-CN" altLang="en-US" sz="2400" dirty="0">
                <a:latin typeface="Calibri" pitchFamily="34" charset="0"/>
              </a:rPr>
              <a:t>为图像文件的格式对应的标准扩展名。</a:t>
            </a:r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en-US" sz="2400" dirty="0">
                <a:solidFill>
                  <a:srgbClr val="00B0F0"/>
                </a:solidFill>
                <a:latin typeface="Calibri" pitchFamily="34" charset="0"/>
              </a:rPr>
              <a:t>I_1=</a:t>
            </a:r>
            <a:r>
              <a:rPr lang="en-US" sz="2400" dirty="0" err="1">
                <a:solidFill>
                  <a:srgbClr val="00B0F0"/>
                </a:solidFill>
                <a:latin typeface="Calibri" pitchFamily="34" charset="0"/>
              </a:rPr>
              <a:t>imread</a:t>
            </a:r>
            <a:r>
              <a:rPr lang="en-US" sz="2400" dirty="0">
                <a:solidFill>
                  <a:srgbClr val="00B0F0"/>
                </a:solidFill>
                <a:latin typeface="Calibri" pitchFamily="34" charset="0"/>
              </a:rPr>
              <a:t>('D:\10.06.08nir\TTC10377.BMP');%</a:t>
            </a:r>
            <a:r>
              <a:rPr lang="zh-CN" altLang="en-US" sz="2400" dirty="0">
                <a:solidFill>
                  <a:srgbClr val="00B0F0"/>
                </a:solidFill>
                <a:latin typeface="Calibri" pitchFamily="34" charset="0"/>
              </a:rPr>
              <a:t>读入图像</a:t>
            </a:r>
          </a:p>
        </p:txBody>
      </p:sp>
    </p:spTree>
    <p:extLst>
      <p:ext uri="{BB962C8B-B14F-4D97-AF65-F5344CB8AC3E}">
        <p14:creationId xmlns:p14="http://schemas.microsoft.com/office/powerpoint/2010/main" val="3353005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2.Write Image</a:t>
            </a:r>
            <a:r>
              <a:rPr lang="zh-CN" altLang="en-US" dirty="0"/>
              <a:t>（存储）</a:t>
            </a:r>
          </a:p>
        </p:txBody>
      </p:sp>
      <p:sp>
        <p:nvSpPr>
          <p:cNvPr id="8" name="圆角矩形 6"/>
          <p:cNvSpPr>
            <a:spLocks noChangeArrowheads="1"/>
          </p:cNvSpPr>
          <p:nvPr/>
        </p:nvSpPr>
        <p:spPr bwMode="auto">
          <a:xfrm>
            <a:off x="971550" y="2289671"/>
            <a:ext cx="4248150" cy="574675"/>
          </a:xfrm>
          <a:prstGeom prst="roundRect">
            <a:avLst>
              <a:gd name="adj" fmla="val 16667"/>
            </a:avLst>
          </a:prstGeom>
          <a:solidFill>
            <a:srgbClr val="FAC090">
              <a:alpha val="70000"/>
            </a:srgbClr>
          </a:solidFill>
          <a:ln w="25400" cmpd="sng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>
                <a:solidFill>
                  <a:srgbClr val="0070C0"/>
                </a:solidFill>
                <a:latin typeface="Calibri" pitchFamily="34" charset="0"/>
              </a:rPr>
              <a:t>imwrite(A</a:t>
            </a:r>
            <a:r>
              <a:rPr lang="zh-CN" altLang="en-US" sz="2400">
                <a:solidFill>
                  <a:srgbClr val="0070C0"/>
                </a:solidFill>
                <a:latin typeface="Calibri" pitchFamily="34" charset="0"/>
              </a:rPr>
              <a:t>，</a:t>
            </a:r>
            <a:r>
              <a:rPr lang="en-US" sz="2400">
                <a:solidFill>
                  <a:srgbClr val="0070C0"/>
                </a:solidFill>
                <a:latin typeface="Calibri" pitchFamily="34" charset="0"/>
              </a:rPr>
              <a:t>FILENAME,FMT)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971550" y="3369170"/>
            <a:ext cx="71288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latin typeface="Calibri" pitchFamily="34" charset="0"/>
              </a:rPr>
              <a:t>FILENAME</a:t>
            </a:r>
            <a:r>
              <a:rPr lang="zh-CN" altLang="en-US" sz="2400" dirty="0">
                <a:latin typeface="Calibri" pitchFamily="34" charset="0"/>
              </a:rPr>
              <a:t>参数指定文件名。</a:t>
            </a:r>
            <a:r>
              <a:rPr lang="en-US" sz="2400" dirty="0">
                <a:latin typeface="Calibri" pitchFamily="34" charset="0"/>
              </a:rPr>
              <a:t>FMT</a:t>
            </a:r>
            <a:r>
              <a:rPr lang="zh-CN" altLang="en-US" sz="2400" dirty="0">
                <a:latin typeface="Calibri" pitchFamily="34" charset="0"/>
              </a:rPr>
              <a:t>为保存文件采用的格式。</a:t>
            </a:r>
            <a:endParaRPr lang="en-US" sz="2400" dirty="0">
              <a:latin typeface="Calibri" pitchFamily="34" charset="0"/>
            </a:endParaRPr>
          </a:p>
          <a:p>
            <a:pPr eaLnBrk="1" hangingPunct="1"/>
            <a:r>
              <a:rPr lang="en-US" sz="2400" dirty="0" err="1">
                <a:solidFill>
                  <a:srgbClr val="00B0F0"/>
                </a:solidFill>
                <a:latin typeface="Calibri" pitchFamily="34" charset="0"/>
              </a:rPr>
              <a:t>imwrite</a:t>
            </a:r>
            <a:r>
              <a:rPr lang="en-US" sz="2400" dirty="0">
                <a:solidFill>
                  <a:srgbClr val="00B0F0"/>
                </a:solidFill>
                <a:latin typeface="Calibri" pitchFamily="34" charset="0"/>
              </a:rPr>
              <a:t>(I6,'nirdilatedisk2TTC10373.bmp');</a:t>
            </a:r>
          </a:p>
          <a:p>
            <a:pPr eaLnBrk="1" hangingPunct="1"/>
            <a:endParaRPr lang="zh-CN" alt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0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611188" y="316954"/>
            <a:ext cx="7921625" cy="1239838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数字图像的概念与描述</a:t>
            </a:r>
            <a:b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                  </a:t>
            </a:r>
            <a:r>
              <a:rPr lang="en-US" altLang="zh-CN" sz="3200" dirty="0">
                <a:solidFill>
                  <a:srgbClr val="FFCC99"/>
                </a:solidFill>
                <a:latin typeface="Arial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图像的描述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971550" y="1916113"/>
            <a:ext cx="7416800" cy="3168650"/>
          </a:xfrm>
          <a:prstGeom prst="rect">
            <a:avLst/>
          </a:prstGeom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因为矩阵是二维的，所以可以用矩阵来描述数字图像。</a:t>
            </a:r>
          </a:p>
          <a:p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描述数字图像的矩阵目前采用的是</a:t>
            </a:r>
            <a:r>
              <a:rPr lang="zh-CN" altLang="en-US" b="1" i="1" dirty="0">
                <a:solidFill>
                  <a:srgbClr val="FF99FF"/>
                </a:solidFill>
                <a:latin typeface="华文细黑" pitchFamily="2" charset="-122"/>
                <a:ea typeface="华文细黑" pitchFamily="2" charset="-122"/>
              </a:rPr>
              <a:t>整数阵</a:t>
            </a:r>
            <a:r>
              <a:rPr lang="zh-CN" altLang="en-US" b="1" dirty="0">
                <a:latin typeface="华文细黑" pitchFamily="2" charset="-122"/>
                <a:ea typeface="华文细黑" pitchFamily="2" charset="-122"/>
              </a:rPr>
              <a:t>，即每个像素的亮暗，用一个整数来表示。</a:t>
            </a:r>
          </a:p>
        </p:txBody>
      </p:sp>
    </p:spTree>
    <p:extLst>
      <p:ext uri="{BB962C8B-B14F-4D97-AF65-F5344CB8AC3E}">
        <p14:creationId xmlns:p14="http://schemas.microsoft.com/office/powerpoint/2010/main" val="39719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3.Display Image</a:t>
            </a:r>
            <a:r>
              <a:rPr lang="zh-CN" altLang="en-US" dirty="0"/>
              <a:t>（显示）</a:t>
            </a:r>
          </a:p>
        </p:txBody>
      </p:sp>
      <p:sp>
        <p:nvSpPr>
          <p:cNvPr id="10" name="圆角矩形 3"/>
          <p:cNvSpPr>
            <a:spLocks noChangeArrowheads="1"/>
          </p:cNvSpPr>
          <p:nvPr/>
        </p:nvSpPr>
        <p:spPr bwMode="auto">
          <a:xfrm>
            <a:off x="971550" y="1630958"/>
            <a:ext cx="3744913" cy="576262"/>
          </a:xfrm>
          <a:prstGeom prst="roundRect">
            <a:avLst>
              <a:gd name="adj" fmla="val 16667"/>
            </a:avLst>
          </a:prstGeom>
          <a:solidFill>
            <a:srgbClr val="FAC090">
              <a:alpha val="70000"/>
            </a:srgbClr>
          </a:solidFill>
          <a:ln w="25400" cmpd="sng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>
                <a:solidFill>
                  <a:srgbClr val="0070C0"/>
                </a:solidFill>
                <a:latin typeface="Calibri" pitchFamily="34" charset="0"/>
              </a:rPr>
              <a:t>imshow(I,[low high])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900113" y="2204864"/>
            <a:ext cx="748831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latin typeface="Calibri" pitchFamily="34" charset="0"/>
              </a:rPr>
              <a:t>       I</a:t>
            </a:r>
            <a:r>
              <a:rPr lang="zh-CN" altLang="en-US" sz="2400" dirty="0">
                <a:latin typeface="Calibri" pitchFamily="34" charset="0"/>
              </a:rPr>
              <a:t>为要显示的图像矩阵。</a:t>
            </a:r>
            <a:r>
              <a:rPr lang="en-US" sz="2400" dirty="0">
                <a:latin typeface="Calibri" pitchFamily="34" charset="0"/>
              </a:rPr>
              <a:t>[low high]</a:t>
            </a:r>
            <a:r>
              <a:rPr lang="zh-CN" altLang="en-US" sz="2400" dirty="0">
                <a:latin typeface="Calibri" pitchFamily="34" charset="0"/>
              </a:rPr>
              <a:t>为指定显示灰度图像的灰度范围。高于</a:t>
            </a:r>
            <a:r>
              <a:rPr lang="en-US" sz="2400" dirty="0">
                <a:latin typeface="Calibri" pitchFamily="34" charset="0"/>
              </a:rPr>
              <a:t>high</a:t>
            </a:r>
            <a:r>
              <a:rPr lang="zh-CN" altLang="en-US" sz="2400" dirty="0">
                <a:latin typeface="Calibri" pitchFamily="34" charset="0"/>
              </a:rPr>
              <a:t>的像素被显示成白色；低于</a:t>
            </a:r>
            <a:r>
              <a:rPr lang="en-US" sz="2400" dirty="0">
                <a:latin typeface="Calibri" pitchFamily="34" charset="0"/>
              </a:rPr>
              <a:t>low</a:t>
            </a:r>
            <a:r>
              <a:rPr lang="zh-CN" altLang="en-US" sz="2400" dirty="0">
                <a:latin typeface="Calibri" pitchFamily="34" charset="0"/>
              </a:rPr>
              <a:t>的像素被显示成黑色；介于</a:t>
            </a:r>
            <a:r>
              <a:rPr lang="en-US" sz="2400" dirty="0">
                <a:latin typeface="Calibri" pitchFamily="34" charset="0"/>
              </a:rPr>
              <a:t>High</a:t>
            </a:r>
            <a:r>
              <a:rPr lang="zh-CN" altLang="en-US" sz="2400" dirty="0">
                <a:latin typeface="Calibri" pitchFamily="34" charset="0"/>
              </a:rPr>
              <a:t>和</a:t>
            </a:r>
            <a:r>
              <a:rPr lang="en-US" sz="2400" dirty="0">
                <a:latin typeface="Calibri" pitchFamily="34" charset="0"/>
              </a:rPr>
              <a:t>low</a:t>
            </a:r>
            <a:r>
              <a:rPr lang="zh-CN" altLang="en-US" sz="2400" dirty="0">
                <a:latin typeface="Calibri" pitchFamily="34" charset="0"/>
              </a:rPr>
              <a:t>之间的像素被按比例拉伸后显示为各种等级的灰色。</a:t>
            </a:r>
            <a:r>
              <a:rPr lang="en-US" sz="2400" dirty="0">
                <a:latin typeface="Calibri" pitchFamily="34" charset="0"/>
              </a:rPr>
              <a:t>	</a:t>
            </a:r>
          </a:p>
          <a:p>
            <a:pPr eaLnBrk="1" hangingPunct="1"/>
            <a:r>
              <a:rPr lang="en-US" sz="2400" dirty="0">
                <a:latin typeface="Calibri" pitchFamily="34" charset="0"/>
              </a:rPr>
              <a:t>figure</a:t>
            </a:r>
            <a:r>
              <a:rPr lang="zh-CN" altLang="en-US" sz="2400" dirty="0">
                <a:latin typeface="Calibri" pitchFamily="34" charset="0"/>
              </a:rPr>
              <a:t>；</a:t>
            </a:r>
            <a:r>
              <a:rPr lang="en-US" sz="2400" dirty="0" err="1">
                <a:latin typeface="Calibri" pitchFamily="34" charset="0"/>
              </a:rPr>
              <a:t>imshow</a:t>
            </a:r>
            <a:r>
              <a:rPr lang="en-US" sz="2400" dirty="0">
                <a:latin typeface="Calibri" pitchFamily="34" charset="0"/>
              </a:rPr>
              <a:t>(I6);title('The Main Pass Part of TC10373');</a:t>
            </a:r>
            <a:endParaRPr lang="zh-CN" altLang="en-US" sz="2400" dirty="0">
              <a:latin typeface="Calibri" pitchFamily="34" charset="0"/>
            </a:endParaRPr>
          </a:p>
        </p:txBody>
      </p:sp>
      <p:sp>
        <p:nvSpPr>
          <p:cNvPr id="12" name="圆角矩形 5"/>
          <p:cNvSpPr>
            <a:spLocks noChangeArrowheads="1"/>
          </p:cNvSpPr>
          <p:nvPr/>
        </p:nvSpPr>
        <p:spPr bwMode="auto">
          <a:xfrm>
            <a:off x="971550" y="4220890"/>
            <a:ext cx="4176713" cy="576262"/>
          </a:xfrm>
          <a:prstGeom prst="roundRect">
            <a:avLst>
              <a:gd name="adj" fmla="val 16667"/>
            </a:avLst>
          </a:prstGeom>
          <a:solidFill>
            <a:srgbClr val="FAC090">
              <a:alpha val="70000"/>
            </a:srgbClr>
          </a:solidFill>
          <a:ln w="25400" cmpd="sng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figure</a:t>
            </a:r>
            <a:r>
              <a:rPr lang="zh-CN" altLang="en-US" sz="2400" dirty="0">
                <a:solidFill>
                  <a:srgbClr val="0070C0"/>
                </a:solidFill>
                <a:latin typeface="Calibri" pitchFamily="34" charset="0"/>
              </a:rPr>
              <a:t>；</a:t>
            </a:r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%</a:t>
            </a:r>
            <a:r>
              <a:rPr lang="zh-CN" altLang="en-US" sz="2400" dirty="0">
                <a:solidFill>
                  <a:srgbClr val="0070C0"/>
                </a:solidFill>
                <a:latin typeface="Calibri" pitchFamily="34" charset="0"/>
              </a:rPr>
              <a:t>创建一个新的窗口</a:t>
            </a:r>
          </a:p>
        </p:txBody>
      </p:sp>
      <p:sp>
        <p:nvSpPr>
          <p:cNvPr id="13" name="圆角矩形 6"/>
          <p:cNvSpPr>
            <a:spLocks noChangeArrowheads="1"/>
          </p:cNvSpPr>
          <p:nvPr/>
        </p:nvSpPr>
        <p:spPr bwMode="auto">
          <a:xfrm>
            <a:off x="971550" y="4868961"/>
            <a:ext cx="5903913" cy="576263"/>
          </a:xfrm>
          <a:prstGeom prst="roundRect">
            <a:avLst>
              <a:gd name="adj" fmla="val 16667"/>
            </a:avLst>
          </a:prstGeom>
          <a:solidFill>
            <a:srgbClr val="FAC090">
              <a:alpha val="70000"/>
            </a:srgbClr>
          </a:solidFill>
          <a:ln w="25400" cmpd="sng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figure</a:t>
            </a:r>
            <a:r>
              <a:rPr lang="zh-CN" altLang="en-US" sz="2400" dirty="0">
                <a:solidFill>
                  <a:srgbClr val="0070C0"/>
                </a:solidFill>
                <a:latin typeface="Calibri" pitchFamily="34" charset="0"/>
              </a:rPr>
              <a:t>；</a:t>
            </a:r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subplot</a:t>
            </a:r>
            <a:r>
              <a:rPr lang="zh-CN" altLang="en-US" sz="2400" dirty="0">
                <a:solidFill>
                  <a:srgbClr val="0070C0"/>
                </a:solidFill>
                <a:latin typeface="Calibri" pitchFamily="34" charset="0"/>
              </a:rPr>
              <a:t>（</a:t>
            </a:r>
            <a:r>
              <a:rPr lang="en-US" sz="2400" dirty="0" err="1">
                <a:solidFill>
                  <a:srgbClr val="0070C0"/>
                </a:solidFill>
                <a:latin typeface="Calibri" pitchFamily="34" charset="0"/>
              </a:rPr>
              <a:t>m,n,p</a:t>
            </a:r>
            <a:r>
              <a:rPr lang="zh-CN" altLang="en-US" sz="2400" dirty="0">
                <a:solidFill>
                  <a:srgbClr val="0070C0"/>
                </a:solidFill>
                <a:latin typeface="Calibri" pitchFamily="34" charset="0"/>
              </a:rPr>
              <a:t>）；</a:t>
            </a:r>
            <a:r>
              <a:rPr lang="en-US" sz="2400" dirty="0" err="1">
                <a:solidFill>
                  <a:srgbClr val="0070C0"/>
                </a:solidFill>
                <a:latin typeface="Calibri" pitchFamily="34" charset="0"/>
              </a:rPr>
              <a:t>imshow</a:t>
            </a:r>
            <a:r>
              <a:rPr lang="zh-CN" altLang="en-US" sz="2400" dirty="0">
                <a:solidFill>
                  <a:srgbClr val="0070C0"/>
                </a:solidFill>
                <a:latin typeface="Calibri" pitchFamily="34" charset="0"/>
              </a:rPr>
              <a:t>（</a:t>
            </a:r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I</a:t>
            </a:r>
            <a:r>
              <a:rPr lang="zh-CN" altLang="en-US" sz="2400" dirty="0">
                <a:solidFill>
                  <a:srgbClr val="0070C0"/>
                </a:solidFill>
                <a:latin typeface="Calibri" pitchFamily="34" charset="0"/>
              </a:rPr>
              <a:t>）；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900113" y="5517232"/>
            <a:ext cx="74883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latin typeface="Calibri" pitchFamily="34" charset="0"/>
              </a:rPr>
              <a:t>        Subplot(</a:t>
            </a:r>
            <a:r>
              <a:rPr lang="en-US" sz="2400" dirty="0" err="1">
                <a:latin typeface="Calibri" pitchFamily="34" charset="0"/>
              </a:rPr>
              <a:t>m,n,p</a:t>
            </a:r>
            <a:r>
              <a:rPr lang="en-US" sz="2400" dirty="0">
                <a:latin typeface="Calibri" pitchFamily="34" charset="0"/>
              </a:rPr>
              <a:t>)</a:t>
            </a:r>
            <a:r>
              <a:rPr lang="zh-CN" altLang="en-US" sz="2400" dirty="0">
                <a:latin typeface="Calibri" pitchFamily="34" charset="0"/>
              </a:rPr>
              <a:t>含义为：打开一个有</a:t>
            </a:r>
            <a:r>
              <a:rPr lang="en-US" sz="2400" dirty="0">
                <a:latin typeface="Calibri" pitchFamily="34" charset="0"/>
              </a:rPr>
              <a:t>m</a:t>
            </a:r>
            <a:r>
              <a:rPr lang="zh-CN" altLang="en-US" sz="2400" dirty="0">
                <a:latin typeface="Calibri" pitchFamily="34" charset="0"/>
              </a:rPr>
              <a:t>行</a:t>
            </a:r>
            <a:r>
              <a:rPr lang="en-US" sz="2400" dirty="0">
                <a:latin typeface="Calibri" pitchFamily="34" charset="0"/>
              </a:rPr>
              <a:t>n</a:t>
            </a:r>
            <a:r>
              <a:rPr lang="zh-CN" altLang="en-US" sz="2400" dirty="0">
                <a:latin typeface="Calibri" pitchFamily="34" charset="0"/>
              </a:rPr>
              <a:t>列图像位置的窗口，并将焦点位于第</a:t>
            </a:r>
            <a:r>
              <a:rPr lang="en-US" sz="2400" dirty="0">
                <a:latin typeface="Calibri" pitchFamily="34" charset="0"/>
              </a:rPr>
              <a:t>p</a:t>
            </a:r>
            <a:r>
              <a:rPr lang="zh-CN" altLang="en-US" sz="2400" dirty="0">
                <a:latin typeface="Calibri" pitchFamily="34" charset="0"/>
              </a:rPr>
              <a:t>个位置上。</a:t>
            </a:r>
          </a:p>
        </p:txBody>
      </p:sp>
    </p:spTree>
    <p:extLst>
      <p:ext uri="{BB962C8B-B14F-4D97-AF65-F5344CB8AC3E}">
        <p14:creationId xmlns:p14="http://schemas.microsoft.com/office/powerpoint/2010/main" val="2723233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Image format conversion</a:t>
            </a:r>
            <a:endParaRPr lang="zh-CN" altLang="en-US" dirty="0"/>
          </a:p>
        </p:txBody>
      </p:sp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971550" y="1700808"/>
            <a:ext cx="3744913" cy="576262"/>
          </a:xfrm>
          <a:prstGeom prst="roundRect">
            <a:avLst>
              <a:gd name="adj" fmla="val 16667"/>
            </a:avLst>
          </a:prstGeom>
          <a:solidFill>
            <a:srgbClr val="FAC090">
              <a:alpha val="70000"/>
            </a:srgbClr>
          </a:solidFill>
          <a:ln w="25400" cmpd="sng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>
                <a:solidFill>
                  <a:srgbClr val="0070C0"/>
                </a:solidFill>
                <a:latin typeface="Calibri" pitchFamily="34" charset="0"/>
              </a:rPr>
              <a:t>im2bw(I,LEVEL);</a:t>
            </a:r>
            <a:endParaRPr lang="zh-CN" altLang="en-US" sz="24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971550" y="3428802"/>
            <a:ext cx="6769100" cy="576262"/>
          </a:xfrm>
          <a:prstGeom prst="roundRect">
            <a:avLst>
              <a:gd name="adj" fmla="val 16667"/>
            </a:avLst>
          </a:prstGeom>
          <a:solidFill>
            <a:srgbClr val="FAC090">
              <a:alpha val="70000"/>
            </a:srgbClr>
          </a:solidFill>
          <a:ln w="25400" cmpd="sng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>
                <a:solidFill>
                  <a:srgbClr val="0070C0"/>
                </a:solidFill>
                <a:latin typeface="Calibri" pitchFamily="34" charset="0"/>
              </a:rPr>
              <a:t>rgb2gray;</a:t>
            </a:r>
            <a:r>
              <a:rPr lang="zh-CN" altLang="en-US" sz="2400">
                <a:solidFill>
                  <a:srgbClr val="0070C0"/>
                </a:solidFill>
                <a:latin typeface="Calibri" pitchFamily="34" charset="0"/>
              </a:rPr>
              <a:t>从</a:t>
            </a:r>
            <a:r>
              <a:rPr lang="en-US" sz="2400">
                <a:solidFill>
                  <a:srgbClr val="0070C0"/>
                </a:solidFill>
                <a:latin typeface="Calibri" pitchFamily="34" charset="0"/>
              </a:rPr>
              <a:t>RGB</a:t>
            </a:r>
            <a:r>
              <a:rPr lang="zh-CN" altLang="en-US" sz="2400">
                <a:solidFill>
                  <a:srgbClr val="0070C0"/>
                </a:solidFill>
                <a:latin typeface="Calibri" pitchFamily="34" charset="0"/>
              </a:rPr>
              <a:t>图创建灰度图，存储类型不变。</a:t>
            </a: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971550" y="4436914"/>
            <a:ext cx="6769100" cy="576262"/>
          </a:xfrm>
          <a:prstGeom prst="roundRect">
            <a:avLst>
              <a:gd name="adj" fmla="val 16667"/>
            </a:avLst>
          </a:prstGeom>
          <a:solidFill>
            <a:srgbClr val="FAC090">
              <a:alpha val="70000"/>
            </a:srgbClr>
          </a:solidFill>
          <a:ln w="25400" cmpd="sng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im2uint8    </a:t>
            </a:r>
            <a:r>
              <a:rPr lang="zh-CN" altLang="en-US" sz="2400" dirty="0">
                <a:solidFill>
                  <a:srgbClr val="0070C0"/>
                </a:solidFill>
                <a:latin typeface="Calibri" pitchFamily="34" charset="0"/>
              </a:rPr>
              <a:t>将图像转换成</a:t>
            </a:r>
            <a:r>
              <a:rPr lang="en-US" sz="2400" dirty="0">
                <a:solidFill>
                  <a:srgbClr val="0070C0"/>
                </a:solidFill>
                <a:latin typeface="Calibri" pitchFamily="34" charset="0"/>
              </a:rPr>
              <a:t>uint8</a:t>
            </a:r>
            <a:r>
              <a:rPr lang="zh-CN" altLang="en-US" sz="2400" dirty="0">
                <a:solidFill>
                  <a:srgbClr val="0070C0"/>
                </a:solidFill>
                <a:latin typeface="Calibri" pitchFamily="34" charset="0"/>
              </a:rPr>
              <a:t>类型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00113" y="2492896"/>
            <a:ext cx="74163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Calibri" pitchFamily="34" charset="0"/>
              </a:rPr>
              <a:t>         阈值法从灰度图、</a:t>
            </a:r>
            <a:r>
              <a:rPr lang="en-US" sz="2400" dirty="0">
                <a:latin typeface="Calibri" pitchFamily="34" charset="0"/>
              </a:rPr>
              <a:t>RGB</a:t>
            </a:r>
            <a:r>
              <a:rPr lang="zh-CN" altLang="en-US" sz="2400" dirty="0">
                <a:latin typeface="Calibri" pitchFamily="34" charset="0"/>
              </a:rPr>
              <a:t>图创建二值图。</a:t>
            </a:r>
            <a:r>
              <a:rPr lang="en-US" sz="2400" dirty="0">
                <a:latin typeface="Calibri" pitchFamily="34" charset="0"/>
              </a:rPr>
              <a:t>LEVEL</a:t>
            </a:r>
            <a:r>
              <a:rPr lang="zh-CN" altLang="en-US" sz="2400" dirty="0">
                <a:latin typeface="Calibri" pitchFamily="34" charset="0"/>
              </a:rPr>
              <a:t>为指定的阈值；（</a:t>
            </a:r>
            <a:r>
              <a:rPr lang="en-US" sz="2400" dirty="0">
                <a:latin typeface="Calibri" pitchFamily="34" charset="0"/>
              </a:rPr>
              <a:t>0,1</a:t>
            </a:r>
            <a:r>
              <a:rPr lang="zh-CN" altLang="en-US" sz="2400" dirty="0">
                <a:latin typeface="Calibri" pitchFamily="34" charset="0"/>
              </a:rPr>
              <a:t>）。</a:t>
            </a: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971550" y="5446613"/>
            <a:ext cx="6769100" cy="574675"/>
          </a:xfrm>
          <a:prstGeom prst="roundRect">
            <a:avLst>
              <a:gd name="adj" fmla="val 16667"/>
            </a:avLst>
          </a:prstGeom>
          <a:solidFill>
            <a:srgbClr val="FAC090">
              <a:alpha val="70000"/>
            </a:srgbClr>
          </a:solidFill>
          <a:ln w="25400" cmpd="sng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>
                <a:solidFill>
                  <a:srgbClr val="0070C0"/>
                </a:solidFill>
                <a:latin typeface="Calibri" pitchFamily="34" charset="0"/>
              </a:rPr>
              <a:t>im2double     </a:t>
            </a:r>
            <a:r>
              <a:rPr lang="zh-CN" altLang="en-US" sz="2400">
                <a:solidFill>
                  <a:srgbClr val="0070C0"/>
                </a:solidFill>
                <a:latin typeface="Calibri" pitchFamily="34" charset="0"/>
              </a:rPr>
              <a:t>将图像转换成</a:t>
            </a:r>
            <a:r>
              <a:rPr lang="en-US" sz="2400">
                <a:solidFill>
                  <a:srgbClr val="0070C0"/>
                </a:solidFill>
                <a:latin typeface="Calibri" pitchFamily="34" charset="0"/>
              </a:rPr>
              <a:t>double</a:t>
            </a:r>
            <a:r>
              <a:rPr lang="zh-CN" altLang="en-US" sz="2400">
                <a:solidFill>
                  <a:srgbClr val="0070C0"/>
                </a:solidFill>
                <a:latin typeface="Calibri" pitchFamily="34" charset="0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3924155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Image point operation</a:t>
            </a:r>
            <a:endParaRPr lang="zh-CN" altLang="en-US" dirty="0"/>
          </a:p>
        </p:txBody>
      </p:sp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756023" y="2276872"/>
            <a:ext cx="3994742" cy="552519"/>
          </a:xfrm>
          <a:prstGeom prst="roundRect">
            <a:avLst>
              <a:gd name="adj" fmla="val 16667"/>
            </a:avLst>
          </a:prstGeom>
          <a:solidFill>
            <a:srgbClr val="FAC090">
              <a:alpha val="70000"/>
            </a:srgbClr>
          </a:solidFill>
          <a:ln w="25400" cmpd="sng">
            <a:solidFill>
              <a:srgbClr val="385D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2400">
                <a:solidFill>
                  <a:srgbClr val="0070C0"/>
                </a:solidFill>
                <a:latin typeface="Calibri" pitchFamily="34" charset="0"/>
              </a:rPr>
              <a:t>imhist(I);%</a:t>
            </a:r>
            <a:r>
              <a:rPr lang="zh-CN" altLang="en-US" sz="2400">
                <a:solidFill>
                  <a:srgbClr val="0070C0"/>
                </a:solidFill>
                <a:latin typeface="Calibri" pitchFamily="34" charset="0"/>
              </a:rPr>
              <a:t>灰度直方图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56023" y="3150585"/>
            <a:ext cx="7530376" cy="2278567"/>
          </a:xfrm>
          <a:prstGeom prst="rect">
            <a:avLst/>
          </a:prstGeom>
          <a:solidFill>
            <a:srgbClr val="8EB4E3">
              <a:alpha val="70000"/>
            </a:srgbClr>
          </a:solidFill>
          <a:ln w="25400" cmpd="sng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2000" dirty="0">
                <a:latin typeface="Calibri" pitchFamily="34" charset="0"/>
              </a:rPr>
              <a:t>I=</a:t>
            </a:r>
            <a:r>
              <a:rPr lang="en-US" sz="2000" dirty="0" err="1">
                <a:latin typeface="Calibri" pitchFamily="34" charset="0"/>
              </a:rPr>
              <a:t>imread</a:t>
            </a:r>
            <a:r>
              <a:rPr lang="en-US" sz="2000" dirty="0">
                <a:latin typeface="Calibri" pitchFamily="34" charset="0"/>
              </a:rPr>
              <a:t>(‘red.bmp’);%</a:t>
            </a:r>
            <a:r>
              <a:rPr lang="zh-CN" altLang="en-US" sz="2000" dirty="0">
                <a:latin typeface="Calibri" pitchFamily="34" charset="0"/>
              </a:rPr>
              <a:t>读入图像</a:t>
            </a:r>
            <a:endParaRPr lang="en-US" altLang="zh-CN" sz="2000" dirty="0">
              <a:latin typeface="Calibri" pitchFamily="34" charset="0"/>
            </a:endParaRPr>
          </a:p>
          <a:p>
            <a:r>
              <a:rPr lang="en-US" altLang="zh-CN" dirty="0"/>
              <a:t>I=rgb2gray(I);%</a:t>
            </a:r>
            <a:r>
              <a:rPr lang="zh-CN" altLang="en-US" dirty="0"/>
              <a:t>把彩色图像灰度化</a:t>
            </a:r>
            <a:r>
              <a:rPr lang="en-US" sz="2000" dirty="0">
                <a:latin typeface="Calibri" pitchFamily="34" charset="0"/>
              </a:rPr>
              <a:t/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figure;%</a:t>
            </a:r>
            <a:r>
              <a:rPr lang="zh-CN" altLang="en-US" sz="2000" dirty="0">
                <a:latin typeface="Calibri" pitchFamily="34" charset="0"/>
              </a:rPr>
              <a:t>打开新窗口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[M,N]=size(I);%</a:t>
            </a:r>
            <a:r>
              <a:rPr lang="zh-CN" altLang="en-US" sz="2000" dirty="0">
                <a:latin typeface="Calibri" pitchFamily="34" charset="0"/>
              </a:rPr>
              <a:t>计算图像大小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[</a:t>
            </a:r>
            <a:r>
              <a:rPr lang="en-US" sz="2000" dirty="0" err="1">
                <a:latin typeface="Calibri" pitchFamily="34" charset="0"/>
              </a:rPr>
              <a:t>counts,x</a:t>
            </a:r>
            <a:r>
              <a:rPr lang="en-US" sz="2000" dirty="0">
                <a:latin typeface="Calibri" pitchFamily="34" charset="0"/>
              </a:rPr>
              <a:t>]=</a:t>
            </a:r>
            <a:r>
              <a:rPr lang="en-US" sz="2000" dirty="0" err="1">
                <a:latin typeface="Calibri" pitchFamily="34" charset="0"/>
              </a:rPr>
              <a:t>imhist</a:t>
            </a:r>
            <a:r>
              <a:rPr lang="en-US" sz="2000" dirty="0">
                <a:latin typeface="Calibri" pitchFamily="34" charset="0"/>
              </a:rPr>
              <a:t>(I,32);%</a:t>
            </a:r>
            <a:r>
              <a:rPr lang="zh-CN" altLang="en-US" sz="2000" dirty="0">
                <a:latin typeface="Calibri" pitchFamily="34" charset="0"/>
              </a:rPr>
              <a:t>计算有</a:t>
            </a:r>
            <a:r>
              <a:rPr lang="en-US" sz="2000" dirty="0">
                <a:latin typeface="Calibri" pitchFamily="34" charset="0"/>
              </a:rPr>
              <a:t>32</a:t>
            </a:r>
            <a:r>
              <a:rPr lang="zh-CN" altLang="en-US" sz="2000" dirty="0">
                <a:latin typeface="Calibri" pitchFamily="34" charset="0"/>
              </a:rPr>
              <a:t>个小区间的灰度直方图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counts=counts/M/N;%</a:t>
            </a:r>
            <a:r>
              <a:rPr lang="zh-CN" altLang="en-US" sz="2000" dirty="0">
                <a:latin typeface="Calibri" pitchFamily="34" charset="0"/>
              </a:rPr>
              <a:t>计算归一化灰度直方图各区间的值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stem(</a:t>
            </a:r>
            <a:r>
              <a:rPr lang="en-US" sz="2000" dirty="0" err="1">
                <a:latin typeface="Calibri" pitchFamily="34" charset="0"/>
              </a:rPr>
              <a:t>x,counts</a:t>
            </a:r>
            <a:r>
              <a:rPr lang="en-US" sz="2000" dirty="0">
                <a:latin typeface="Calibri" pitchFamily="34" charset="0"/>
              </a:rPr>
              <a:t>);%</a:t>
            </a:r>
            <a:r>
              <a:rPr lang="zh-CN" altLang="en-US" sz="2000" dirty="0">
                <a:latin typeface="Calibri" pitchFamily="34" charset="0"/>
              </a:rPr>
              <a:t>绘制归一化直方图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56022" y="1772816"/>
            <a:ext cx="73443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Calibri" pitchFamily="34" charset="0"/>
              </a:rPr>
              <a:t>一、图像直方图归一化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6D03D97-11F0-48A9-8085-F3406468FCD3}"/>
              </a:ext>
            </a:extLst>
          </p:cNvPr>
          <p:cNvSpPr txBox="1"/>
          <p:nvPr/>
        </p:nvSpPr>
        <p:spPr>
          <a:xfrm>
            <a:off x="611560" y="5805264"/>
            <a:ext cx="801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MATLAB</a:t>
            </a:r>
            <a:r>
              <a:rPr lang="zh-CN" altLang="en-US" dirty="0">
                <a:solidFill>
                  <a:srgbClr val="FFFF00"/>
                </a:solidFill>
              </a:rPr>
              <a:t>读入的图像即使是黑白的，也会先认定为彩色图像，所以必须灰度化</a:t>
            </a:r>
          </a:p>
        </p:txBody>
      </p:sp>
    </p:spTree>
    <p:extLst>
      <p:ext uri="{BB962C8B-B14F-4D97-AF65-F5344CB8AC3E}">
        <p14:creationId xmlns:p14="http://schemas.microsoft.com/office/powerpoint/2010/main" val="1803840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Image point operation</a:t>
            </a:r>
            <a:endParaRPr lang="zh-CN" altLang="en-US" dirty="0"/>
          </a:p>
        </p:txBody>
      </p:sp>
      <p:pic>
        <p:nvPicPr>
          <p:cNvPr id="7" name="图片 1" descr="red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409"/>
            <a:ext cx="3096344" cy="247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 descr="redhist00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49" y="1628410"/>
            <a:ext cx="3302511" cy="247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 descr="redhist00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4166374"/>
            <a:ext cx="3242475" cy="243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FC9F8C7-4CD5-4930-898A-9C2FD123A74C}"/>
              </a:ext>
            </a:extLst>
          </p:cNvPr>
          <p:cNvSpPr txBox="1"/>
          <p:nvPr/>
        </p:nvSpPr>
        <p:spPr>
          <a:xfrm>
            <a:off x="464234" y="4725144"/>
            <a:ext cx="194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图</a:t>
            </a:r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en-US" dirty="0">
                <a:solidFill>
                  <a:srgbClr val="FFFF00"/>
                </a:solidFill>
              </a:rPr>
              <a:t>怎么出来的？？</a:t>
            </a:r>
          </a:p>
        </p:txBody>
      </p:sp>
    </p:spTree>
    <p:extLst>
      <p:ext uri="{BB962C8B-B14F-4D97-AF65-F5344CB8AC3E}">
        <p14:creationId xmlns:p14="http://schemas.microsoft.com/office/powerpoint/2010/main" val="3673386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2366317"/>
            <a:ext cx="8229600" cy="2430835"/>
          </a:xfrm>
          <a:prstGeom prst="rect">
            <a:avLst/>
          </a:prstGeom>
        </p:spPr>
        <p:txBody>
          <a:bodyPr/>
          <a:lstStyle/>
          <a:p>
            <a:r>
              <a:rPr lang="zh-CN" altLang="en-US" sz="6000" dirty="0">
                <a:solidFill>
                  <a:schemeClr val="accent5">
                    <a:lumMod val="75000"/>
                  </a:schemeClr>
                </a:solidFill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97839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3"/>
          <p:cNvSpPr txBox="1">
            <a:spLocks noRot="1" noChangeArrowheads="1"/>
          </p:cNvSpPr>
          <p:nvPr/>
        </p:nvSpPr>
        <p:spPr bwMode="auto">
          <a:xfrm>
            <a:off x="971550" y="1700808"/>
            <a:ext cx="76327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r>
              <a:rPr lang="zh-CN" altLang="en-US" sz="2800" b="1" dirty="0">
                <a:effectLst/>
                <a:ea typeface="华文细黑" pitchFamily="2" charset="-122"/>
              </a:rPr>
              <a:t>矩阵是按照行列的顺序来定位数据的，但是图像是在平面上定位数据的，所以有一个坐标系定义上的特殊性。</a:t>
            </a:r>
          </a:p>
          <a:p>
            <a:r>
              <a:rPr lang="zh-CN" altLang="en-US" sz="2800" b="1" dirty="0">
                <a:effectLst/>
                <a:ea typeface="华文细黑" pitchFamily="2" charset="-122"/>
              </a:rPr>
              <a:t>为了编程方便起见，这里以</a:t>
            </a:r>
            <a:r>
              <a:rPr lang="zh-CN" altLang="en-US" sz="2800" b="1" i="1" dirty="0">
                <a:solidFill>
                  <a:srgbClr val="FF3399"/>
                </a:solidFill>
                <a:effectLst/>
                <a:ea typeface="华文细黑" pitchFamily="2" charset="-122"/>
              </a:rPr>
              <a:t>矩阵</a:t>
            </a:r>
            <a:r>
              <a:rPr lang="zh-CN" altLang="en-US" sz="2800" b="1" dirty="0">
                <a:effectLst/>
                <a:ea typeface="华文细黑" pitchFamily="2" charset="-122"/>
              </a:rPr>
              <a:t>坐标系来定义</a:t>
            </a:r>
            <a:r>
              <a:rPr lang="zh-CN" altLang="en-US" sz="2800" b="1" i="1" dirty="0">
                <a:solidFill>
                  <a:srgbClr val="FF3399"/>
                </a:solidFill>
                <a:effectLst/>
                <a:ea typeface="华文细黑" pitchFamily="2" charset="-122"/>
              </a:rPr>
              <a:t>图像的坐标</a:t>
            </a:r>
            <a:r>
              <a:rPr lang="zh-CN" altLang="en-US" sz="2800" b="1" dirty="0">
                <a:effectLst/>
                <a:ea typeface="华文细黑" pitchFamily="2" charset="-122"/>
              </a:rPr>
              <a:t>。</a:t>
            </a:r>
            <a:endParaRPr lang="zh-CN" altLang="en-US" sz="2800" b="1" dirty="0">
              <a:effectLst/>
              <a:latin typeface="黑体" pitchFamily="2" charset="-122"/>
              <a:ea typeface="华文细黑" pitchFamily="2" charset="-122"/>
            </a:endParaRPr>
          </a:p>
        </p:txBody>
      </p:sp>
      <p:grpSp>
        <p:nvGrpSpPr>
          <p:cNvPr id="62" name="Group 4"/>
          <p:cNvGrpSpPr>
            <a:grpSpLocks/>
          </p:cNvGrpSpPr>
          <p:nvPr/>
        </p:nvGrpSpPr>
        <p:grpSpPr bwMode="auto">
          <a:xfrm>
            <a:off x="1258888" y="4221758"/>
            <a:ext cx="2376487" cy="2052638"/>
            <a:chOff x="521" y="2886"/>
            <a:chExt cx="1497" cy="1293"/>
          </a:xfrm>
        </p:grpSpPr>
        <p:grpSp>
          <p:nvGrpSpPr>
            <p:cNvPr id="63" name="Group 5"/>
            <p:cNvGrpSpPr>
              <a:grpSpLocks/>
            </p:cNvGrpSpPr>
            <p:nvPr/>
          </p:nvGrpSpPr>
          <p:grpSpPr bwMode="auto">
            <a:xfrm>
              <a:off x="521" y="2886"/>
              <a:ext cx="1444" cy="921"/>
              <a:chOff x="530" y="2940"/>
              <a:chExt cx="1444" cy="921"/>
            </a:xfrm>
          </p:grpSpPr>
          <p:grpSp>
            <p:nvGrpSpPr>
              <p:cNvPr id="66" name="Group 6"/>
              <p:cNvGrpSpPr>
                <a:grpSpLocks/>
              </p:cNvGrpSpPr>
              <p:nvPr/>
            </p:nvGrpSpPr>
            <p:grpSpPr bwMode="auto">
              <a:xfrm>
                <a:off x="657" y="3067"/>
                <a:ext cx="726" cy="590"/>
                <a:chOff x="612" y="3067"/>
                <a:chExt cx="726" cy="590"/>
              </a:xfrm>
            </p:grpSpPr>
            <p:sp>
              <p:nvSpPr>
                <p:cNvPr id="69" name="Line 7"/>
                <p:cNvSpPr>
                  <a:spLocks noChangeShapeType="1"/>
                </p:cNvSpPr>
                <p:nvPr/>
              </p:nvSpPr>
              <p:spPr bwMode="auto">
                <a:xfrm>
                  <a:off x="612" y="3067"/>
                  <a:ext cx="726" cy="0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Line 8"/>
                <p:cNvSpPr>
                  <a:spLocks noChangeShapeType="1"/>
                </p:cNvSpPr>
                <p:nvPr/>
              </p:nvSpPr>
              <p:spPr bwMode="auto">
                <a:xfrm>
                  <a:off x="612" y="3067"/>
                  <a:ext cx="0" cy="590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67" name="Text Box 9"/>
              <p:cNvSpPr txBox="1">
                <a:spLocks noChangeArrowheads="1"/>
              </p:cNvSpPr>
              <p:nvPr/>
            </p:nvSpPr>
            <p:spPr bwMode="auto">
              <a:xfrm>
                <a:off x="530" y="3630"/>
                <a:ext cx="6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行（</a:t>
                </a: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i</a:t>
                </a:r>
                <a:r>
                  <a:rPr kumimoji="0" lang="zh-CN" altLang="en-US" sz="18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）</a:t>
                </a: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>
                <a:off x="1339" y="2940"/>
                <a:ext cx="6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列（</a:t>
                </a: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j</a:t>
                </a:r>
                <a:r>
                  <a:rPr kumimoji="0" lang="zh-CN" altLang="en-US" sz="18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）</a:t>
                </a:r>
              </a:p>
            </p:txBody>
          </p:sp>
        </p:grpSp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793" y="3249"/>
              <a:ext cx="1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矩阵 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A(</a:t>
              </a: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i,j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)</a:t>
              </a:r>
            </a:p>
          </p:txBody>
        </p:sp>
        <p:sp>
          <p:nvSpPr>
            <p:cNvPr id="65" name="Text Box 12"/>
            <p:cNvSpPr txBox="1">
              <a:spLocks noChangeArrowheads="1"/>
            </p:cNvSpPr>
            <p:nvPr/>
          </p:nvSpPr>
          <p:spPr bwMode="auto">
            <a:xfrm>
              <a:off x="657" y="3929"/>
              <a:ext cx="1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华文细黑" pitchFamily="2" charset="-122"/>
                  <a:ea typeface="华文细黑" pitchFamily="2" charset="-122"/>
                </a:rPr>
                <a:t>矩阵坐标系</a:t>
              </a:r>
            </a:p>
          </p:txBody>
        </p:sp>
      </p:grpSp>
      <p:grpSp>
        <p:nvGrpSpPr>
          <p:cNvPr id="71" name="Group 13"/>
          <p:cNvGrpSpPr>
            <a:grpSpLocks/>
          </p:cNvGrpSpPr>
          <p:nvPr/>
        </p:nvGrpSpPr>
        <p:grpSpPr bwMode="auto">
          <a:xfrm>
            <a:off x="5435600" y="4364633"/>
            <a:ext cx="2635250" cy="1981200"/>
            <a:chOff x="2290" y="2795"/>
            <a:chExt cx="1660" cy="1248"/>
          </a:xfrm>
        </p:grpSpPr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2417" y="3602"/>
              <a:ext cx="72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2417" y="3013"/>
              <a:ext cx="0" cy="59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4" name="Text Box 16"/>
            <p:cNvSpPr txBox="1">
              <a:spLocks noChangeArrowheads="1"/>
            </p:cNvSpPr>
            <p:nvPr/>
          </p:nvSpPr>
          <p:spPr bwMode="auto">
            <a:xfrm>
              <a:off x="3134" y="3484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X</a:t>
              </a: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轴（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i</a:t>
              </a: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）</a:t>
              </a:r>
            </a:p>
          </p:txBody>
        </p:sp>
        <p:sp>
          <p:nvSpPr>
            <p:cNvPr id="75" name="Text Box 17"/>
            <p:cNvSpPr txBox="1">
              <a:spLocks noChangeArrowheads="1"/>
            </p:cNvSpPr>
            <p:nvPr/>
          </p:nvSpPr>
          <p:spPr bwMode="auto">
            <a:xfrm>
              <a:off x="2290" y="2795"/>
              <a:ext cx="9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Y</a:t>
              </a: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轴（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j</a:t>
              </a: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）</a:t>
              </a:r>
            </a:p>
          </p:txBody>
        </p:sp>
        <p:sp>
          <p:nvSpPr>
            <p:cNvPr id="76" name="Text Box 18"/>
            <p:cNvSpPr txBox="1">
              <a:spLocks noChangeArrowheads="1"/>
            </p:cNvSpPr>
            <p:nvPr/>
          </p:nvSpPr>
          <p:spPr bwMode="auto">
            <a:xfrm>
              <a:off x="2562" y="3158"/>
              <a:ext cx="1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图像 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f(i,j)</a:t>
              </a:r>
            </a:p>
          </p:txBody>
        </p:sp>
        <p:sp>
          <p:nvSpPr>
            <p:cNvPr id="77" name="Text Box 19"/>
            <p:cNvSpPr txBox="1">
              <a:spLocks noChangeArrowheads="1"/>
            </p:cNvSpPr>
            <p:nvPr/>
          </p:nvSpPr>
          <p:spPr bwMode="auto">
            <a:xfrm>
              <a:off x="2426" y="3793"/>
              <a:ext cx="1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华文细黑" pitchFamily="2" charset="-122"/>
                  <a:ea typeface="华文细黑" pitchFamily="2" charset="-122"/>
                </a:rPr>
                <a:t>直角坐标系</a:t>
              </a:r>
            </a:p>
          </p:txBody>
        </p:sp>
      </p:grpSp>
      <p:sp>
        <p:nvSpPr>
          <p:cNvPr id="78" name="Rectangle 20"/>
          <p:cNvSpPr>
            <a:spLocks noRot="1" noChangeArrowheads="1"/>
          </p:cNvSpPr>
          <p:nvPr/>
        </p:nvSpPr>
        <p:spPr bwMode="auto">
          <a:xfrm>
            <a:off x="395288" y="1773238"/>
            <a:ext cx="7921625" cy="123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zh-CN" sz="3200">
              <a:solidFill>
                <a:srgbClr val="FFCC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" name="Rectangle 21"/>
          <p:cNvSpPr txBox="1">
            <a:spLocks noRot="1" noChangeArrowheads="1"/>
          </p:cNvSpPr>
          <p:nvPr/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charset="-122"/>
              </a:defRPr>
            </a:lvl9pPr>
          </a:lstStyle>
          <a:p>
            <a:pPr algn="ctr"/>
            <a:r>
              <a:rPr lang="zh-CN" altLang="en-US" sz="3600" b="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数字图像的概念与描述</a:t>
            </a:r>
            <a:br>
              <a:rPr lang="zh-CN" altLang="en-US" sz="3600" b="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600" b="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                  </a:t>
            </a:r>
            <a:r>
              <a:rPr lang="en-US" altLang="zh-CN" sz="3200" b="0" dirty="0">
                <a:solidFill>
                  <a:srgbClr val="FFCC99"/>
                </a:solidFill>
                <a:latin typeface="Arial"/>
                <a:ea typeface="黑体" pitchFamily="2" charset="-122"/>
              </a:rPr>
              <a:t>——</a:t>
            </a:r>
            <a:r>
              <a:rPr lang="en-US" altLang="zh-CN" sz="3200" b="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图像的坐标系</a:t>
            </a:r>
          </a:p>
        </p:txBody>
      </p:sp>
    </p:spTree>
    <p:extLst>
      <p:ext uri="{BB962C8B-B14F-4D97-AF65-F5344CB8AC3E}">
        <p14:creationId xmlns:p14="http://schemas.microsoft.com/office/powerpoint/2010/main" val="12491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1042988" y="333375"/>
            <a:ext cx="7489825" cy="1239838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数字图像的概念与描述</a:t>
            </a:r>
            <a:b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                  </a:t>
            </a:r>
            <a:r>
              <a:rPr lang="en-US" altLang="zh-CN" sz="3200" dirty="0">
                <a:solidFill>
                  <a:srgbClr val="FFCC99"/>
                </a:solidFill>
                <a:latin typeface="Arial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黑白图像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1198563" y="1916832"/>
            <a:ext cx="7261225" cy="1954213"/>
          </a:xfrm>
          <a:prstGeom prst="rect">
            <a:avLst/>
          </a:prstGeom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黑白图像是指图像的每个像素只能是黑或者白，没有中间的过渡，故又称为２值图像。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值图像的像素值为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0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。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637802"/>
              </p:ext>
            </p:extLst>
          </p:nvPr>
        </p:nvGraphicFramePr>
        <p:xfrm>
          <a:off x="5867400" y="4159002"/>
          <a:ext cx="2030413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927000" imgH="711000" progId="Equation.DSMT4">
                  <p:embed/>
                </p:oleObj>
              </mc:Choice>
              <mc:Fallback>
                <p:oleObj name="Equation" r:id="rId3" imgW="9270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59002"/>
                        <a:ext cx="2030413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24300" y="4590802"/>
            <a:ext cx="914400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403350" y="4159002"/>
            <a:ext cx="1676400" cy="1524000"/>
            <a:chOff x="839" y="3113"/>
            <a:chExt cx="1056" cy="960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839" y="3113"/>
              <a:ext cx="1056" cy="960"/>
              <a:chOff x="672" y="2784"/>
              <a:chExt cx="1056" cy="960"/>
            </a:xfrm>
          </p:grpSpPr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056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672" y="340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344" y="2784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336" cy="28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344" y="3072"/>
                <a:ext cx="384" cy="33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672" y="3408"/>
                <a:ext cx="336" cy="33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008" y="3408"/>
                <a:ext cx="336" cy="33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344" y="3408"/>
                <a:ext cx="384" cy="33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008" y="2784"/>
                <a:ext cx="720" cy="28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672" y="3072"/>
                <a:ext cx="672" cy="33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1174" y="3403"/>
              <a:ext cx="0" cy="317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1510" y="3113"/>
              <a:ext cx="0" cy="36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E99DF72-BE21-4384-AEB4-ADF21918CC9A}"/>
              </a:ext>
            </a:extLst>
          </p:cNvPr>
          <p:cNvSpPr txBox="1"/>
          <p:nvPr/>
        </p:nvSpPr>
        <p:spPr>
          <a:xfrm>
            <a:off x="1547664" y="5815186"/>
            <a:ext cx="659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生成</a:t>
            </a:r>
            <a:r>
              <a:rPr lang="en-US" altLang="zh-CN" dirty="0">
                <a:solidFill>
                  <a:srgbClr val="FFFF00"/>
                </a:solidFill>
              </a:rPr>
              <a:t>10*10</a:t>
            </a:r>
            <a:r>
              <a:rPr lang="zh-CN" altLang="en-US" dirty="0">
                <a:solidFill>
                  <a:srgbClr val="FFFF00"/>
                </a:solidFill>
              </a:rPr>
              <a:t>的二维随机二值矩阵：</a:t>
            </a:r>
            <a:r>
              <a:rPr lang="en-US" altLang="zh-CN" dirty="0">
                <a:solidFill>
                  <a:srgbClr val="FFFF00"/>
                </a:solidFill>
              </a:rPr>
              <a:t> A=round(rand(10,10)) </a:t>
            </a:r>
            <a:r>
              <a:rPr lang="zh-CN" altLang="en-US" dirty="0">
                <a:solidFill>
                  <a:srgbClr val="FFFF00"/>
                </a:solidFill>
              </a:rPr>
              <a:t> </a:t>
            </a:r>
          </a:p>
        </p:txBody>
      </p:sp>
    </p:spTree>
    <p:extLst>
      <p:ext uri="{BB962C8B-B14F-4D97-AF65-F5344CB8AC3E}">
        <p14:creationId xmlns:p14="http://schemas.microsoft.com/office/powerpoint/2010/main" val="8873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460499"/>
            <a:ext cx="8385175" cy="1096293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effectLst/>
                <a:ea typeface="黑体" pitchFamily="2" charset="-122"/>
              </a:rPr>
              <a:t>黑白图像（二值图像）例</a:t>
            </a:r>
          </a:p>
        </p:txBody>
      </p:sp>
      <p:pic>
        <p:nvPicPr>
          <p:cNvPr id="6" name="Picture 4" descr="x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3836988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SCN0005_400w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3840163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84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755650" y="333375"/>
            <a:ext cx="7200900" cy="1511300"/>
          </a:xfrm>
          <a:prstGeom prst="rect">
            <a:avLst/>
          </a:prstGeom>
        </p:spPr>
        <p:txBody>
          <a:bodyPr/>
          <a:lstStyle>
            <a:lvl1pPr marL="54864" algn="r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数字图像的概念与描述</a:t>
            </a:r>
            <a:br>
              <a:rPr lang="zh-CN" altLang="en-US" sz="36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                  </a:t>
            </a:r>
            <a:r>
              <a:rPr lang="en-US" altLang="zh-CN" sz="3200" dirty="0">
                <a:solidFill>
                  <a:srgbClr val="FFCC99"/>
                </a:solidFill>
                <a:latin typeface="Arial"/>
                <a:ea typeface="黑体" pitchFamily="2" charset="-122"/>
              </a:rPr>
              <a:t>——</a:t>
            </a:r>
            <a:r>
              <a:rPr lang="en-US" altLang="zh-CN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FFCC99"/>
                </a:solidFill>
                <a:latin typeface="黑体" pitchFamily="2" charset="-122"/>
                <a:ea typeface="黑体" pitchFamily="2" charset="-122"/>
              </a:rPr>
              <a:t>灰度图像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900113" y="2276475"/>
            <a:ext cx="7653337" cy="2100263"/>
          </a:xfrm>
          <a:prstGeom prst="rect">
            <a:avLst/>
          </a:prstGeom>
        </p:spPr>
        <p:txBody>
          <a:bodyPr/>
          <a:lstStyle>
            <a:lvl1pPr marL="292100" indent="-292100" algn="l" rtl="0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rtl="0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rtl="0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l" rtl="0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>
                <a:ea typeface="华文细黑" pitchFamily="2" charset="-122"/>
              </a:rPr>
              <a:t>灰度图像是指每个像素的信息由一个量化的灰度级来描述的图像，没有彩色信息。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华文细黑" pitchFamily="2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995738" y="4725467"/>
            <a:ext cx="914400" cy="6858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826756"/>
              </p:ext>
            </p:extLst>
          </p:nvPr>
        </p:nvGraphicFramePr>
        <p:xfrm>
          <a:off x="5292725" y="4365104"/>
          <a:ext cx="300355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3" imgW="1371600" imgH="711000" progId="Equation.DSMT4">
                  <p:embed/>
                </p:oleObj>
              </mc:Choice>
              <mc:Fallback>
                <p:oleObj name="Equation" r:id="rId3" imgW="13716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365104"/>
                        <a:ext cx="300355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619250" y="4436542"/>
            <a:ext cx="1676400" cy="1447800"/>
            <a:chOff x="1008" y="2832"/>
            <a:chExt cx="1056" cy="912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008" y="2832"/>
              <a:ext cx="1056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08" y="31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008" y="34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344" y="283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28" y="283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008" y="2832"/>
              <a:ext cx="336" cy="28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344" y="3120"/>
              <a:ext cx="384" cy="288"/>
            </a:xfrm>
            <a:prstGeom prst="rect">
              <a:avLst/>
            </a:prstGeom>
            <a:solidFill>
              <a:srgbClr val="32323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728" y="3408"/>
              <a:ext cx="336" cy="336"/>
            </a:xfrm>
            <a:prstGeom prst="rect">
              <a:avLst/>
            </a:prstGeom>
            <a:solidFill>
              <a:srgbClr val="64646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344" y="2832"/>
              <a:ext cx="384" cy="28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728" y="2832"/>
              <a:ext cx="336" cy="288"/>
            </a:xfrm>
            <a:prstGeom prst="rect">
              <a:avLst/>
            </a:prstGeom>
            <a:solidFill>
              <a:srgbClr val="C8C8C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728" y="3120"/>
              <a:ext cx="336" cy="288"/>
            </a:xfrm>
            <a:prstGeom prst="rect">
              <a:avLst/>
            </a:prstGeom>
            <a:solidFill>
              <a:srgbClr val="B4B4B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008" y="3408"/>
              <a:ext cx="336" cy="336"/>
            </a:xfrm>
            <a:prstGeom prst="rect">
              <a:avLst/>
            </a:prstGeom>
            <a:solidFill>
              <a:srgbClr val="FAFAF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008" y="3120"/>
              <a:ext cx="336" cy="288"/>
            </a:xfrm>
            <a:prstGeom prst="rect">
              <a:avLst/>
            </a:prstGeom>
            <a:solidFill>
              <a:srgbClr val="78787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344" y="3408"/>
              <a:ext cx="384" cy="336"/>
            </a:xfrm>
            <a:prstGeom prst="rect">
              <a:avLst/>
            </a:prstGeom>
            <a:solidFill>
              <a:srgbClr val="DCDC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D5E04B46-76F7-43AE-9DF5-FE682329B9BE}"/>
              </a:ext>
            </a:extLst>
          </p:cNvPr>
          <p:cNvSpPr/>
          <p:nvPr/>
        </p:nvSpPr>
        <p:spPr>
          <a:xfrm>
            <a:off x="1979712" y="6084004"/>
            <a:ext cx="5957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生成</a:t>
            </a:r>
            <a:r>
              <a:rPr lang="en-US" altLang="zh-CN" dirty="0">
                <a:solidFill>
                  <a:srgbClr val="FFFF00"/>
                </a:solidFill>
              </a:rPr>
              <a:t>10*10</a:t>
            </a:r>
            <a:r>
              <a:rPr lang="zh-CN" altLang="en-US" dirty="0">
                <a:solidFill>
                  <a:srgbClr val="FFFF00"/>
                </a:solidFill>
              </a:rPr>
              <a:t>的二维随机矩阵：</a:t>
            </a:r>
            <a:r>
              <a:rPr lang="en-US" altLang="zh-CN" dirty="0">
                <a:solidFill>
                  <a:srgbClr val="FFFF00"/>
                </a:solidFill>
              </a:rPr>
              <a:t> A=round(255</a:t>
            </a:r>
            <a:r>
              <a:rPr lang="zh-CN" altLang="en-US" dirty="0">
                <a:solidFill>
                  <a:srgbClr val="FFFF00"/>
                </a:solidFill>
              </a:rPr>
              <a:t>*</a:t>
            </a:r>
            <a:r>
              <a:rPr lang="en-US" altLang="zh-CN" dirty="0">
                <a:solidFill>
                  <a:srgbClr val="FFFF00"/>
                </a:solidFill>
              </a:rPr>
              <a:t>rand(10,10)) </a:t>
            </a:r>
            <a:r>
              <a:rPr lang="zh-CN" altLang="en-US" dirty="0">
                <a:solidFill>
                  <a:srgbClr val="FFFF00"/>
                </a:solidFill>
              </a:rPr>
              <a:t> </a:t>
            </a:r>
          </a:p>
        </p:txBody>
      </p:sp>
    </p:spTree>
    <p:extLst>
      <p:ext uri="{BB962C8B-B14F-4D97-AF65-F5344CB8AC3E}">
        <p14:creationId xmlns:p14="http://schemas.microsoft.com/office/powerpoint/2010/main" val="242309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4209</TotalTime>
  <Words>1805</Words>
  <Application>Microsoft Office PowerPoint</Application>
  <PresentationFormat>全屏显示(4:3)</PresentationFormat>
  <Paragraphs>280</Paragraphs>
  <Slides>54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57" baseType="lpstr">
      <vt:lpstr>沉稳</vt:lpstr>
      <vt:lpstr>Equation</vt:lpstr>
      <vt:lpstr>公式</vt:lpstr>
      <vt:lpstr>数字图像处理</vt:lpstr>
      <vt:lpstr>第二章  图像的基本概念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DIP by MATLAB in CH2</vt:lpstr>
      <vt:lpstr>1.Read Image（读取）</vt:lpstr>
      <vt:lpstr>2.Write Image（存储）</vt:lpstr>
      <vt:lpstr>3.Display Image（显示）</vt:lpstr>
      <vt:lpstr>Image format conversion</vt:lpstr>
      <vt:lpstr>Image point operation</vt:lpstr>
      <vt:lpstr>Image point operation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</dc:title>
  <dc:creator>degui yang</dc:creator>
  <cp:lastModifiedBy>杨德贵</cp:lastModifiedBy>
  <cp:revision>50</cp:revision>
  <dcterms:created xsi:type="dcterms:W3CDTF">2018-09-01T09:20:54Z</dcterms:created>
  <dcterms:modified xsi:type="dcterms:W3CDTF">2019-09-01T00:09:32Z</dcterms:modified>
</cp:coreProperties>
</file>