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04" d="100"/>
          <a:sy n="104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B68F9-0079-8D40-939D-74117157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B98033-E0A0-7A47-8AD9-87FCDAE7C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58645-4505-C042-B81E-EA12ABAD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D0F9-52C8-DD4E-B48D-A012291DDC1D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448D5-F28F-BE4C-A4A5-BCBC8544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00A00-74E2-D54A-A466-2BF1B2AC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5650-C6A3-474E-9F8C-BB87A64192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75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C17EB-ED76-044E-A30F-2D0C768F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EF998-522A-6D4F-810D-B1F81D140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C2A7E-E73C-A542-8867-66D73E85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D0F9-52C8-DD4E-B48D-A012291DDC1D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1CF4E-F045-CE43-BFF6-754131C5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92425-6FBE-674B-A571-F624AA9E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5650-C6A3-474E-9F8C-BB87A64192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520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F28F84-B489-3549-9C48-3FAFFE92F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9D6D4-F784-DD44-BBA4-2588E260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8FFC4-F57B-BE4B-B278-245E0FE7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D0F9-52C8-DD4E-B48D-A012291DDC1D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02409-C2EF-6749-B30B-34AD60FB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BAAC2-ABA0-8043-BFA6-378AE871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5650-C6A3-474E-9F8C-BB87A64192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8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E71C1-D54C-E841-8094-4252B8DC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0E801-C033-4747-AFE2-F5CBE6C2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5F78A-1C7C-5845-9188-02DEC717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D0F9-52C8-DD4E-B48D-A012291DDC1D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ED3E5-BA80-794F-BC5F-BA176C6D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F338B-B636-774C-B3C3-D007E05D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5650-C6A3-474E-9F8C-BB87A64192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414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5F7B0-92F9-7547-A9DE-D662E6E4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8C9DF-DFCB-3942-9856-F80869869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A8EF2-56D0-984B-BC87-D23D7FCA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D0F9-52C8-DD4E-B48D-A012291DDC1D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FB700-A9F0-B344-9C85-7A60ED7B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C5583-58AD-C940-9030-5B959141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5650-C6A3-474E-9F8C-BB87A64192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061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0CE40-1D7C-9242-8D94-0F22277A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0C840-B5AA-AB44-B717-0509C5A6B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0A00AE-3297-BC40-AA3A-D01F4DB3A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644A6-7177-D943-8AAC-F4F2E345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D0F9-52C8-DD4E-B48D-A012291DDC1D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714E2-2DEE-1442-938D-E9440602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A4E7A-C3FB-EF41-8056-D87B83E1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5650-C6A3-474E-9F8C-BB87A64192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862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BD9EC-BA97-EA4B-BAE4-CCDBE30C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06A1D-175A-A648-8B1C-F53C0374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89E4E0-8317-5048-83FC-ADD66F35B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9D376F-382E-9242-9EF8-B7A6AB740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F521BF-F3CE-A04A-BE57-5EE5B5FEC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A23C4E-9214-C646-A601-C939C9A6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D0F9-52C8-DD4E-B48D-A012291DDC1D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0AF365-8E19-1D44-A4B1-3759D50C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E0C696-F76E-B243-9DBB-2906E470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5650-C6A3-474E-9F8C-BB87A64192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698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F8B5F-0B78-A549-8456-0DA7461B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CCF80E-37AE-A246-99EF-8633E982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D0F9-52C8-DD4E-B48D-A012291DDC1D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1B81B-FDAE-0546-BF3F-9BEC559E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77249-79F9-CF4B-A92F-1578C256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5650-C6A3-474E-9F8C-BB87A64192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080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6380F-359D-0441-BC51-8BC8A314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D0F9-52C8-DD4E-B48D-A012291DDC1D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EAFD4-083E-7246-93BD-A1E93560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E48CDB-D7D5-E542-A4F0-D06387BA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5650-C6A3-474E-9F8C-BB87A64192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139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FCE47-EB5A-0D44-8C51-458F47E0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82E92-EB75-7E41-B940-CCA446D6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4340B-8021-3442-A33D-9997D0B3E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57C95-AE4B-6A43-BCAF-E95E7372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D0F9-52C8-DD4E-B48D-A012291DDC1D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F6D39-E612-9047-898E-F64B0B8E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14250-B6BD-984D-ADCE-D96C8C30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5650-C6A3-474E-9F8C-BB87A64192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193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84536-130E-D244-9064-B37B6CDA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3B394C-B0F8-A647-9C97-D6BC39B21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EEEA90-B93F-E44B-827B-FB1EA1CC4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D705B-40E3-884B-9F2D-A1C2E78C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D0F9-52C8-DD4E-B48D-A012291DDC1D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8A53A-DE51-2641-806C-89E4C8CC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B54830-560A-F744-9662-539EE0D5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5650-C6A3-474E-9F8C-BB87A64192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264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36793-E1C4-2B4D-B864-862AA0FE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20382-635C-BC48-A7FC-E9621A4A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99313-A504-CD41-AD4B-A2EA3A02E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D0F9-52C8-DD4E-B48D-A012291DDC1D}" type="datetimeFigureOut">
              <a:rPr kumimoji="1" lang="ko-Kore-KR" altLang="en-US" smtClean="0"/>
              <a:t>2021. 8. 3.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8CC36-24F3-B849-B232-566979943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E029C-48EA-5B46-9AAA-828E2016D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5650-C6A3-474E-9F8C-BB87A64192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946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32FEFC3D-C958-A34B-8CAF-218F76C588AD}"/>
              </a:ext>
            </a:extLst>
          </p:cNvPr>
          <p:cNvGrpSpPr/>
          <p:nvPr/>
        </p:nvGrpSpPr>
        <p:grpSpPr>
          <a:xfrm>
            <a:off x="1473798" y="2891493"/>
            <a:ext cx="1151068" cy="2100636"/>
            <a:chOff x="1473798" y="2891493"/>
            <a:chExt cx="1151068" cy="210063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3D8C7E8-450C-CF4B-A9FA-67AAA46DFD8B}"/>
                </a:ext>
              </a:extLst>
            </p:cNvPr>
            <p:cNvSpPr/>
            <p:nvPr/>
          </p:nvSpPr>
          <p:spPr>
            <a:xfrm>
              <a:off x="1473798" y="4498490"/>
              <a:ext cx="1151068" cy="493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Embedding layer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03F5D1-387E-E547-84F5-3CC6242809EA}"/>
                </a:ext>
              </a:extLst>
            </p:cNvPr>
            <p:cNvSpPr/>
            <p:nvPr/>
          </p:nvSpPr>
          <p:spPr>
            <a:xfrm>
              <a:off x="1473798" y="2891493"/>
              <a:ext cx="1151068" cy="1606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12 encoding layers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3C15DB-9952-A74B-8E4A-736C2675EDD0}"/>
              </a:ext>
            </a:extLst>
          </p:cNvPr>
          <p:cNvSpPr txBox="1"/>
          <p:nvPr/>
        </p:nvSpPr>
        <p:spPr>
          <a:xfrm>
            <a:off x="1513640" y="2368272"/>
            <a:ext cx="1071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BERT-based </a:t>
            </a:r>
          </a:p>
          <a:p>
            <a:pPr algn="ctr"/>
            <a:r>
              <a:rPr kumimoji="1" lang="en-US" altLang="ko-Kore-KR" sz="1400" dirty="0"/>
              <a:t>TAPE model</a:t>
            </a:r>
            <a:endParaRPr kumimoji="1" lang="ko-Kore-KR" altLang="en-US" sz="14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15D3C72-8943-A047-A93F-07746E259964}"/>
              </a:ext>
            </a:extLst>
          </p:cNvPr>
          <p:cNvGrpSpPr/>
          <p:nvPr/>
        </p:nvGrpSpPr>
        <p:grpSpPr>
          <a:xfrm>
            <a:off x="2624866" y="3963599"/>
            <a:ext cx="761902" cy="307777"/>
            <a:chOff x="2624866" y="3963599"/>
            <a:chExt cx="761902" cy="307777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B836A7C-6599-DE4B-8965-EE9DAFCD4B4E}"/>
                </a:ext>
              </a:extLst>
            </p:cNvPr>
            <p:cNvCxnSpPr/>
            <p:nvPr/>
          </p:nvCxnSpPr>
          <p:spPr>
            <a:xfrm>
              <a:off x="2624866" y="4271376"/>
              <a:ext cx="7619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DF0170-AB64-AB48-B04D-B2C4A39011E0}"/>
                </a:ext>
              </a:extLst>
            </p:cNvPr>
            <p:cNvSpPr txBox="1"/>
            <p:nvPr/>
          </p:nvSpPr>
          <p:spPr>
            <a:xfrm>
              <a:off x="2715513" y="3963599"/>
              <a:ext cx="580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clone</a:t>
              </a:r>
              <a:endParaRPr kumimoji="1" lang="ko-Kore-KR" altLang="en-US" sz="14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6FD3320-581F-4F49-B2EE-61EE60FFB279}"/>
              </a:ext>
            </a:extLst>
          </p:cNvPr>
          <p:cNvGrpSpPr/>
          <p:nvPr/>
        </p:nvGrpSpPr>
        <p:grpSpPr>
          <a:xfrm>
            <a:off x="3386768" y="2397855"/>
            <a:ext cx="1151068" cy="2594274"/>
            <a:chOff x="3386768" y="2397855"/>
            <a:chExt cx="1151068" cy="259427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CA71A90-47A0-A34C-8CDB-BBED1141C093}"/>
                </a:ext>
              </a:extLst>
            </p:cNvPr>
            <p:cNvSpPr/>
            <p:nvPr/>
          </p:nvSpPr>
          <p:spPr>
            <a:xfrm>
              <a:off x="3386768" y="4498490"/>
              <a:ext cx="1151068" cy="493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Embedding layer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2B6A09F-30E8-B044-AD6C-694992372971}"/>
                </a:ext>
              </a:extLst>
            </p:cNvPr>
            <p:cNvSpPr/>
            <p:nvPr/>
          </p:nvSpPr>
          <p:spPr>
            <a:xfrm>
              <a:off x="3386768" y="2891493"/>
              <a:ext cx="1151068" cy="1606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12 encoding layers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0E59E21-DEDB-0E46-89D4-944C667FF070}"/>
                </a:ext>
              </a:extLst>
            </p:cNvPr>
            <p:cNvSpPr/>
            <p:nvPr/>
          </p:nvSpPr>
          <p:spPr>
            <a:xfrm>
              <a:off x="3386768" y="2397855"/>
              <a:ext cx="1151068" cy="493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Classification layer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C5632E3-E145-E24A-B58F-C547547C834A}"/>
              </a:ext>
            </a:extLst>
          </p:cNvPr>
          <p:cNvGrpSpPr/>
          <p:nvPr/>
        </p:nvGrpSpPr>
        <p:grpSpPr>
          <a:xfrm>
            <a:off x="5761836" y="2397855"/>
            <a:ext cx="1151068" cy="2594274"/>
            <a:chOff x="5520466" y="2397855"/>
            <a:chExt cx="1151068" cy="259427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345237-4465-DC42-BDCB-3033136C0956}"/>
                </a:ext>
              </a:extLst>
            </p:cNvPr>
            <p:cNvSpPr/>
            <p:nvPr/>
          </p:nvSpPr>
          <p:spPr>
            <a:xfrm>
              <a:off x="5520466" y="4498490"/>
              <a:ext cx="1151068" cy="4936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Embedding layer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AB38093-05DF-1148-884B-65E0AE15EB13}"/>
                </a:ext>
              </a:extLst>
            </p:cNvPr>
            <p:cNvSpPr/>
            <p:nvPr/>
          </p:nvSpPr>
          <p:spPr>
            <a:xfrm>
              <a:off x="5520466" y="2891493"/>
              <a:ext cx="1151068" cy="1105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10 encoding layers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0F0E58-A457-3A47-BFDD-53E0B925D9EF}"/>
                </a:ext>
              </a:extLst>
            </p:cNvPr>
            <p:cNvSpPr/>
            <p:nvPr/>
          </p:nvSpPr>
          <p:spPr>
            <a:xfrm>
              <a:off x="5520466" y="2397855"/>
              <a:ext cx="1151068" cy="493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Classification layer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128F961-3AC1-6347-868E-79F533A69CC1}"/>
                </a:ext>
              </a:extLst>
            </p:cNvPr>
            <p:cNvSpPr/>
            <p:nvPr/>
          </p:nvSpPr>
          <p:spPr>
            <a:xfrm>
              <a:off x="5520466" y="4000700"/>
              <a:ext cx="1151068" cy="4936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2 encoding layers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A57718-BDBD-854F-B5A7-B314F884FAD9}"/>
              </a:ext>
            </a:extLst>
          </p:cNvPr>
          <p:cNvCxnSpPr>
            <a:cxnSpLocks/>
          </p:cNvCxnSpPr>
          <p:nvPr/>
        </p:nvCxnSpPr>
        <p:spPr>
          <a:xfrm>
            <a:off x="4537836" y="4271376"/>
            <a:ext cx="12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F006EE0-EB4E-DB44-A4D9-7CE1A4F35293}"/>
              </a:ext>
            </a:extLst>
          </p:cNvPr>
          <p:cNvSpPr txBox="1"/>
          <p:nvPr/>
        </p:nvSpPr>
        <p:spPr>
          <a:xfrm>
            <a:off x="4486749" y="3440816"/>
            <a:ext cx="13848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Pre-training</a:t>
            </a:r>
          </a:p>
          <a:p>
            <a:r>
              <a:rPr kumimoji="1" lang="en-US" altLang="ko-Kore-KR" sz="1400" dirty="0"/>
              <a:t>with general</a:t>
            </a:r>
          </a:p>
          <a:p>
            <a:r>
              <a:rPr kumimoji="1" lang="en-US" altLang="ko-Kore-KR" sz="1400" dirty="0"/>
              <a:t>TCR3b datasets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5B0313-C544-CD41-87F4-ACDB43765828}"/>
              </a:ext>
            </a:extLst>
          </p:cNvPr>
          <p:cNvSpPr txBox="1"/>
          <p:nvPr/>
        </p:nvSpPr>
        <p:spPr>
          <a:xfrm>
            <a:off x="3386768" y="209007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Initial model</a:t>
            </a:r>
            <a:endParaRPr kumimoji="1" lang="ko-Kore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DE40DA-6CC6-7E46-8532-F0A06A59B8E4}"/>
              </a:ext>
            </a:extLst>
          </p:cNvPr>
          <p:cNvSpPr txBox="1"/>
          <p:nvPr/>
        </p:nvSpPr>
        <p:spPr>
          <a:xfrm>
            <a:off x="5555661" y="2090077"/>
            <a:ext cx="1512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Pre-trained model</a:t>
            </a:r>
            <a:endParaRPr kumimoji="1" lang="ko-Kore-KR" altLang="en-US" sz="14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37255AE-7731-DE45-A2ED-9A7E9FFE5994}"/>
              </a:ext>
            </a:extLst>
          </p:cNvPr>
          <p:cNvCxnSpPr>
            <a:cxnSpLocks/>
          </p:cNvCxnSpPr>
          <p:nvPr/>
        </p:nvCxnSpPr>
        <p:spPr>
          <a:xfrm flipV="1">
            <a:off x="6912904" y="2368273"/>
            <a:ext cx="1431943" cy="1272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1E65CE3-E15D-8D4C-B87C-EC6F44A3FD09}"/>
              </a:ext>
            </a:extLst>
          </p:cNvPr>
          <p:cNvCxnSpPr>
            <a:cxnSpLocks/>
          </p:cNvCxnSpPr>
          <p:nvPr/>
        </p:nvCxnSpPr>
        <p:spPr>
          <a:xfrm>
            <a:off x="6913619" y="3648218"/>
            <a:ext cx="1431228" cy="1244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8F12DE6-DFC8-5441-BFA1-0A43D6DDB150}"/>
              </a:ext>
            </a:extLst>
          </p:cNvPr>
          <p:cNvSpPr txBox="1"/>
          <p:nvPr/>
        </p:nvSpPr>
        <p:spPr>
          <a:xfrm>
            <a:off x="8178032" y="314823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Fine-tuned model</a:t>
            </a:r>
            <a:endParaRPr kumimoji="1" lang="ko-Kore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3AE459-E07E-3446-8B76-4614F6984ADD}"/>
              </a:ext>
            </a:extLst>
          </p:cNvPr>
          <p:cNvSpPr txBox="1"/>
          <p:nvPr/>
        </p:nvSpPr>
        <p:spPr>
          <a:xfrm>
            <a:off x="7050652" y="2635367"/>
            <a:ext cx="1384866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Fine-tuning</a:t>
            </a:r>
          </a:p>
          <a:p>
            <a:r>
              <a:rPr kumimoji="1" lang="en-US" altLang="ko-Kore-KR" sz="1400" dirty="0"/>
              <a:t>with IEDB</a:t>
            </a:r>
          </a:p>
          <a:p>
            <a:r>
              <a:rPr kumimoji="1" lang="en-US" altLang="ko-Kore-KR" sz="1400" dirty="0"/>
              <a:t>TCR3b datasets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1FF0A6-C4C5-2C46-9DB9-202991B51482}"/>
              </a:ext>
            </a:extLst>
          </p:cNvPr>
          <p:cNvSpPr txBox="1"/>
          <p:nvPr/>
        </p:nvSpPr>
        <p:spPr>
          <a:xfrm>
            <a:off x="7043345" y="3872461"/>
            <a:ext cx="1384866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Fine-tuning</a:t>
            </a:r>
          </a:p>
          <a:p>
            <a:r>
              <a:rPr kumimoji="1" lang="en-US" altLang="ko-Kore-KR" sz="1400" dirty="0"/>
              <a:t>with COVID-19</a:t>
            </a:r>
          </a:p>
          <a:p>
            <a:r>
              <a:rPr kumimoji="1" lang="en-US" altLang="ko-Kore-KR" sz="1400" dirty="0"/>
              <a:t>TCR3b datasets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CBF8C1-4D92-F642-A942-977DCAEDD67E}"/>
              </a:ext>
            </a:extLst>
          </p:cNvPr>
          <p:cNvSpPr txBox="1"/>
          <p:nvPr/>
        </p:nvSpPr>
        <p:spPr>
          <a:xfrm>
            <a:off x="8178032" y="3770903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Fine-tuned model</a:t>
            </a:r>
            <a:endParaRPr kumimoji="1" lang="ko-Kore-KR" altLang="en-US" sz="14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A022F01-558C-B741-A7B9-D634ABB85D57}"/>
              </a:ext>
            </a:extLst>
          </p:cNvPr>
          <p:cNvGrpSpPr/>
          <p:nvPr/>
        </p:nvGrpSpPr>
        <p:grpSpPr>
          <a:xfrm>
            <a:off x="8344847" y="622601"/>
            <a:ext cx="1151068" cy="2594274"/>
            <a:chOff x="5520466" y="2397855"/>
            <a:chExt cx="1151068" cy="259427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676D44A-21C7-BB46-8D68-F7E16DF25C1A}"/>
                </a:ext>
              </a:extLst>
            </p:cNvPr>
            <p:cNvSpPr/>
            <p:nvPr/>
          </p:nvSpPr>
          <p:spPr>
            <a:xfrm>
              <a:off x="5520466" y="4498490"/>
              <a:ext cx="1151068" cy="4936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Embedding layer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4E53AF8-349F-5A4A-A609-306B4B6DCA5C}"/>
                </a:ext>
              </a:extLst>
            </p:cNvPr>
            <p:cNvSpPr/>
            <p:nvPr/>
          </p:nvSpPr>
          <p:spPr>
            <a:xfrm>
              <a:off x="5520466" y="2891493"/>
              <a:ext cx="1151068" cy="788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6 encoding layers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7824B80-B89D-B749-8641-3CCA97076359}"/>
                </a:ext>
              </a:extLst>
            </p:cNvPr>
            <p:cNvSpPr/>
            <p:nvPr/>
          </p:nvSpPr>
          <p:spPr>
            <a:xfrm>
              <a:off x="5520466" y="2397855"/>
              <a:ext cx="1151068" cy="493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Classification layer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4A59643-9A2C-C041-BC19-CC18E0ECC722}"/>
                </a:ext>
              </a:extLst>
            </p:cNvPr>
            <p:cNvSpPr/>
            <p:nvPr/>
          </p:nvSpPr>
          <p:spPr>
            <a:xfrm>
              <a:off x="5520466" y="3679934"/>
              <a:ext cx="1151068" cy="81440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6 encoding layers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048C91C-93D6-AD49-9876-17BD4CF5AE08}"/>
              </a:ext>
            </a:extLst>
          </p:cNvPr>
          <p:cNvGrpSpPr/>
          <p:nvPr/>
        </p:nvGrpSpPr>
        <p:grpSpPr>
          <a:xfrm>
            <a:off x="8344847" y="4074573"/>
            <a:ext cx="1151068" cy="2594274"/>
            <a:chOff x="5520466" y="2397855"/>
            <a:chExt cx="1151068" cy="259427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DDF14A5-DE64-024F-81E5-25AF3BDA7974}"/>
                </a:ext>
              </a:extLst>
            </p:cNvPr>
            <p:cNvSpPr/>
            <p:nvPr/>
          </p:nvSpPr>
          <p:spPr>
            <a:xfrm>
              <a:off x="5520466" y="4498490"/>
              <a:ext cx="1151068" cy="4936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Embedding layer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2E999D7-F8EB-CA4E-834C-0AF24F101A91}"/>
                </a:ext>
              </a:extLst>
            </p:cNvPr>
            <p:cNvSpPr/>
            <p:nvPr/>
          </p:nvSpPr>
          <p:spPr>
            <a:xfrm>
              <a:off x="5520466" y="2891493"/>
              <a:ext cx="1151068" cy="788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6 encoding layers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AB8089D-18A9-C140-A96F-0542CA2A708C}"/>
                </a:ext>
              </a:extLst>
            </p:cNvPr>
            <p:cNvSpPr/>
            <p:nvPr/>
          </p:nvSpPr>
          <p:spPr>
            <a:xfrm>
              <a:off x="5520466" y="2397855"/>
              <a:ext cx="1151068" cy="4936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Classification layer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842E23C-7A03-FD49-9EB9-EA60CD6A1896}"/>
                </a:ext>
              </a:extLst>
            </p:cNvPr>
            <p:cNvSpPr/>
            <p:nvPr/>
          </p:nvSpPr>
          <p:spPr>
            <a:xfrm>
              <a:off x="5520466" y="3679934"/>
              <a:ext cx="1151068" cy="81440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6 encoding layers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31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19945</TotalTime>
  <Words>69</Words>
  <Application>Microsoft Macintosh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8</cp:revision>
  <dcterms:created xsi:type="dcterms:W3CDTF">2021-08-03T06:11:25Z</dcterms:created>
  <dcterms:modified xsi:type="dcterms:W3CDTF">2021-08-17T02:36:29Z</dcterms:modified>
</cp:coreProperties>
</file>