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  <p:sldMasterId id="2147483906" r:id="rId2"/>
    <p:sldMasterId id="214748392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00" autoAdjust="0"/>
  </p:normalViewPr>
  <p:slideViewPr>
    <p:cSldViewPr snapToGrid="0">
      <p:cViewPr varScale="1">
        <p:scale>
          <a:sx n="73" d="100"/>
          <a:sy n="73" d="100"/>
        </p:scale>
        <p:origin x="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8T05:26:17.295"/>
    </inkml:context>
    <inkml:brush xml:id="br0">
      <inkml:brushProperty name="width" value="0.23333" units="cm"/>
      <inkml:brushProperty name="height" value="0.23333" units="cm"/>
      <inkml:brushProperty name="color" value="#E71224"/>
      <inkml:brushProperty name="ignorePressure" value="1"/>
    </inkml:brush>
  </inkml:definitions>
  <inkml:trace contextRef="#ctx0" brushRef="#br0">10511 4669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8T05:26:19.461"/>
    </inkml:context>
    <inkml:brush xml:id="br0">
      <inkml:brushProperty name="width" value="0.23333" units="cm"/>
      <inkml:brushProperty name="height" value="0.23333" units="cm"/>
      <inkml:brushProperty name="color" value="#E71224"/>
      <inkml:brushProperty name="ignorePressure" value="1"/>
    </inkml:brush>
  </inkml:definitions>
  <inkml:trace contextRef="#ctx0" brushRef="#br0">10572 4682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8T05:26:20.954"/>
    </inkml:context>
    <inkml:brush xml:id="br0">
      <inkml:brushProperty name="width" value="0.23333" units="cm"/>
      <inkml:brushProperty name="height" value="0.23333" units="cm"/>
      <inkml:brushProperty name="color" value="#E71224"/>
      <inkml:brushProperty name="ignorePressure" value="1"/>
    </inkml:brush>
  </inkml:definitions>
  <inkml:trace contextRef="#ctx0" brushRef="#br0">10524 4730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DDF49-FAC1-4141-B07F-790978716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AC686B-4E5D-441D-9323-BF6D6060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66CB-C91C-44C2-95AA-58A9C1F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5AF64-E878-4D64-B36F-3642152D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0F6FB-7A34-4108-AF1D-1BCD677F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7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8274E-85CB-497A-8709-6FE081C7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8624D-96D8-4C43-BBF6-323E640C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1E414-A8CC-47B6-9440-5B0E4408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EA1B7-7566-4242-B882-4C8C3274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CB598-54F1-4283-B687-7B57B344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3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87BB9-8DCD-46A8-9FBA-BDD51A8F3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C8038-2E32-406B-B239-AB10C678D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4E8D3-E40B-43C3-AEFB-3FC78825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896ED-8DCD-4CE3-945A-C8603691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F8059-6FE6-4AA4-9AA9-82CAAC09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2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2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6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90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7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1463-52E9-4FB3-B17C-ED1A3C6E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3CFBA-DFDA-4210-806E-64871F09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9080B-003E-45D8-9B06-C69AA9BD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9642B-2BB4-48F5-8178-CDC1CC13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8605B-7F64-4173-93D8-B7613013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31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86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48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62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92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81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0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2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64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73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BDA4-9E44-4214-A3C7-C151BD34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04385-F0B5-486B-9995-D7419D128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0DE8B-9C95-481B-83AE-83CF8DA7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E9719-873B-4262-8A5D-50FEB5D4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9375A-69B2-4406-A723-0D4B896E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214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59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1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435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26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347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32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6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79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549FA-5F22-4066-9503-504A0AE0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5FADF-FF5A-4C9D-A4F2-E702FD83A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4754A-D3B3-4691-9F34-C2B4B081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95F6A-3CEE-4B59-819B-F747F21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7EC07-AC99-4ED4-B6FA-FBB011FC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F9DB4-73E9-4619-AE15-CE463492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35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001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79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14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11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18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A2A61-E30D-4447-A422-891746DE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64716-2841-406B-8C0F-3917D198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6531B-9056-464C-97A6-6EEBF9994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66408-CF3E-425C-BF0E-D3BF7C81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68B37-057D-4651-AE63-A41BCEED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8397F-1874-4B0C-911A-51BD09A0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1FED1C-1798-46BC-94DE-09C55D48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B953F-FBD7-4B61-8511-231AE200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6F84-C652-4DD1-AC90-A0DEEC69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980FD-6758-43B2-B55D-5F86C01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C3D3E0-A0D0-40CD-A2FC-B4842821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359A7-EAB4-4147-8D97-53FAFECD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EA054-FA39-4B43-BE15-51DF847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9FA85-6EF5-4E2A-9005-BC758FB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08A1B-158C-401A-A246-B7B9D750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5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5CC68-6D7F-430E-A209-2990154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11C8A-1F37-45DB-AA68-887DE014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5ACD2-3160-4748-8390-1D522BEFE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5F64A-2405-42A4-81EB-CA0E0A9C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D4AB4-E5D4-42AB-9FAA-D86B12A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C860F-6872-4269-B9F1-5F163A81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36375-1CE6-4059-A551-3F54A880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81176-8E3C-4FE3-9D4F-064481C3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1C32C-F920-4FF5-B625-AF136CA0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4602F-DC34-4DBC-8EF7-E2FC22B4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905FE-E51B-48E3-B3CA-A83E1570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72841-99E6-49F3-AE97-71096D2D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0E8110-860A-4AE3-A89F-37841C77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F83AE-15B5-42C7-82DA-92CFEEF5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1A48E-DF1C-41A5-9C97-C2E5A6A1F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C720-CF1A-4032-8018-5E175A75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19E1F-598C-4CCC-9711-3F0737E8F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479159-7094-4C89-A783-E2D66DB60D4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27543-1EBC-477F-8728-BF653E2C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99%AE%E5%AE%81/978" TargetMode="External"/><Relationship Id="rId13" Type="http://schemas.openxmlformats.org/officeDocument/2006/relationships/hyperlink" Target="https://baike.baidu.com/item/%E5%8C%97%E5%9B%9E%E5%BD%92%E7%BA%BF/17718" TargetMode="External"/><Relationship Id="rId18" Type="http://schemas.openxmlformats.org/officeDocument/2006/relationships/customXml" Target="../ink/ink1.xml"/><Relationship Id="rId3" Type="http://schemas.openxmlformats.org/officeDocument/2006/relationships/hyperlink" Target="https://baike.baidu.com/item/%E5%B9%BF%E4%B8%9C%E7%9C%81" TargetMode="External"/><Relationship Id="rId21" Type="http://schemas.openxmlformats.org/officeDocument/2006/relationships/customXml" Target="../ink/ink3.xml"/><Relationship Id="rId7" Type="http://schemas.openxmlformats.org/officeDocument/2006/relationships/hyperlink" Target="https://baike.baidu.com/item/%E9%99%86%E4%B8%B0/1397398" TargetMode="External"/><Relationship Id="rId12" Type="http://schemas.openxmlformats.org/officeDocument/2006/relationships/hyperlink" Target="https://baike.baidu.com/item/%E5%A4%A7%E5%8D%97%E5%B1%B1/20204332" TargetMode="External"/><Relationship Id="rId17" Type="http://schemas.openxmlformats.org/officeDocument/2006/relationships/image" Target="../media/image9.jpeg"/><Relationship Id="rId2" Type="http://schemas.openxmlformats.org/officeDocument/2006/relationships/image" Target="../media/image8.jpeg"/><Relationship Id="rId16" Type="http://schemas.openxmlformats.org/officeDocument/2006/relationships/hyperlink" Target="https://baike.baidu.com/item/%E6%B1%95%E5%A4%B4%E5%B8%82" TargetMode="Externa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aike.baidu.com/item/%E6%BD%AE%E9%98%B3" TargetMode="External"/><Relationship Id="rId11" Type="http://schemas.openxmlformats.org/officeDocument/2006/relationships/hyperlink" Target="https://baike.baidu.com/item/%E4%BE%A8%E4%B9%A1" TargetMode="External"/><Relationship Id="rId5" Type="http://schemas.openxmlformats.org/officeDocument/2006/relationships/hyperlink" Target="https://baike.baidu.com/item/%E8%91%B5%E9%98%B3" TargetMode="External"/><Relationship Id="rId15" Type="http://schemas.openxmlformats.org/officeDocument/2006/relationships/hyperlink" Target="https://baike.baidu.com/item/%E6%BD%AE%E5%B7%9E%E5%BA%9C" TargetMode="External"/><Relationship Id="rId10" Type="http://schemas.openxmlformats.org/officeDocument/2006/relationships/hyperlink" Target="https://baike.baidu.com/item/%E6%B8%AF%E6%BE%B3%E5%8F%B0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baike.baidu.com/item/%E6%8F%AD%E9%98%B3%E5%B8%82" TargetMode="External"/><Relationship Id="rId9" Type="http://schemas.openxmlformats.org/officeDocument/2006/relationships/hyperlink" Target="https://baike.baidu.com/item/%E5%8D%97%E6%B5%B7/27429" TargetMode="External"/><Relationship Id="rId14" Type="http://schemas.openxmlformats.org/officeDocument/2006/relationships/hyperlink" Target="https://baike.baidu.com/item/%E5%98%89%E9%9D%9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F4FB9-A4F7-4383-88F2-49334075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0" y="0"/>
            <a:ext cx="9144000" cy="1655762"/>
          </a:xfrm>
        </p:spPr>
        <p:txBody>
          <a:bodyPr/>
          <a:lstStyle/>
          <a:p>
            <a:r>
              <a:rPr lang="zh-CN" altLang="en-US" dirty="0"/>
              <a:t>我的家乡惠来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9E18F-E6FE-4760-9627-B534FC10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5279" y="2710633"/>
            <a:ext cx="9069977" cy="1655762"/>
          </a:xfrm>
        </p:spPr>
        <p:txBody>
          <a:bodyPr/>
          <a:lstStyle/>
          <a:p>
            <a:r>
              <a:rPr lang="en-US" altLang="zh-CN" dirty="0"/>
              <a:t>——————</a:t>
            </a:r>
            <a:r>
              <a:rPr lang="zh-CN" altLang="en-US" dirty="0"/>
              <a:t>一个潮汕人的世外桃园</a:t>
            </a:r>
          </a:p>
        </p:txBody>
      </p:sp>
    </p:spTree>
    <p:extLst>
      <p:ext uri="{BB962C8B-B14F-4D97-AF65-F5344CB8AC3E}">
        <p14:creationId xmlns:p14="http://schemas.microsoft.com/office/powerpoint/2010/main" val="291499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E5E35-65F7-4C82-8670-F156D292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各种特产在惠来其实数不尽，相信前来的游客必定会发现小小的惠来地区装载的人文风情，特产美食</a:t>
            </a:r>
            <a:r>
              <a:rPr lang="en-US" altLang="zh-CN" dirty="0"/>
              <a:t>……</a:t>
            </a:r>
            <a:r>
              <a:rPr lang="zh-CN" altLang="en-US" dirty="0"/>
              <a:t>难以一览而尽，而又能令你欲罢不能，希望通过我的简单展示能勾起你对我家乡的好奇、向往，也非常期待你能有空到惠来亲身了解一番。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后附上一首</a:t>
            </a:r>
            <a:r>
              <a:rPr lang="en-US" altLang="zh-CN" dirty="0"/>
              <a:t>《</a:t>
            </a:r>
            <a:r>
              <a:rPr lang="zh-CN" altLang="en-US" dirty="0"/>
              <a:t>我的家乡惠来</a:t>
            </a:r>
            <a:r>
              <a:rPr lang="en-US" altLang="zh-CN" dirty="0"/>
              <a:t>》</a:t>
            </a:r>
            <a:r>
              <a:rPr lang="zh-CN" altLang="en-US" dirty="0"/>
              <a:t>（点击链接）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https://www.baidu.com/link?url=55gWfQlTGeZUC-4InAwNbVCv94ahSK6Y8W3b4s1epruBkJ7UthLLxBydrpjx4xKa&amp;wd=&amp;eqid=a2eabeef00039a83000000035a12d5e0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0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844D9B-6056-4940-B620-275EBDE0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惠来的地理位置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7BCFB9-C68C-43F0-9502-C1AFAE73B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9348" y="2466378"/>
            <a:ext cx="5181600" cy="44862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sz="1600" dirty="0"/>
              <a:t>惠来县，</a:t>
            </a:r>
            <a:r>
              <a:rPr lang="zh-CN" altLang="en-US" sz="1600" dirty="0">
                <a:hlinkClick r:id="rId3"/>
              </a:rPr>
              <a:t>广东省</a:t>
            </a:r>
            <a:r>
              <a:rPr lang="zh-CN" altLang="en-US" sz="1600" dirty="0">
                <a:hlinkClick r:id="rId4"/>
              </a:rPr>
              <a:t>揭阳市</a:t>
            </a:r>
            <a:r>
              <a:rPr lang="zh-CN" altLang="en-US" sz="1600" dirty="0"/>
              <a:t>辖县，古称</a:t>
            </a:r>
            <a:r>
              <a:rPr lang="zh-CN" altLang="en-US" sz="1600" dirty="0">
                <a:hlinkClick r:id="rId5"/>
              </a:rPr>
              <a:t>葵阳</a:t>
            </a:r>
            <a:r>
              <a:rPr lang="zh-CN" altLang="en-US" sz="1600" dirty="0"/>
              <a:t>，地处</a:t>
            </a:r>
            <a:r>
              <a:rPr lang="zh-CN" altLang="en-US" sz="1600" dirty="0">
                <a:hlinkClick r:id="rId3"/>
              </a:rPr>
              <a:t>广东省</a:t>
            </a:r>
            <a:r>
              <a:rPr lang="zh-CN" altLang="en-US" sz="1600" dirty="0"/>
              <a:t>东南部，位于东经东经</a:t>
            </a:r>
            <a:r>
              <a:rPr lang="en-US" altLang="zh-CN" sz="1600" dirty="0"/>
              <a:t>22°53′30″</a:t>
            </a:r>
            <a:r>
              <a:rPr lang="zh-CN" altLang="en-US" sz="1600" dirty="0"/>
              <a:t>～</a:t>
            </a:r>
            <a:r>
              <a:rPr lang="en-US" altLang="zh-CN" sz="1600" dirty="0"/>
              <a:t>23°11′10″</a:t>
            </a:r>
            <a:r>
              <a:rPr lang="zh-CN" altLang="en-US" sz="1600" dirty="0"/>
              <a:t>，北纬</a:t>
            </a:r>
            <a:r>
              <a:rPr lang="en-US" altLang="zh-CN" sz="1600" dirty="0"/>
              <a:t>115°54′55″</a:t>
            </a:r>
            <a:r>
              <a:rPr lang="zh-CN" altLang="en-US" sz="1600" dirty="0"/>
              <a:t>～</a:t>
            </a:r>
            <a:r>
              <a:rPr lang="en-US" altLang="zh-CN" sz="1600" dirty="0"/>
              <a:t>116°34′10″</a:t>
            </a:r>
            <a:r>
              <a:rPr lang="zh-CN" altLang="en-US" sz="1600" dirty="0"/>
              <a:t>之间，东连</a:t>
            </a:r>
            <a:r>
              <a:rPr lang="zh-CN" altLang="en-US" sz="1600" dirty="0">
                <a:hlinkClick r:id="rId6"/>
              </a:rPr>
              <a:t>潮阳</a:t>
            </a:r>
            <a:r>
              <a:rPr lang="zh-CN" altLang="en-US" sz="1600" dirty="0"/>
              <a:t>，西接</a:t>
            </a:r>
            <a:r>
              <a:rPr lang="zh-CN" altLang="en-US" sz="1600" dirty="0">
                <a:hlinkClick r:id="rId7"/>
              </a:rPr>
              <a:t>陆丰</a:t>
            </a:r>
            <a:r>
              <a:rPr lang="zh-CN" altLang="en-US" sz="1600" dirty="0"/>
              <a:t>，北邻</a:t>
            </a:r>
            <a:r>
              <a:rPr lang="zh-CN" altLang="en-US" sz="1600" dirty="0">
                <a:hlinkClick r:id="rId8"/>
              </a:rPr>
              <a:t>普宁</a:t>
            </a:r>
            <a:r>
              <a:rPr lang="zh-CN" altLang="en-US" sz="1600" dirty="0"/>
              <a:t>，南濒</a:t>
            </a:r>
            <a:r>
              <a:rPr lang="zh-CN" altLang="en-US" sz="1600" dirty="0">
                <a:hlinkClick r:id="rId9"/>
              </a:rPr>
              <a:t>南海</a:t>
            </a:r>
            <a:r>
              <a:rPr lang="zh-CN" altLang="en-US" sz="1600" dirty="0"/>
              <a:t>。县境东西相距</a:t>
            </a:r>
            <a:r>
              <a:rPr lang="en-US" altLang="zh-CN" sz="1600" dirty="0"/>
              <a:t>67</a:t>
            </a:r>
            <a:r>
              <a:rPr lang="zh-CN" altLang="en-US" sz="1600" dirty="0"/>
              <a:t>公里，南北相距</a:t>
            </a:r>
            <a:r>
              <a:rPr lang="en-US" altLang="zh-CN" sz="1600" dirty="0"/>
              <a:t>33.5</a:t>
            </a:r>
            <a:r>
              <a:rPr lang="zh-CN" altLang="en-US" sz="1600" dirty="0"/>
              <a:t>公里，全县陆地面积</a:t>
            </a:r>
            <a:r>
              <a:rPr lang="en-US" altLang="zh-CN" sz="1600" dirty="0"/>
              <a:t>1253</a:t>
            </a:r>
            <a:r>
              <a:rPr lang="zh-CN" altLang="en-US" sz="1600" dirty="0"/>
              <a:t>平方公里。</a:t>
            </a:r>
            <a:r>
              <a:rPr lang="en-US" altLang="zh-CN" sz="1600" baseline="30000" dirty="0"/>
              <a:t>[1-3]</a:t>
            </a:r>
            <a:r>
              <a:rPr lang="zh-CN" altLang="en-US" sz="1600" dirty="0"/>
              <a:t>  </a:t>
            </a:r>
          </a:p>
          <a:p>
            <a:r>
              <a:rPr lang="zh-CN" altLang="en-US" sz="1600" dirty="0"/>
              <a:t>截至</a:t>
            </a:r>
            <a:r>
              <a:rPr lang="en-US" altLang="zh-CN" sz="1600" dirty="0"/>
              <a:t>2015</a:t>
            </a:r>
            <a:r>
              <a:rPr lang="zh-CN" altLang="en-US" sz="1600" dirty="0"/>
              <a:t>年，惠来县辖</a:t>
            </a:r>
            <a:r>
              <a:rPr lang="en-US" altLang="zh-CN" sz="1600" dirty="0"/>
              <a:t>13</a:t>
            </a:r>
            <a:r>
              <a:rPr lang="zh-CN" altLang="en-US" sz="1600" dirty="0"/>
              <a:t>个镇、</a:t>
            </a:r>
            <a:r>
              <a:rPr lang="en-US" altLang="zh-CN" sz="1600" dirty="0"/>
              <a:t>2</a:t>
            </a:r>
            <a:r>
              <a:rPr lang="zh-CN" altLang="en-US" sz="1600" dirty="0"/>
              <a:t>个农林场。</a:t>
            </a:r>
            <a:r>
              <a:rPr lang="en-US" altLang="zh-CN" sz="1600" dirty="0"/>
              <a:t>2015</a:t>
            </a:r>
            <a:r>
              <a:rPr lang="zh-CN" altLang="en-US" sz="1600" dirty="0"/>
              <a:t>年，惠来县户籍总人口</a:t>
            </a:r>
            <a:r>
              <a:rPr lang="en-US" altLang="zh-CN" sz="1600" dirty="0"/>
              <a:t>1420525</a:t>
            </a:r>
            <a:r>
              <a:rPr lang="zh-CN" altLang="en-US" sz="1600" dirty="0"/>
              <a:t>人，常住人口</a:t>
            </a:r>
            <a:r>
              <a:rPr lang="en-US" altLang="zh-CN" sz="1600" dirty="0"/>
              <a:t>111.57</a:t>
            </a:r>
            <a:r>
              <a:rPr lang="zh-CN" altLang="en-US" sz="1600" dirty="0"/>
              <a:t>万人，旅居</a:t>
            </a:r>
            <a:r>
              <a:rPr lang="zh-CN" altLang="en-US" sz="1600" dirty="0">
                <a:hlinkClick r:id="rId10"/>
              </a:rPr>
              <a:t>港澳台</a:t>
            </a:r>
            <a:r>
              <a:rPr lang="zh-CN" altLang="en-US" sz="1600" dirty="0"/>
              <a:t>和海外侨胞</a:t>
            </a:r>
            <a:r>
              <a:rPr lang="en-US" altLang="zh-CN" sz="1600" dirty="0"/>
              <a:t>20</a:t>
            </a:r>
            <a:r>
              <a:rPr lang="zh-CN" altLang="en-US" sz="1600" dirty="0"/>
              <a:t>多万人，是广东省著名</a:t>
            </a:r>
            <a:r>
              <a:rPr lang="zh-CN" altLang="en-US" sz="1600" dirty="0">
                <a:hlinkClick r:id="rId11"/>
              </a:rPr>
              <a:t>侨乡</a:t>
            </a:r>
            <a:r>
              <a:rPr lang="zh-CN" altLang="en-US" sz="1600" dirty="0"/>
              <a:t>。</a:t>
            </a:r>
            <a:r>
              <a:rPr lang="en-US" altLang="zh-CN" sz="1600" dirty="0"/>
              <a:t>2015</a:t>
            </a:r>
            <a:r>
              <a:rPr lang="zh-CN" altLang="en-US" sz="1600" dirty="0"/>
              <a:t>年，全县地区生产总值</a:t>
            </a:r>
            <a:r>
              <a:rPr lang="en-US" altLang="zh-CN" sz="1600" dirty="0"/>
              <a:t>242.33</a:t>
            </a:r>
            <a:r>
              <a:rPr lang="zh-CN" altLang="en-US" sz="1600" dirty="0"/>
              <a:t>亿元，人均地区生产总值</a:t>
            </a:r>
            <a:r>
              <a:rPr lang="en-US" altLang="zh-CN" sz="1600" dirty="0"/>
              <a:t>2.17</a:t>
            </a:r>
            <a:r>
              <a:rPr lang="zh-CN" altLang="en-US" sz="1600" dirty="0"/>
              <a:t>万元。</a:t>
            </a:r>
            <a:r>
              <a:rPr lang="en-US" altLang="zh-CN" sz="1600" baseline="30000" dirty="0"/>
              <a:t>[2]</a:t>
            </a:r>
            <a:r>
              <a:rPr lang="zh-CN" altLang="en-US" sz="1600" dirty="0"/>
              <a:t>  </a:t>
            </a:r>
          </a:p>
          <a:p>
            <a:r>
              <a:rPr lang="zh-CN" altLang="en-US" sz="1600" dirty="0"/>
              <a:t>惠来县地处</a:t>
            </a:r>
            <a:r>
              <a:rPr lang="zh-CN" altLang="en-US" sz="1600" dirty="0">
                <a:hlinkClick r:id="rId12"/>
              </a:rPr>
              <a:t>大南山</a:t>
            </a:r>
            <a:r>
              <a:rPr lang="zh-CN" altLang="en-US" sz="1600" dirty="0"/>
              <a:t>南麓，枕山面海，属南亚热带季风气候，全境处</a:t>
            </a:r>
            <a:r>
              <a:rPr lang="zh-CN" altLang="en-US" sz="1600" dirty="0">
                <a:hlinkClick r:id="rId13"/>
              </a:rPr>
              <a:t>北回归线</a:t>
            </a:r>
            <a:r>
              <a:rPr lang="zh-CN" altLang="en-US" sz="1600" dirty="0"/>
              <a:t>以南。明</a:t>
            </a:r>
            <a:r>
              <a:rPr lang="zh-CN" altLang="en-US" sz="1600" dirty="0">
                <a:hlinkClick r:id="rId14"/>
              </a:rPr>
              <a:t>嘉靖</a:t>
            </a:r>
            <a:r>
              <a:rPr lang="zh-CN" altLang="en-US" sz="1600" dirty="0"/>
              <a:t>三年（公元</a:t>
            </a:r>
            <a:r>
              <a:rPr lang="en-US" altLang="zh-CN" sz="1600" dirty="0"/>
              <a:t>1524</a:t>
            </a:r>
            <a:r>
              <a:rPr lang="zh-CN" altLang="en-US" sz="1600" dirty="0"/>
              <a:t>年）惠来置县后隶属</a:t>
            </a:r>
            <a:r>
              <a:rPr lang="zh-CN" altLang="en-US" sz="1600" dirty="0">
                <a:hlinkClick r:id="rId15"/>
              </a:rPr>
              <a:t>潮州府</a:t>
            </a:r>
            <a:r>
              <a:rPr lang="zh-CN" altLang="en-US" sz="1600" dirty="0"/>
              <a:t>管辖至清末，新中国成立后属</a:t>
            </a:r>
            <a:r>
              <a:rPr lang="zh-CN" altLang="en-US" sz="1600" dirty="0">
                <a:hlinkClick r:id="rId16"/>
              </a:rPr>
              <a:t>汕头市</a:t>
            </a:r>
            <a:r>
              <a:rPr lang="zh-CN" altLang="en-US" sz="1600" dirty="0"/>
              <a:t>。</a:t>
            </a:r>
            <a:r>
              <a:rPr lang="en-US" altLang="zh-CN" sz="1600" dirty="0"/>
              <a:t>1991</a:t>
            </a:r>
            <a:r>
              <a:rPr lang="zh-CN" altLang="en-US" sz="1600" dirty="0"/>
              <a:t>年，揭阳县撤县建市（地级），惠来县从汕头市析出，划分给</a:t>
            </a:r>
            <a:r>
              <a:rPr lang="zh-CN" altLang="en-US" sz="1600" dirty="0">
                <a:hlinkClick r:id="rId4"/>
              </a:rPr>
              <a:t>揭阳市</a:t>
            </a:r>
            <a:r>
              <a:rPr lang="zh-CN" altLang="en-US" sz="1600" dirty="0"/>
              <a:t>管辖。</a:t>
            </a:r>
            <a:r>
              <a:rPr lang="en-US" altLang="zh-CN" sz="1600" baseline="30000" dirty="0"/>
              <a:t>[1]</a:t>
            </a:r>
            <a:r>
              <a:rPr lang="zh-CN" altLang="en-US" sz="1600" dirty="0"/>
              <a:t>  </a:t>
            </a:r>
            <a:r>
              <a:rPr lang="en-US" altLang="zh-CN" sz="1600" baseline="30000" dirty="0"/>
              <a:t>[4]</a:t>
            </a:r>
            <a:r>
              <a:rPr lang="zh-CN" altLang="en-US" sz="1600" dirty="0"/>
              <a:t>  </a:t>
            </a:r>
          </a:p>
          <a:p>
            <a:endParaRPr lang="zh-CN" altLang="en-US" dirty="0"/>
          </a:p>
        </p:txBody>
      </p:sp>
      <p:pic>
        <p:nvPicPr>
          <p:cNvPr id="1026" name="Picture 2" descr="http://image1.8264.com/plugin/201603/17/f9be03b12312fd2f73551c0efd118180.jpg">
            <a:extLst>
              <a:ext uri="{FF2B5EF4-FFF2-40B4-BE49-F238E27FC236}">
                <a16:creationId xmlns:a16="http://schemas.microsoft.com/office/drawing/2014/main" id="{DABADCD0-0848-4E03-B449-154285A034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6"/>
            <a:ext cx="12200948" cy="68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C8F1932-7DDE-4847-A553-0BBDF33E1925}"/>
                  </a:ext>
                </a:extLst>
              </p14:cNvPr>
              <p14:cNvContentPartPr/>
              <p14:nvPr/>
            </p14:nvContentPartPr>
            <p14:xfrm>
              <a:off x="6688114" y="3283063"/>
              <a:ext cx="240" cy="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C8F1932-7DDE-4847-A553-0BBDF33E19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0274" y="3255223"/>
                <a:ext cx="55920" cy="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CBD06E7-728D-4618-90EF-6975AE537284}"/>
                  </a:ext>
                </a:extLst>
              </p14:cNvPr>
              <p14:cNvContentPartPr/>
              <p14:nvPr/>
            </p14:nvContentPartPr>
            <p14:xfrm>
              <a:off x="6731554" y="3291703"/>
              <a:ext cx="240" cy="2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CBD06E7-728D-4618-90EF-6975AE5372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3714" y="3263863"/>
                <a:ext cx="55920" cy="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EFA2382-C8D3-49EA-AAC6-83A4AF467B6D}"/>
                  </a:ext>
                </a:extLst>
              </p14:cNvPr>
              <p14:cNvContentPartPr/>
              <p14:nvPr/>
            </p14:nvContentPartPr>
            <p14:xfrm>
              <a:off x="6696754" y="3326503"/>
              <a:ext cx="240" cy="2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EFA2382-C8D3-49EA-AAC6-83A4AF467B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8914" y="3298663"/>
                <a:ext cx="55920" cy="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3459-8344-43BE-BC0C-7F64F19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惠来的独特风景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8422F8-4F0E-4A8B-B1FA-06A5FD6F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2328" y="2633662"/>
            <a:ext cx="7587343" cy="2632605"/>
          </a:xfrm>
        </p:spPr>
        <p:txBody>
          <a:bodyPr/>
          <a:lstStyle/>
          <a:p>
            <a:r>
              <a:rPr lang="zh-CN" altLang="en-US" dirty="0"/>
              <a:t>惠来依山伴水，数不的风景胜地让人留连往返，更让每一个惠来人身处其中倍加骄傲。在此献上几处具有代表性的景处，让更多的人从中感受惠来的风貌。</a:t>
            </a:r>
            <a:endParaRPr lang="en-US" altLang="zh-CN" dirty="0"/>
          </a:p>
          <a:p>
            <a:r>
              <a:rPr lang="zh-CN" altLang="en-US" dirty="0"/>
              <a:t>当然，如果真的喜欢来惠来一睹风采，大可自行前来观赏，热情好客的惠来人一定会欢迎你。</a:t>
            </a:r>
          </a:p>
        </p:txBody>
      </p:sp>
    </p:spTree>
    <p:extLst>
      <p:ext uri="{BB962C8B-B14F-4D97-AF65-F5344CB8AC3E}">
        <p14:creationId xmlns:p14="http://schemas.microsoft.com/office/powerpoint/2010/main" val="40129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358A-04E0-4469-A283-8E75DD7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6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“亚洲第一灯塔”指引海航百年</a:t>
            </a:r>
            <a:endParaRPr lang="zh-CN" altLang="en-US" dirty="0"/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CB52E7DA-4948-4AF7-9F88-C415C513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38A50BB-A079-47B3-9873-1D502E8D2D5D}"/>
              </a:ext>
            </a:extLst>
          </p:cNvPr>
          <p:cNvSpPr txBox="1"/>
          <p:nvPr/>
        </p:nvSpPr>
        <p:spPr>
          <a:xfrm>
            <a:off x="9003575" y="269966"/>
            <a:ext cx="2769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海上航标灯塔。位于惠来靖海镇西南石碑山岬角。初建于１８８２年，数建数毁。现在的灯塔为１９８９年建成，钢筋混凝土结构，塔高６８米，塔顶灯光视距２４．５海里，主光灯每１０秒闪动一次，并配有雷达应答器和无线电导航系统等设备，是中国１６个导航台中最高者，有“亚洲第一航标塔”之称。</a:t>
            </a:r>
          </a:p>
        </p:txBody>
      </p:sp>
    </p:spTree>
    <p:extLst>
      <p:ext uri="{BB962C8B-B14F-4D97-AF65-F5344CB8AC3E}">
        <p14:creationId xmlns:p14="http://schemas.microsoft.com/office/powerpoint/2010/main" val="185983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4">
                <a:lumMod val="20000"/>
                <a:lumOff val="80000"/>
              </a:schemeClr>
            </a:gs>
            <a:gs pos="66000">
              <a:schemeClr val="accent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9A24373-3B51-4E68-9FF2-3D4557DF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70" y="78377"/>
            <a:ext cx="6026330" cy="67796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67B395-A21D-4777-9C38-17DECA91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65669" cy="38230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6EED6B-359D-4A57-A16A-0678DBCF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海角甘泉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3C76E07-0A6D-433B-A9CA-1E69C3569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178" y="3823063"/>
            <a:ext cx="5181600" cy="4351338"/>
          </a:xfrm>
        </p:spPr>
        <p:txBody>
          <a:bodyPr>
            <a:noAutofit/>
          </a:bodyPr>
          <a:lstStyle/>
          <a:p>
            <a:pPr lvl="2"/>
            <a:r>
              <a:rPr lang="zh-CN" altLang="en-US" sz="1800" dirty="0"/>
              <a:t>海角甘泉位于神泉镇区东南角，宋时是海滩上一个淡水泉眼，明时砌成泉井，其时潮汕神童苏福为它题写独脚联“抉（快）取携而不竭任卤浸咸蒸独标平淡”，一时成为绝对，扩大了此泉影响，并被人们编造出许多神奇传说，使此泉演变为“神泉”。清乾隆间知县王玮在井旁建亭，将苏福独联刻在亭柱上，并树碑撰文。清代歌咏神泉诗中有“天涯有奇景，海角出甘泉”的句子，因而产生了“海角甘泉”的雅称。榕石永福禅寺抱石苍榕夺化功</a:t>
            </a:r>
          </a:p>
        </p:txBody>
      </p:sp>
    </p:spTree>
    <p:extLst>
      <p:ext uri="{BB962C8B-B14F-4D97-AF65-F5344CB8AC3E}">
        <p14:creationId xmlns:p14="http://schemas.microsoft.com/office/powerpoint/2010/main" val="128448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3BCD6A0-383A-43F0-968D-3E861D94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96503" cy="6857999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30158-78A1-49AF-84FC-09E69231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590" y="484504"/>
            <a:ext cx="5904410" cy="466725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海市蜃楼常出现于神泉港西南海面，时间多在春夏之交，天将大雨前夕。“海市蜃楼”的出现次次有异，有古代的台榭、亭阁，有现代的高楼大厦，还曾出现过日本侵华的战争场面。同一次蜃景也变幻莫测，景象万千：时而勇士披坚执税，万台奔腾，时而曲苑、酒旗，仕女嬉游，或隐或现，若远若近，蔚为壮观。蜃景出现 有一年一次或数年一次，也有一年两次。长则几小时，短则十几分钟，甚至一瞬即逝。１９５７年３月１９日蜃景出现，从下午一时至六时四十五分才消逝，是有史以来延续时间最长的一次。当地渔民总结为观察气候经验，有“景远候风，景近候雨”之说。今年的海市蜃楼出现了两次，分别在四月和五月份，其中四月份一次时间长达四五个小时之长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47EF6-EF07-4CA1-BE1B-6F8AC3CA96FA}"/>
              </a:ext>
            </a:extLst>
          </p:cNvPr>
          <p:cNvSpPr txBox="1"/>
          <p:nvPr/>
        </p:nvSpPr>
        <p:spPr>
          <a:xfrm>
            <a:off x="9049660" y="0"/>
            <a:ext cx="1200329" cy="3683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/>
              <a:t>海市蜃楼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3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13C08B-7FD3-4D0E-9745-7528F46D9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惠来特产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545EBB8-E8BC-4A0A-915E-F92BCD94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53097"/>
            <a:ext cx="6815669" cy="14253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一提到惠来人，了解惠来的大家都会蹦出一句话：惠来很会吃。顾名思义，惠来人真的很会创造出各种各样的美食，声名在外，演变为惠来特产。</a:t>
            </a:r>
            <a:endParaRPr lang="en-US" altLang="zh-CN" dirty="0"/>
          </a:p>
          <a:p>
            <a:r>
              <a:rPr lang="zh-CN" altLang="en-US" dirty="0"/>
              <a:t>接下来，我就为吃货送上几个福利。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125FCCD-B2EC-49DC-B175-65C750D89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96" y="900793"/>
            <a:ext cx="4362994" cy="2852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3BA4AC-2E65-48CD-9E11-F5C86D61E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577"/>
            <a:ext cx="6905896" cy="55604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C201F7-8E65-4C3B-A764-9A396FE2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90" y="-18302"/>
            <a:ext cx="10515600" cy="1325563"/>
          </a:xfrm>
        </p:spPr>
        <p:txBody>
          <a:bodyPr/>
          <a:lstStyle/>
          <a:p>
            <a:r>
              <a:rPr lang="zh-CN" altLang="en-US" dirty="0"/>
              <a:t>惠来肠粉</a:t>
            </a:r>
            <a:r>
              <a:rPr lang="en-US" altLang="zh-CN" dirty="0"/>
              <a:t>—</a:t>
            </a:r>
            <a:r>
              <a:rPr lang="zh-CN" altLang="en-US" dirty="0"/>
              <a:t>惠来，带不走的只有你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3E2D5B-DE00-4C39-80FA-D4E9D8575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752850"/>
            <a:ext cx="5524500" cy="310515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612F16-03B7-41E0-92E9-0C84FC90B551}"/>
              </a:ext>
            </a:extLst>
          </p:cNvPr>
          <p:cNvSpPr txBox="1"/>
          <p:nvPr/>
        </p:nvSpPr>
        <p:spPr>
          <a:xfrm>
            <a:off x="85997" y="5090069"/>
            <a:ext cx="597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惠来肠粉是一种使用米磨成粉，加水、鸡蛋、肉末、鱿鱼、生菜、牛肉、蘑菇、鲜虾等做成的中国潮汕小吃，也是最为普遍的早餐，粉粉嫩嫩、晶莹剔透，看起来粉皮白如雪花、薄如蝉翼、晶莹剔透，吃起来鲜香满口、细腻爽滑、还有一点点韧劲。</a:t>
            </a:r>
          </a:p>
        </p:txBody>
      </p:sp>
    </p:spTree>
    <p:extLst>
      <p:ext uri="{BB962C8B-B14F-4D97-AF65-F5344CB8AC3E}">
        <p14:creationId xmlns:p14="http://schemas.microsoft.com/office/powerpoint/2010/main" val="33290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78C6053-5A16-4251-A37C-D6C9A3DAB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011"/>
            <a:ext cx="7506789" cy="47331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DA033-E6C6-4E29-9C88-DFFECA32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74" y="0"/>
            <a:ext cx="6835140" cy="4152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EED317-0167-416F-A199-9C15ECD5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隆江猪脚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7D46DD-FACF-41E9-8117-CC303105F6F0}"/>
              </a:ext>
            </a:extLst>
          </p:cNvPr>
          <p:cNvSpPr txBox="1"/>
          <p:nvPr/>
        </p:nvSpPr>
        <p:spPr>
          <a:xfrm>
            <a:off x="7353844" y="4363697"/>
            <a:ext cx="3785652" cy="2222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隆江猪手是广东潮汕的著名美食，得名于其原产地</a:t>
            </a:r>
            <a:r>
              <a:rPr lang="en-US" altLang="zh-CN" dirty="0"/>
              <a:t>——</a:t>
            </a:r>
            <a:r>
              <a:rPr lang="zh-CN" altLang="en-US" dirty="0"/>
              <a:t>揭阳市特色招牌菜，以整只猪前脚为原材料，通过烧毛变黑，再擦洗干净，放入事先做好的一锅隆江猪手卤汁中浸泡而成。主要的特点是颜色金红，肉味甘醇可口，肥而不腻，而成为当下食客热捧的食材。</a:t>
            </a:r>
          </a:p>
        </p:txBody>
      </p:sp>
    </p:spTree>
    <p:extLst>
      <p:ext uri="{BB962C8B-B14F-4D97-AF65-F5344CB8AC3E}">
        <p14:creationId xmlns:p14="http://schemas.microsoft.com/office/powerpoint/2010/main" val="32495890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942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方正舒体</vt:lpstr>
      <vt:lpstr>Arial</vt:lpstr>
      <vt:lpstr>Garamond</vt:lpstr>
      <vt:lpstr>Office 主题​​</vt:lpstr>
      <vt:lpstr>环保</vt:lpstr>
      <vt:lpstr>1_环保</vt:lpstr>
      <vt:lpstr>我的家乡惠来</vt:lpstr>
      <vt:lpstr>惠来的地理位置</vt:lpstr>
      <vt:lpstr>惠来的独特风景</vt:lpstr>
      <vt:lpstr>“亚洲第一灯塔”指引海航百年</vt:lpstr>
      <vt:lpstr>海角甘泉</vt:lpstr>
      <vt:lpstr>PowerPoint 演示文稿</vt:lpstr>
      <vt:lpstr>惠来特产 </vt:lpstr>
      <vt:lpstr>惠来肠粉—惠来，带不走的只有你</vt:lpstr>
      <vt:lpstr>隆江猪脚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我的家乡惠来</dc:title>
  <dc:creator>陈坚锐</dc:creator>
  <cp:lastModifiedBy>陈坚锐</cp:lastModifiedBy>
  <cp:revision>15</cp:revision>
  <dcterms:created xsi:type="dcterms:W3CDTF">2017-11-18T02:47:07Z</dcterms:created>
  <dcterms:modified xsi:type="dcterms:W3CDTF">2018-01-06T16:23:52Z</dcterms:modified>
</cp:coreProperties>
</file>