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85" r:id="rId2"/>
    <p:sldId id="256" r:id="rId3"/>
    <p:sldId id="269" r:id="rId4"/>
    <p:sldId id="272" r:id="rId5"/>
    <p:sldId id="280" r:id="rId6"/>
    <p:sldId id="273" r:id="rId7"/>
    <p:sldId id="271" r:id="rId8"/>
    <p:sldId id="281" r:id="rId9"/>
    <p:sldId id="274" r:id="rId10"/>
    <p:sldId id="268" r:id="rId11"/>
    <p:sldId id="282" r:id="rId12"/>
    <p:sldId id="276" r:id="rId13"/>
    <p:sldId id="270" r:id="rId14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640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2544"/>
    <p:restoredTop sz="95775"/>
  </p:normalViewPr>
  <p:slideViewPr>
    <p:cSldViewPr snapToGrid="0" snapToObjects="1">
      <p:cViewPr varScale="1">
        <p:scale>
          <a:sx n="50" d="100"/>
          <a:sy n="50" d="100"/>
        </p:scale>
        <p:origin x="160" y="1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0B50E-EE2F-1B4D-8800-2C68AA06EB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2265B5-AA02-CE44-A629-C32894984E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4839BA-C663-7748-9BE5-E0C85E4E1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2928E-3F60-E64B-826C-47D7FD74F3B4}" type="datetimeFigureOut">
              <a:rPr lang="en-NL" smtClean="0"/>
              <a:t>29/03/2022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6FD06A-6581-4941-AECC-5FBEB3C93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30A453-941F-7F40-B141-8D9CD7557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84731-8550-7A4E-A1D9-0A4A8CB0BDE6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861420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63F5A-B895-C046-8E00-9765202CD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50E6E7-DD52-C345-BD81-21FFD8760F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E94936-8BF0-0F44-9EC4-4EA97BFAA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2928E-3F60-E64B-826C-47D7FD74F3B4}" type="datetimeFigureOut">
              <a:rPr lang="en-NL" smtClean="0"/>
              <a:t>29/03/2022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0B1B8D-F7CA-674A-8122-7C55F0686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670D4C-136F-5E4A-A0E2-C435E09D2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84731-8550-7A4E-A1D9-0A4A8CB0BDE6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578501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F011D8-38D7-6743-AD4D-6BFAFAFBE7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25473A-1816-634D-8971-FB0EFB0D95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839F16-BA8F-C94D-AADD-08A952B00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2928E-3F60-E64B-826C-47D7FD74F3B4}" type="datetimeFigureOut">
              <a:rPr lang="en-NL" smtClean="0"/>
              <a:t>29/03/2022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05248F-68E6-4447-BAA4-542C1737C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B92B7-F69F-5A4A-B955-A3CC66235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84731-8550-7A4E-A1D9-0A4A8CB0BDE6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218315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198C2-4C1D-4547-81AB-214F7B6D3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A3D2F-17C7-864B-B2ED-E20983F0B5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0E46D8-D853-F34D-A356-005195CE5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2928E-3F60-E64B-826C-47D7FD74F3B4}" type="datetimeFigureOut">
              <a:rPr lang="en-NL" smtClean="0"/>
              <a:t>29/03/2022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EB327F-ABCC-9645-A5E3-6558BA498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838FC8-BAD0-D744-BC23-0F94CD18F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84731-8550-7A4E-A1D9-0A4A8CB0BDE6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230646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8C5E1-BDA6-F74A-B143-10C8B01E5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19BEEB-4114-4544-9F6F-17E14FC8A0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1B932B-F072-1947-9561-27651D03B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2928E-3F60-E64B-826C-47D7FD74F3B4}" type="datetimeFigureOut">
              <a:rPr lang="en-NL" smtClean="0"/>
              <a:t>29/03/2022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580624-90A2-C542-A4DF-251DAB23B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F1731F-7B85-3B44-9BAB-B86C9DA86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84731-8550-7A4E-A1D9-0A4A8CB0BDE6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253161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F7A47-5DB0-9C4C-A347-624564499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8BE75D-25DB-4E49-AA5B-E182B62D1C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529D3A-936B-7940-9BD1-A5A58DA6D1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8CB06C-AD35-034D-9AAF-BF92719F0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2928E-3F60-E64B-826C-47D7FD74F3B4}" type="datetimeFigureOut">
              <a:rPr lang="en-NL" smtClean="0"/>
              <a:t>29/03/2022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ECA8E4-B05A-E240-8480-8A59800DD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34A8E-CEED-534A-B969-463869A5F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84731-8550-7A4E-A1D9-0A4A8CB0BDE6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51462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5A53A-DECB-6749-B628-E6ACE4EFB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4D7E8F-7460-A74A-942C-DB354E7246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43FADE-5BCB-EF4B-8F84-B7B3A33E5F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19C8A3-D392-1149-92CE-A3ACD55E87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2A99BA-C338-F049-B63A-38BC02BEF5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C95230-338A-CA48-AA50-71C96BF5B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2928E-3F60-E64B-826C-47D7FD74F3B4}" type="datetimeFigureOut">
              <a:rPr lang="en-NL" smtClean="0"/>
              <a:t>29/03/2022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C77789-4DAF-5246-B39C-1C8D66E38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03564A-B698-4741-9F03-40B39372F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84731-8550-7A4E-A1D9-0A4A8CB0BDE6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08100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17CA3-4519-3D48-949A-9158B0651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538B03-8ACC-9B41-AC91-AE73D4CCE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2928E-3F60-E64B-826C-47D7FD74F3B4}" type="datetimeFigureOut">
              <a:rPr lang="en-NL" smtClean="0"/>
              <a:t>29/03/2022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C4029F-E3E2-2641-9170-123A8F98A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815937-C23B-8644-BA3D-3532185F4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84731-8550-7A4E-A1D9-0A4A8CB0BDE6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261776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6989B7-5312-8C40-88F1-B3DD2ED01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2928E-3F60-E64B-826C-47D7FD74F3B4}" type="datetimeFigureOut">
              <a:rPr lang="en-NL" smtClean="0"/>
              <a:t>29/03/2022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59D107-6230-0942-86BC-DB2FBC71A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B80B82-5119-B44E-A23A-FB8F537C5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84731-8550-7A4E-A1D9-0A4A8CB0BDE6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295828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46772-F8F3-364F-83B9-E5870A5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F73586-F3EA-2041-AE9C-F981649456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C7BF99-4137-614B-9C2D-DDFDAB51BC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545F03-7742-3C49-9F11-5E6DD19DC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2928E-3F60-E64B-826C-47D7FD74F3B4}" type="datetimeFigureOut">
              <a:rPr lang="en-NL" smtClean="0"/>
              <a:t>29/03/2022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AF51A1-469D-8141-AE0F-8C3D142A8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111865-FD3A-614E-8F9F-64D493D47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84731-8550-7A4E-A1D9-0A4A8CB0BDE6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933659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BDF52-6DD3-EA4C-BB15-40F2B16B1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90ACF1-9326-C941-B49D-1AE53CF332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A4D749-C2E9-FD41-BD7A-5BAF26B952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C839FE-2963-224A-BAAB-E428C1EE5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2928E-3F60-E64B-826C-47D7FD74F3B4}" type="datetimeFigureOut">
              <a:rPr lang="en-NL" smtClean="0"/>
              <a:t>29/03/2022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564EB1-4560-C046-8AC7-0A03C881B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C6ABC3-E2E3-2246-AB35-EACBA7703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84731-8550-7A4E-A1D9-0A4A8CB0BDE6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84295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6406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C2E4CE-B1CE-6044-A8B1-97D430C0B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830B9F-3FD1-F04C-A8B7-1F261B528A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51DE25-860B-8B4A-97FE-36CECE6584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62928E-3F60-E64B-826C-47D7FD74F3B4}" type="datetimeFigureOut">
              <a:rPr lang="en-NL" smtClean="0"/>
              <a:t>29/03/2022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E7904E-36AD-6743-943F-8D6F2FB911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CB86C6-8D7B-C94B-BA75-4B71E453FE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484731-8550-7A4E-A1D9-0A4A8CB0BDE6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2399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blue and red smoke illustration">
            <a:extLst>
              <a:ext uri="{FF2B5EF4-FFF2-40B4-BE49-F238E27FC236}">
                <a16:creationId xmlns:a16="http://schemas.microsoft.com/office/drawing/2014/main" id="{140823DC-2DBA-D840-A9D9-405C15D9897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784" t="14058" r="16404" b="16957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C4E794D-C0C7-7C48-8B30-E913AF80D90A}"/>
              </a:ext>
            </a:extLst>
          </p:cNvPr>
          <p:cNvSpPr/>
          <p:nvPr/>
        </p:nvSpPr>
        <p:spPr>
          <a:xfrm>
            <a:off x="891961" y="856354"/>
            <a:ext cx="5681834" cy="5145292"/>
          </a:xfrm>
          <a:prstGeom prst="rect">
            <a:avLst/>
          </a:prstGeom>
          <a:solidFill>
            <a:srgbClr val="494949">
              <a:alpha val="6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GB" sz="2800" b="1" dirty="0"/>
              <a:t>ACTIVITY </a:t>
            </a:r>
            <a:endParaRPr lang="en-GB" sz="4000" b="1" dirty="0">
              <a:effectLst/>
            </a:endParaRPr>
          </a:p>
          <a:p>
            <a:r>
              <a:rPr lang="en-GB" dirty="0">
                <a:solidFill>
                  <a:srgbClr val="FFFF00"/>
                </a:solidFill>
              </a:rPr>
              <a:t>Design Choices</a:t>
            </a:r>
          </a:p>
          <a:p>
            <a:r>
              <a:rPr lang="en-GB" dirty="0"/>
              <a:t>Find the two visuals for your team.</a:t>
            </a:r>
          </a:p>
          <a:p>
            <a:endParaRPr lang="en-GB" dirty="0"/>
          </a:p>
          <a:p>
            <a:r>
              <a:rPr lang="en-GB" dirty="0"/>
              <a:t>In groups look at two visualisations. Make notes on what went wrong. Think about:</a:t>
            </a:r>
          </a:p>
          <a:p>
            <a:endParaRPr lang="en-GB" dirty="0"/>
          </a:p>
          <a:p>
            <a:endParaRPr lang="en-GB" dirty="0"/>
          </a:p>
          <a:p>
            <a:pPr marL="285750" indent="-285750">
              <a:buFontTx/>
              <a:buChar char="-"/>
            </a:pPr>
            <a:r>
              <a:rPr lang="en-GB" dirty="0"/>
              <a:t>Ability to take away key information</a:t>
            </a:r>
          </a:p>
          <a:p>
            <a:pPr marL="285750" indent="-285750">
              <a:buFontTx/>
              <a:buChar char="-"/>
            </a:pPr>
            <a:r>
              <a:rPr lang="en-GB" dirty="0"/>
              <a:t>Colour choices</a:t>
            </a:r>
          </a:p>
          <a:p>
            <a:pPr marL="285750" indent="-285750">
              <a:buFontTx/>
              <a:buChar char="-"/>
            </a:pPr>
            <a:r>
              <a:rPr lang="en-GB" dirty="0"/>
              <a:t>Type of graph choice</a:t>
            </a:r>
          </a:p>
          <a:p>
            <a:pPr marL="285750" indent="-285750">
              <a:buFontTx/>
              <a:buChar char="-"/>
            </a:pPr>
            <a:r>
              <a:rPr lang="en-GB" dirty="0"/>
              <a:t>Labelling of x/y axis</a:t>
            </a:r>
          </a:p>
          <a:p>
            <a:pPr marL="285750" indent="-285750">
              <a:buFontTx/>
              <a:buChar char="-"/>
            </a:pPr>
            <a:r>
              <a:rPr lang="en-GB" dirty="0"/>
              <a:t>Grouping of data</a:t>
            </a:r>
          </a:p>
          <a:p>
            <a:pPr marL="285750" indent="-285750">
              <a:buFontTx/>
              <a:buChar char="-"/>
            </a:pPr>
            <a:r>
              <a:rPr lang="en-GB" dirty="0"/>
              <a:t>The thing that’s stressed the most in the chart</a:t>
            </a:r>
          </a:p>
          <a:p>
            <a:pPr marL="285750" indent="-285750">
              <a:buFontTx/>
              <a:buChar char="-"/>
            </a:pPr>
            <a:r>
              <a:rPr lang="en-GB" dirty="0"/>
              <a:t>Consistency</a:t>
            </a:r>
          </a:p>
        </p:txBody>
      </p:sp>
      <p:pic>
        <p:nvPicPr>
          <p:cNvPr id="3" name="Picture 2" descr="Taking Notes Chicken">
            <a:extLst>
              <a:ext uri="{FF2B5EF4-FFF2-40B4-BE49-F238E27FC236}">
                <a16:creationId xmlns:a16="http://schemas.microsoft.com/office/drawing/2014/main" id="{50139841-486D-914A-8950-0766567A97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3961" y="2347098"/>
            <a:ext cx="5080000" cy="5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1134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18B9221B-4C49-484A-9151-9421860D725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L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50F78E-77F7-7A42-B71C-68EE0E14E0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7655" y="556056"/>
            <a:ext cx="8031889" cy="630194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1C089E4-F059-EC4D-9130-48C8AACB1859}"/>
              </a:ext>
            </a:extLst>
          </p:cNvPr>
          <p:cNvSpPr/>
          <p:nvPr/>
        </p:nvSpPr>
        <p:spPr>
          <a:xfrm>
            <a:off x="4618813" y="87964"/>
            <a:ext cx="26495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0" i="0" dirty="0">
                <a:solidFill>
                  <a:srgbClr val="F9BD3B"/>
                </a:solidFill>
                <a:effectLst/>
                <a:latin typeface="Lora"/>
              </a:rPr>
              <a:t>Cricket information by city</a:t>
            </a:r>
            <a:endParaRPr lang="en-NL" dirty="0">
              <a:solidFill>
                <a:srgbClr val="F9BD3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40095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9E67E-3AA2-6F4E-9FD3-4A35A0604A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L">
                <a:solidFill>
                  <a:schemeClr val="bg1"/>
                </a:solidFill>
                <a:latin typeface="Trade Gothic Next Rounded" panose="020F0502020204030204" pitchFamily="34" charset="0"/>
                <a:cs typeface="Trade Gothic Next Rounded" panose="020F0502020204030204" pitchFamily="34" charset="0"/>
              </a:rPr>
              <a:t>Team 4</a:t>
            </a:r>
            <a:endParaRPr lang="en-NL" dirty="0">
              <a:solidFill>
                <a:schemeClr val="bg1"/>
              </a:solidFill>
              <a:latin typeface="Trade Gothic Next Rounded" panose="020F0502020204030204" pitchFamily="34" charset="0"/>
              <a:cs typeface="Trade Gothic Next Rounded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54632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18B9221B-4C49-484A-9151-9421860D725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L"/>
          </a:p>
        </p:txBody>
      </p:sp>
      <p:pic>
        <p:nvPicPr>
          <p:cNvPr id="4" name="Picture 3" descr="A picture containing funnel chart&#10;&#10;Description automatically generated">
            <a:extLst>
              <a:ext uri="{FF2B5EF4-FFF2-40B4-BE49-F238E27FC236}">
                <a16:creationId xmlns:a16="http://schemas.microsoft.com/office/drawing/2014/main" id="{6DDF5DD2-EE88-A44A-B5FE-D79A8731B0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5211" y="666750"/>
            <a:ext cx="8921578" cy="58293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7639AC2-EBC6-6844-ABFF-FAADDDD32337}"/>
              </a:ext>
            </a:extLst>
          </p:cNvPr>
          <p:cNvSpPr/>
          <p:nvPr/>
        </p:nvSpPr>
        <p:spPr>
          <a:xfrm>
            <a:off x="3606055" y="177284"/>
            <a:ext cx="49798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NL" dirty="0">
                <a:solidFill>
                  <a:srgbClr val="F9BD3B"/>
                </a:solidFill>
              </a:rPr>
              <a:t>Opposition and Support of homosexuality in India</a:t>
            </a:r>
          </a:p>
        </p:txBody>
      </p:sp>
    </p:spTree>
    <p:extLst>
      <p:ext uri="{BB962C8B-B14F-4D97-AF65-F5344CB8AC3E}">
        <p14:creationId xmlns:p14="http://schemas.microsoft.com/office/powerpoint/2010/main" val="5773143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18B9221B-4C49-484A-9151-9421860D725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L"/>
          </a:p>
        </p:txBody>
      </p:sp>
      <p:pic>
        <p:nvPicPr>
          <p:cNvPr id="6" name="Picture 5" descr="Calendar&#10;&#10;Description automatically generated">
            <a:extLst>
              <a:ext uri="{FF2B5EF4-FFF2-40B4-BE49-F238E27FC236}">
                <a16:creationId xmlns:a16="http://schemas.microsoft.com/office/drawing/2014/main" id="{54D29227-A5AE-0E48-A417-A0BE24DCAF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161" y="656189"/>
            <a:ext cx="10023676" cy="570754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706EEAD-1798-CD47-B511-2034283CCB44}"/>
              </a:ext>
            </a:extLst>
          </p:cNvPr>
          <p:cNvSpPr/>
          <p:nvPr/>
        </p:nvSpPr>
        <p:spPr>
          <a:xfrm>
            <a:off x="4280437" y="124938"/>
            <a:ext cx="36311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b="0" i="0" dirty="0">
                <a:solidFill>
                  <a:srgbClr val="F9BD3B"/>
                </a:solidFill>
                <a:effectLst/>
                <a:latin typeface="Lora"/>
              </a:rPr>
              <a:t>The</a:t>
            </a:r>
            <a:r>
              <a:rPr lang="en-GB" b="1" i="0" dirty="0">
                <a:solidFill>
                  <a:srgbClr val="F9BD3B"/>
                </a:solidFill>
                <a:effectLst/>
                <a:latin typeface="Lora"/>
              </a:rPr>
              <a:t> </a:t>
            </a:r>
            <a:r>
              <a:rPr lang="en-GB" b="0" i="0" dirty="0">
                <a:solidFill>
                  <a:srgbClr val="F9BD3B"/>
                </a:solidFill>
                <a:effectLst/>
                <a:latin typeface="Lora"/>
              </a:rPr>
              <a:t>Avocado Toast Index article</a:t>
            </a:r>
            <a:endParaRPr lang="en-NL" dirty="0">
              <a:solidFill>
                <a:srgbClr val="F9BD3B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4924620-B29B-D943-B1D0-DCBF88E335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89225"/>
            <a:ext cx="12192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NL" altLang="en-NL" sz="1800" b="0" i="0" u="none" strike="noStrike" cap="none" normalizeH="0" baseline="0" dirty="0">
                <a:ln>
                  <a:noFill/>
                </a:ln>
                <a:solidFill>
                  <a:srgbClr val="1CAFE0"/>
                </a:solidFill>
                <a:effectLst/>
                <a:latin typeface="Calibri" panose="020F0502020204030204" pitchFamily="34" charset="0"/>
              </a:rPr>
              <a:t>https://www.bbc.com/worklife/article/20170530-the-avocado- toast-index-how-many-breakfasts-to-buy-a-house </a:t>
            </a:r>
            <a:endParaRPr kumimoji="0" lang="en-NL" altLang="en-N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1231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9E67E-3AA2-6F4E-9FD3-4A35A0604A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L" dirty="0">
                <a:solidFill>
                  <a:schemeClr val="bg1"/>
                </a:solidFill>
                <a:latin typeface="Trade Gothic Next Rounded" panose="020F0502020204030204" pitchFamily="34" charset="0"/>
                <a:cs typeface="Trade Gothic Next Rounded" panose="020F0502020204030204" pitchFamily="34" charset="0"/>
              </a:rPr>
              <a:t>Team 1</a:t>
            </a:r>
          </a:p>
        </p:txBody>
      </p:sp>
    </p:spTree>
    <p:extLst>
      <p:ext uri="{BB962C8B-B14F-4D97-AF65-F5344CB8AC3E}">
        <p14:creationId xmlns:p14="http://schemas.microsoft.com/office/powerpoint/2010/main" val="3342314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18B9221B-4C49-484A-9151-9421860D725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L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A88B7FD-301B-EF4D-8440-6A08983CA8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874"/>
          <a:stretch/>
        </p:blipFill>
        <p:spPr>
          <a:xfrm>
            <a:off x="1545220" y="621367"/>
            <a:ext cx="8796760" cy="623663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7A2EF06-94B7-0E40-A2C0-122AB4311A1A}"/>
              </a:ext>
            </a:extLst>
          </p:cNvPr>
          <p:cNvSpPr/>
          <p:nvPr/>
        </p:nvSpPr>
        <p:spPr>
          <a:xfrm>
            <a:off x="1742837" y="126484"/>
            <a:ext cx="90111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dirty="0">
                <a:solidFill>
                  <a:srgbClr val="F9BD3B"/>
                </a:solidFill>
                <a:latin typeface="Lora"/>
              </a:rPr>
              <a:t>The bar chart represents the wickets and batting averages of cricket players.</a:t>
            </a:r>
            <a:endParaRPr lang="en-NL" dirty="0">
              <a:solidFill>
                <a:srgbClr val="F9BD3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337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18B9221B-4C49-484A-9151-9421860D725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L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282A1E-2543-E144-A765-D87F34B848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315"/>
          <a:stretch/>
        </p:blipFill>
        <p:spPr>
          <a:xfrm>
            <a:off x="2223933" y="556056"/>
            <a:ext cx="7439333" cy="630194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A2F4B78-62F1-9442-B41A-C0CF7DD26E45}"/>
              </a:ext>
            </a:extLst>
          </p:cNvPr>
          <p:cNvSpPr/>
          <p:nvPr/>
        </p:nvSpPr>
        <p:spPr>
          <a:xfrm>
            <a:off x="4870452" y="186724"/>
            <a:ext cx="21462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F9BD3B"/>
                </a:solidFill>
              </a:rPr>
              <a:t>Dialect Map of India</a:t>
            </a:r>
            <a:endParaRPr lang="en-NL" dirty="0">
              <a:solidFill>
                <a:srgbClr val="F9BD3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01900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9E67E-3AA2-6F4E-9FD3-4A35A0604A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L" dirty="0">
                <a:solidFill>
                  <a:schemeClr val="bg1"/>
                </a:solidFill>
                <a:latin typeface="Trade Gothic Next Rounded" panose="020F0502020204030204" pitchFamily="34" charset="0"/>
                <a:cs typeface="Trade Gothic Next Rounded" panose="020F0502020204030204" pitchFamily="34" charset="0"/>
              </a:rPr>
              <a:t>Team 2</a:t>
            </a:r>
          </a:p>
        </p:txBody>
      </p:sp>
    </p:spTree>
    <p:extLst>
      <p:ext uri="{BB962C8B-B14F-4D97-AF65-F5344CB8AC3E}">
        <p14:creationId xmlns:p14="http://schemas.microsoft.com/office/powerpoint/2010/main" val="41260425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18B9221B-4C49-484A-9151-9421860D725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L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B29B136-3DEF-BE40-89F8-801287D85D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4454" y="766119"/>
            <a:ext cx="6178291" cy="609188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20D921E-1579-8D45-B857-B1922560B4C3}"/>
              </a:ext>
            </a:extLst>
          </p:cNvPr>
          <p:cNvSpPr/>
          <p:nvPr/>
        </p:nvSpPr>
        <p:spPr>
          <a:xfrm>
            <a:off x="3926560" y="284891"/>
            <a:ext cx="43388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F9BD3B"/>
                </a:solidFill>
              </a:rPr>
              <a:t>ASEC data, household income percentiles</a:t>
            </a:r>
            <a:endParaRPr lang="en-NL" dirty="0">
              <a:solidFill>
                <a:srgbClr val="F9BD3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5679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18B9221B-4C49-484A-9151-9421860D725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L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A3A1101-9D5E-904C-BF3A-229F90702A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978" y="760627"/>
            <a:ext cx="8719243" cy="609737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A5277A0-BA3B-AB41-9F3A-EFE7A19ADADB}"/>
              </a:ext>
            </a:extLst>
          </p:cNvPr>
          <p:cNvSpPr/>
          <p:nvPr/>
        </p:nvSpPr>
        <p:spPr>
          <a:xfrm>
            <a:off x="2304770" y="263305"/>
            <a:ext cx="75824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F9BD3B"/>
                </a:solidFill>
              </a:rPr>
              <a:t>Chances of Prime Minister Narendra – NDA – Modi winning a second term. </a:t>
            </a:r>
            <a:endParaRPr lang="en-NL" dirty="0">
              <a:solidFill>
                <a:srgbClr val="F9BD3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47649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9E67E-3AA2-6F4E-9FD3-4A35A0604A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L" dirty="0">
                <a:solidFill>
                  <a:schemeClr val="bg1"/>
                </a:solidFill>
                <a:latin typeface="Trade Gothic Next Rounded" panose="020F0502020204030204" pitchFamily="34" charset="0"/>
                <a:cs typeface="Trade Gothic Next Rounded" panose="020F0502020204030204" pitchFamily="34" charset="0"/>
              </a:rPr>
              <a:t>Team 3</a:t>
            </a:r>
          </a:p>
        </p:txBody>
      </p:sp>
    </p:spTree>
    <p:extLst>
      <p:ext uri="{BB962C8B-B14F-4D97-AF65-F5344CB8AC3E}">
        <p14:creationId xmlns:p14="http://schemas.microsoft.com/office/powerpoint/2010/main" val="17673472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18B9221B-4C49-484A-9151-9421860D725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L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1A63A84-DD16-6846-8D21-4CBA9EF41B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2369" y="537516"/>
            <a:ext cx="7582461" cy="6320484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4A17667-4B3C-544B-A0B5-1FF7EB7D6FD1}"/>
              </a:ext>
            </a:extLst>
          </p:cNvPr>
          <p:cNvSpPr/>
          <p:nvPr/>
        </p:nvSpPr>
        <p:spPr>
          <a:xfrm>
            <a:off x="3474814" y="168184"/>
            <a:ext cx="49375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F9BD3B"/>
                </a:solidFill>
              </a:rPr>
              <a:t>Increase in pollution in Cities in India and China</a:t>
            </a:r>
            <a:endParaRPr lang="en-NL" dirty="0">
              <a:solidFill>
                <a:srgbClr val="F9BD3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6661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143</Words>
  <Application>Microsoft Macintosh PowerPoint</Application>
  <PresentationFormat>Widescreen</PresentationFormat>
  <Paragraphs>27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Lora</vt:lpstr>
      <vt:lpstr>Trade Gothic Next Rounded</vt:lpstr>
      <vt:lpstr>Office Theme</vt:lpstr>
      <vt:lpstr>PowerPoint Presentation</vt:lpstr>
      <vt:lpstr>Team 1</vt:lpstr>
      <vt:lpstr>PowerPoint Presentation</vt:lpstr>
      <vt:lpstr>PowerPoint Presentation</vt:lpstr>
      <vt:lpstr>Team 2</vt:lpstr>
      <vt:lpstr>PowerPoint Presentation</vt:lpstr>
      <vt:lpstr>PowerPoint Presentation</vt:lpstr>
      <vt:lpstr>Team 3</vt:lpstr>
      <vt:lpstr>PowerPoint Presentation</vt:lpstr>
      <vt:lpstr>PowerPoint Presentation</vt:lpstr>
      <vt:lpstr>Team 4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1</dc:title>
  <dc:creator>Lucy Sheppard</dc:creator>
  <cp:lastModifiedBy>Lucy Sheppard</cp:lastModifiedBy>
  <cp:revision>2</cp:revision>
  <dcterms:created xsi:type="dcterms:W3CDTF">2022-03-29T10:04:05Z</dcterms:created>
  <dcterms:modified xsi:type="dcterms:W3CDTF">2022-03-29T10:10:45Z</dcterms:modified>
</cp:coreProperties>
</file>