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notesMasterIdLst>
    <p:notesMasterId r:id="rId9"/>
  </p:notesMasterIdLst>
  <p:sldIdLst>
    <p:sldId id="475" r:id="rId2"/>
    <p:sldId id="609" r:id="rId3"/>
    <p:sldId id="614" r:id="rId4"/>
    <p:sldId id="611" r:id="rId5"/>
    <p:sldId id="613" r:id="rId6"/>
    <p:sldId id="612" r:id="rId7"/>
    <p:sldId id="4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9F66E6-0399-B74C-BAC9-C0ABE5936030}">
          <p14:sldIdLst>
            <p14:sldId id="475"/>
            <p14:sldId id="609"/>
            <p14:sldId id="614"/>
            <p14:sldId id="611"/>
            <p14:sldId id="613"/>
            <p14:sldId id="612"/>
            <p14:sldId id="4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2E5"/>
    <a:srgbClr val="AEB1B9"/>
    <a:srgbClr val="59AED8"/>
    <a:srgbClr val="1EB0E0"/>
    <a:srgbClr val="2A3154"/>
    <a:srgbClr val="EE7930"/>
    <a:srgbClr val="EE782F"/>
    <a:srgbClr val="1A1D33"/>
    <a:srgbClr val="364069"/>
    <a:srgbClr val="232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2124"/>
  </p:normalViewPr>
  <p:slideViewPr>
    <p:cSldViewPr snapToGrid="0">
      <p:cViewPr varScale="1">
        <p:scale>
          <a:sx n="135" d="100"/>
          <a:sy n="135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420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874D4-42FF-C247-B2C3-39F4D1910A97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C5157-30F3-2B45-83A6-18F939AD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4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C5157-30F3-2B45-83A6-18F939AD7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C5157-30F3-2B45-83A6-18F939AD7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0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C5157-30F3-2B45-83A6-18F939AD7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C5157-30F3-2B45-83A6-18F939AD74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2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A1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Museo Sans 500" panose="02000000000000000000" pitchFamily="2" charset="77"/>
              </a:defRPr>
            </a:lvl1pPr>
          </a:lstStyle>
          <a:p>
            <a:fld id="{846CE7D5-CF57-46EF-B807-FDD0502418D4}" type="datetimeFigureOut">
              <a:rPr lang="en-US" smtClean="0"/>
              <a:pPr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C186B9-2503-7844-9799-3C798950A9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0372" y="5588993"/>
            <a:ext cx="1418400" cy="10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2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2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43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1CC824-86A2-954E-8165-06646EC22F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91835" y="5645787"/>
            <a:ext cx="1302231" cy="958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23263C"/>
                </a:solidFill>
                <a:latin typeface="Museo Sans 500" panose="0200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rgbClr val="23263C"/>
                </a:solidFill>
                <a:latin typeface="Museo Sans 500" panose="02000000000000000000" pitchFamily="2" charset="77"/>
              </a:defRPr>
            </a:lvl1pPr>
            <a:lvl2pPr>
              <a:defRPr>
                <a:solidFill>
                  <a:srgbClr val="23263C"/>
                </a:solidFill>
                <a:latin typeface="Museo Sans 500" panose="02000000000000000000" pitchFamily="2" charset="77"/>
              </a:defRPr>
            </a:lvl2pPr>
            <a:lvl3pPr>
              <a:defRPr>
                <a:solidFill>
                  <a:srgbClr val="23263C"/>
                </a:solidFill>
                <a:latin typeface="Museo Sans 500" panose="02000000000000000000" pitchFamily="2" charset="77"/>
              </a:defRPr>
            </a:lvl3pPr>
            <a:lvl4pPr>
              <a:defRPr>
                <a:solidFill>
                  <a:srgbClr val="23263C"/>
                </a:solidFill>
                <a:latin typeface="Museo Sans 500" panose="02000000000000000000" pitchFamily="2" charset="77"/>
              </a:defRPr>
            </a:lvl4pPr>
            <a:lvl5pPr>
              <a:defRPr>
                <a:solidFill>
                  <a:srgbClr val="23263C"/>
                </a:solidFill>
                <a:latin typeface="Museo Sans 500" panose="02000000000000000000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useo Sans 500" panose="02000000000000000000" pitchFamily="2" charset="77"/>
              </a:defRPr>
            </a:lvl1pPr>
          </a:lstStyle>
          <a:p>
            <a:fld id="{846CE7D5-CF57-46EF-B807-FDD0502418D4}" type="datetimeFigureOut">
              <a:rPr lang="en-US" smtClean="0"/>
              <a:pPr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useo Sans 500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8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1EB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  <a:latin typeface="Museo Sans 500" panose="0200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useo Sans 500" panose="02000000000000000000" pitchFamily="2" charset="77"/>
              </a:defRPr>
            </a:lvl1pPr>
            <a:lvl2pPr>
              <a:defRPr>
                <a:solidFill>
                  <a:schemeClr val="bg1"/>
                </a:solidFill>
                <a:latin typeface="Museo Sans 500" panose="02000000000000000000" pitchFamily="2" charset="77"/>
              </a:defRPr>
            </a:lvl2pPr>
            <a:lvl3pPr>
              <a:defRPr>
                <a:solidFill>
                  <a:schemeClr val="bg1"/>
                </a:solidFill>
                <a:latin typeface="Museo Sans 500" panose="02000000000000000000" pitchFamily="2" charset="77"/>
              </a:defRPr>
            </a:lvl3pPr>
            <a:lvl4pPr>
              <a:defRPr>
                <a:solidFill>
                  <a:schemeClr val="bg1"/>
                </a:solidFill>
                <a:latin typeface="Museo Sans 500" panose="02000000000000000000" pitchFamily="2" charset="77"/>
              </a:defRPr>
            </a:lvl4pPr>
            <a:lvl5pPr>
              <a:defRPr>
                <a:solidFill>
                  <a:schemeClr val="bg1"/>
                </a:solidFill>
                <a:latin typeface="Museo Sans 500" panose="02000000000000000000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Museo Sans 500" panose="02000000000000000000" pitchFamily="2" charset="77"/>
              </a:defRPr>
            </a:lvl1pPr>
          </a:lstStyle>
          <a:p>
            <a:fld id="{846CE7D5-CF57-46EF-B807-FDD0502418D4}" type="datetimeFigureOut">
              <a:rPr lang="en-US" smtClean="0"/>
              <a:pPr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useo Sans 500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1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A1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  <a:latin typeface="Museo Sans 500" panose="0200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useo Sans 500" panose="02000000000000000000" pitchFamily="2" charset="77"/>
              </a:defRPr>
            </a:lvl1pPr>
            <a:lvl2pPr>
              <a:defRPr>
                <a:solidFill>
                  <a:schemeClr val="bg1"/>
                </a:solidFill>
                <a:latin typeface="Museo Sans 500" panose="02000000000000000000" pitchFamily="2" charset="77"/>
              </a:defRPr>
            </a:lvl2pPr>
            <a:lvl3pPr>
              <a:defRPr>
                <a:solidFill>
                  <a:schemeClr val="bg1"/>
                </a:solidFill>
                <a:latin typeface="Museo Sans 500" panose="02000000000000000000" pitchFamily="2" charset="77"/>
              </a:defRPr>
            </a:lvl3pPr>
            <a:lvl4pPr>
              <a:defRPr>
                <a:solidFill>
                  <a:schemeClr val="bg1"/>
                </a:solidFill>
                <a:latin typeface="Museo Sans 500" panose="02000000000000000000" pitchFamily="2" charset="77"/>
              </a:defRPr>
            </a:lvl4pPr>
            <a:lvl5pPr>
              <a:defRPr>
                <a:solidFill>
                  <a:schemeClr val="bg1"/>
                </a:solidFill>
                <a:latin typeface="Museo Sans 500" panose="02000000000000000000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Museo Sans 500" panose="02000000000000000000" pitchFamily="2" charset="77"/>
              </a:defRPr>
            </a:lvl1pPr>
          </a:lstStyle>
          <a:p>
            <a:fld id="{846CE7D5-CF57-46EF-B807-FDD0502418D4}" type="datetimeFigureOut">
              <a:rPr lang="en-US" smtClean="0"/>
              <a:pPr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useo Sans 500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2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C26B82-9825-F84C-A389-1A1CA97E6C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91835" y="5645787"/>
            <a:ext cx="1302231" cy="958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0">
                <a:latin typeface="Museo Sans 500" panose="0200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EB0E0"/>
                </a:solidFill>
                <a:latin typeface="Museo Sans 500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1EB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CEBA86-5019-F24A-B56C-4708B1716A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1192" y="5584648"/>
            <a:ext cx="1422000" cy="1080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chemeClr val="bg1"/>
                </a:solidFill>
                <a:latin typeface="Museo Sans 500" panose="0200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A1D33"/>
                </a:solidFill>
                <a:latin typeface="Museo Sans 500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5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3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24" r:id="rId2"/>
    <p:sldLayoutId id="2147484225" r:id="rId3"/>
    <p:sldLayoutId id="2147484214" r:id="rId4"/>
    <p:sldLayoutId id="2147484215" r:id="rId5"/>
    <p:sldLayoutId id="2147484226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21" r:id="rId12"/>
    <p:sldLayoutId id="214748422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website-files.com/5eb1d49f3ed8c28a5a54769f/5ed15d93ea8434e97414e47f_5e1115140227d02d6777adcb_AV_website_large.gif" TargetMode="External"/><Relationship Id="rId2" Type="http://schemas.openxmlformats.org/officeDocument/2006/relationships/hyperlink" Target="https://assets.website-files.com/5eb1d49f3ed8c28a5a54769f/5ed14fdf59392828954fa44d_5e11152b0227d05a0277ae20_gan_website_large.gi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9669" y="2073100"/>
            <a:ext cx="10432661" cy="1427247"/>
          </a:xfrm>
        </p:spPr>
        <p:txBody>
          <a:bodyPr>
            <a:normAutofit/>
          </a:bodyPr>
          <a:lstStyle/>
          <a:p>
            <a:r>
              <a:rPr lang="en-US" sz="5000" dirty="0" err="1">
                <a:latin typeface="Museo Sans 500" panose="02000000000000000000" pitchFamily="2" charset="77"/>
              </a:rPr>
              <a:t>Streamlit</a:t>
            </a:r>
            <a:endParaRPr lang="en-US" sz="5000" dirty="0">
              <a:latin typeface="Museo Sans 500" panose="02000000000000000000" pitchFamily="2" charset="7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90975"/>
            <a:ext cx="9144000" cy="463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Museo Sans 500" panose="02000000000000000000" pitchFamily="2" charset="77"/>
              </a:rPr>
              <a:t>The fastest way to create data apps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436027-C32A-4446-B976-F4F2C55A2800}"/>
              </a:ext>
            </a:extLst>
          </p:cNvPr>
          <p:cNvSpPr txBox="1">
            <a:spLocks/>
          </p:cNvSpPr>
          <p:nvPr/>
        </p:nvSpPr>
        <p:spPr>
          <a:xfrm>
            <a:off x="1524000" y="3439655"/>
            <a:ext cx="9144000" cy="4634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i="1" dirty="0">
              <a:latin typeface="Museo Sans 500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7073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728-A75D-0744-AEB7-026D2DE7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S</a:t>
            </a:r>
            <a:r>
              <a:rPr lang="en-US" dirty="0" err="1"/>
              <a:t>treamlit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D633-07D3-0940-9A8B-6BE1DE5B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39689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GB" dirty="0"/>
              <a:t>Open source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GB" dirty="0"/>
              <a:t>Free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GB" dirty="0"/>
              <a:t>Pure Python!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GB" dirty="0"/>
              <a:t>Simple and easy to use </a:t>
            </a:r>
          </a:p>
        </p:txBody>
      </p:sp>
    </p:spTree>
    <p:extLst>
      <p:ext uri="{BB962C8B-B14F-4D97-AF65-F5344CB8AC3E}">
        <p14:creationId xmlns:p14="http://schemas.microsoft.com/office/powerpoint/2010/main" val="180626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728-A75D-0744-AEB7-026D2DE7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D633-07D3-0940-9A8B-6BE1DE5B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61601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GB" dirty="0">
                <a:hlinkClick r:id="rId2"/>
              </a:rPr>
              <a:t>Face-GAN explorer</a:t>
            </a:r>
            <a:br>
              <a:rPr lang="en-GB" dirty="0"/>
            </a:br>
            <a:r>
              <a:rPr lang="en-GB" sz="2000" dirty="0"/>
              <a:t>App that uses </a:t>
            </a:r>
            <a:r>
              <a:rPr lang="en-GB" sz="2000" dirty="0" err="1"/>
              <a:t>Shaobo</a:t>
            </a:r>
            <a:r>
              <a:rPr lang="en-GB" sz="2000" dirty="0"/>
              <a:t> Guan’s TL-GAN project from Insight Data Science, TensorFlow, and NVIDIA's PG-GAN to generate faces that match selected attributes.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endParaRPr lang="en-GB" sz="18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GB" dirty="0">
                <a:hlinkClick r:id="rId3"/>
              </a:rPr>
              <a:t>Real-time object detection</a:t>
            </a:r>
            <a:br>
              <a:rPr lang="en-GB" dirty="0"/>
            </a:br>
            <a:r>
              <a:rPr lang="en-GB" sz="2000" dirty="0"/>
              <a:t>An image browser for the Udacity self-driving-car dataset with real-time object detection.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42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728-A75D-0744-AEB7-026D2DE7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principles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D633-07D3-0940-9A8B-6BE1DE5B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4462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3800" dirty="0">
                <a:sym typeface="Wingdings" pitchFamily="2" charset="2"/>
              </a:rPr>
              <a:t>Embrace Python </a:t>
            </a:r>
            <a:r>
              <a:rPr lang="en-US" sz="3800" b="1" dirty="0">
                <a:sym typeface="Wingdings" pitchFamily="2" charset="2"/>
              </a:rPr>
              <a:t>scripting</a:t>
            </a:r>
            <a:br>
              <a:rPr lang="en-US" b="1" dirty="0">
                <a:sym typeface="Wingdings" pitchFamily="2" charset="2"/>
              </a:rPr>
            </a:br>
            <a:r>
              <a:rPr lang="en-GB" dirty="0"/>
              <a:t>Build an app in a few lines of code in a simple Python file. Then see it automatically update as you save the source file.</a:t>
            </a:r>
            <a:endParaRPr lang="en-US" b="1" dirty="0">
              <a:sym typeface="Wingdings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3800" dirty="0">
                <a:sym typeface="Wingdings" pitchFamily="2" charset="2"/>
              </a:rPr>
              <a:t>Weave in </a:t>
            </a:r>
            <a:r>
              <a:rPr lang="en-US" sz="3800" b="1" dirty="0">
                <a:sym typeface="Wingdings" pitchFamily="2" charset="2"/>
              </a:rPr>
              <a:t>interaction</a:t>
            </a:r>
            <a:br>
              <a:rPr lang="en-US" b="1" dirty="0">
                <a:sym typeface="Wingdings" pitchFamily="2" charset="2"/>
              </a:rPr>
            </a:br>
            <a:r>
              <a:rPr lang="en-GB" dirty="0"/>
              <a:t>Adding a widget is as simple as declaring a variable. No need to write a backend, define routes, handle HTTP requests, etc.</a:t>
            </a:r>
            <a:endParaRPr lang="en-US" b="1" dirty="0">
              <a:sym typeface="Wingdings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3800" b="1" dirty="0">
                <a:sym typeface="Wingdings" pitchFamily="2" charset="2"/>
              </a:rPr>
              <a:t>Reuse</a:t>
            </a:r>
            <a:r>
              <a:rPr lang="en-US" sz="3800" dirty="0">
                <a:sym typeface="Wingdings" pitchFamily="2" charset="2"/>
              </a:rPr>
              <a:t> data &amp; computation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Caches computation to allow the user to rerun scripts without it being insanely slow.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dirty="0">
                <a:sym typeface="Wingdings" pitchFamily="2" charset="2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8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728-A75D-0744-AEB7-026D2DE7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instantly</a:t>
            </a:r>
            <a:endParaRPr lang="en-US" b="0" dirty="0"/>
          </a:p>
        </p:txBody>
      </p:sp>
      <p:pic>
        <p:nvPicPr>
          <p:cNvPr id="5" name="Content Placeholder 4" descr="A picture containing flower&#10;&#10;Description automatically generated">
            <a:extLst>
              <a:ext uri="{FF2B5EF4-FFF2-40B4-BE49-F238E27FC236}">
                <a16:creationId xmlns:a16="http://schemas.microsoft.com/office/drawing/2014/main" id="{2EC74AC9-1CF4-E147-930B-63E81B92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79" y="2271169"/>
            <a:ext cx="5987311" cy="2954161"/>
          </a:xfrm>
        </p:spPr>
      </p:pic>
    </p:spTree>
    <p:extLst>
      <p:ext uri="{BB962C8B-B14F-4D97-AF65-F5344CB8AC3E}">
        <p14:creationId xmlns:p14="http://schemas.microsoft.com/office/powerpoint/2010/main" val="423521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728-A75D-0744-AEB7-026D2DE7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Deploy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38C9FA-00F8-CD4C-A2D5-3796C073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062410" cy="4351338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Locally</a:t>
            </a:r>
            <a:br>
              <a:rPr lang="en-US" dirty="0"/>
            </a:br>
            <a:r>
              <a:rPr lang="en-US" sz="2000" dirty="0"/>
              <a:t>http://localhost:8501 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Community Edition beta</a:t>
            </a:r>
            <a:br>
              <a:rPr lang="en-US" dirty="0"/>
            </a:br>
            <a:r>
              <a:rPr lang="en-GB" sz="2000" dirty="0"/>
              <a:t>Free one-click deployment for open-source </a:t>
            </a:r>
            <a:r>
              <a:rPr lang="en-GB" sz="2000" dirty="0" err="1"/>
              <a:t>Streamlit</a:t>
            </a:r>
            <a:r>
              <a:rPr lang="en-GB" sz="2000" dirty="0"/>
              <a:t> apps.</a:t>
            </a:r>
            <a:endParaRPr lang="en-US" sz="200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Streamlit</a:t>
            </a:r>
            <a:r>
              <a:rPr lang="en-US" dirty="0"/>
              <a:t> for Teams</a:t>
            </a:r>
            <a:br>
              <a:rPr lang="en-US" dirty="0"/>
            </a:br>
            <a:r>
              <a:rPr lang="en-GB" sz="2000" dirty="0"/>
              <a:t>Still in development, </a:t>
            </a:r>
            <a:r>
              <a:rPr lang="en-GB" sz="2000" dirty="0" err="1"/>
              <a:t>Streamlit</a:t>
            </a:r>
            <a:r>
              <a:rPr lang="en-GB" sz="2000" dirty="0"/>
              <a:t> for Teams provides one-click deployment with enterprise-grade features like authentication, logging, and auto-scaling.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82172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D14B35-2CBD-D245-BC55-9BA3B12B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58" y="1781927"/>
            <a:ext cx="7882354" cy="2852737"/>
          </a:xfrm>
        </p:spPr>
        <p:txBody>
          <a:bodyPr>
            <a:normAutofit/>
          </a:bodyPr>
          <a:lstStyle/>
          <a:p>
            <a:r>
              <a:rPr lang="en-US" sz="8000" dirty="0"/>
              <a:t>Live demo tutorial</a:t>
            </a:r>
          </a:p>
        </p:txBody>
      </p:sp>
    </p:spTree>
    <p:extLst>
      <p:ext uri="{BB962C8B-B14F-4D97-AF65-F5344CB8AC3E}">
        <p14:creationId xmlns:p14="http://schemas.microsoft.com/office/powerpoint/2010/main" val="224152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18718</TotalTime>
  <Words>206</Words>
  <Application>Microsoft Macintosh PowerPoint</Application>
  <PresentationFormat>Widescreen</PresentationFormat>
  <Paragraphs>26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Museo Sans 500</vt:lpstr>
      <vt:lpstr>Office Theme</vt:lpstr>
      <vt:lpstr>Streamlit</vt:lpstr>
      <vt:lpstr>Streamlit</vt:lpstr>
      <vt:lpstr>Demo</vt:lpstr>
      <vt:lpstr>Three principles</vt:lpstr>
      <vt:lpstr>Get started instantly</vt:lpstr>
      <vt:lpstr>Deploy</vt:lpstr>
      <vt:lpstr>Live demo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Marysia Winkels</cp:lastModifiedBy>
  <cp:revision>247</cp:revision>
  <cp:lastPrinted>2018-12-03T21:06:47Z</cp:lastPrinted>
  <dcterms:created xsi:type="dcterms:W3CDTF">2013-07-15T20:26:40Z</dcterms:created>
  <dcterms:modified xsi:type="dcterms:W3CDTF">2020-09-07T14:17:49Z</dcterms:modified>
</cp:coreProperties>
</file>