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3" r:id="rId4"/>
    <p:sldId id="271" r:id="rId5"/>
    <p:sldId id="262" r:id="rId6"/>
    <p:sldId id="274" r:id="rId7"/>
    <p:sldId id="267" r:id="rId8"/>
    <p:sldId id="264" r:id="rId9"/>
    <p:sldId id="272" r:id="rId10"/>
    <p:sldId id="275" r:id="rId11"/>
    <p:sldId id="273" r:id="rId12"/>
    <p:sldId id="268" r:id="rId13"/>
    <p:sldId id="270" r:id="rId14"/>
  </p:sldIdLst>
  <p:sldSz cx="18288000" cy="10287000"/>
  <p:notesSz cx="6858000" cy="9144000"/>
  <p:embeddedFontLst>
    <p:embeddedFont>
      <p:font typeface="Alatsi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Open San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4A93E6-0247-4519-AB24-C42C08738E4B}" v="40" dt="2025-06-21T12:48:03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CEBBC-0B39-4366-BC02-62610A52B67D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31BB4-4E0D-4913-880D-0B5A76CA9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46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0894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4537452" y="1626478"/>
            <a:ext cx="13404095" cy="3601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IN" sz="8800" dirty="0"/>
              <a:t>TRENDLY – Smart </a:t>
            </a:r>
          </a:p>
          <a:p>
            <a:pPr>
              <a:lnSpc>
                <a:spcPts val="14550"/>
              </a:lnSpc>
            </a:pPr>
            <a:r>
              <a:rPr lang="en-IN" sz="8800" dirty="0"/>
              <a:t>E-c</a:t>
            </a:r>
            <a:r>
              <a:rPr lang="en-IN" sz="9600" dirty="0"/>
              <a:t>ommerce Price Tracker</a:t>
            </a:r>
            <a:endParaRPr lang="en-US" sz="1250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86CF8-9F9F-9628-4F86-EB193688BE27}"/>
              </a:ext>
            </a:extLst>
          </p:cNvPr>
          <p:cNvSpPr txBox="1"/>
          <p:nvPr/>
        </p:nvSpPr>
        <p:spPr>
          <a:xfrm>
            <a:off x="8184395" y="7042309"/>
            <a:ext cx="586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/>
              <a:t>Presented by </a:t>
            </a:r>
            <a:r>
              <a:rPr lang="en-IN" sz="4000" b="1" dirty="0"/>
              <a:t>: </a:t>
            </a:r>
            <a:r>
              <a:rPr lang="en-IN" sz="4000" b="1" dirty="0" err="1"/>
              <a:t>Lushi</a:t>
            </a:r>
            <a:r>
              <a:rPr lang="en-IN" sz="4000" b="1" dirty="0"/>
              <a:t> </a:t>
            </a:r>
            <a:r>
              <a:rPr lang="en-IN" sz="4000" b="1" dirty="0" err="1"/>
              <a:t>Gre</a:t>
            </a:r>
            <a:endParaRPr lang="en-IN" sz="4000" b="1" dirty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0675A-8566-FB6C-85E7-2D392D2B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7654122E-A490-A4DB-EFB5-1F9AC6CBCAD1}"/>
              </a:ext>
            </a:extLst>
          </p:cNvPr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B78BABE5-EEAE-D5C4-EDA2-03D622184A8B}"/>
              </a:ext>
            </a:extLst>
          </p:cNvPr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B3D490E5-57C0-3267-0E24-5D45F799442A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737077D0-CE26-5AE7-2EB5-9B3B9FCD0736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D9BFEB71-A308-87A4-97EE-8A2B60F294EC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>
                <a:extLst>
                  <a:ext uri="{FF2B5EF4-FFF2-40B4-BE49-F238E27FC236}">
                    <a16:creationId xmlns:a16="http://schemas.microsoft.com/office/drawing/2014/main" id="{53B5E50E-83B6-1B78-2A77-AC8E69160AB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80D1FA13-9A3E-09AC-EE12-09893409E3BA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13" name="Freeform 13">
            <a:extLst>
              <a:ext uri="{FF2B5EF4-FFF2-40B4-BE49-F238E27FC236}">
                <a16:creationId xmlns:a16="http://schemas.microsoft.com/office/drawing/2014/main" id="{24D96C7B-D6F6-2480-A621-9DE0C77F98B5}"/>
              </a:ext>
            </a:extLst>
          </p:cNvPr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2E4C21B6-8E3E-5132-7EBA-3B5CD31AB6AF}"/>
              </a:ext>
            </a:extLst>
          </p:cNvPr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78FD5-1F1B-A35C-C259-BB236800E0C9}"/>
              </a:ext>
            </a:extLst>
          </p:cNvPr>
          <p:cNvSpPr txBox="1"/>
          <p:nvPr/>
        </p:nvSpPr>
        <p:spPr>
          <a:xfrm>
            <a:off x="5867400" y="342232"/>
            <a:ext cx="8010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	Product Search Page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C722F8-F7A2-2510-4C42-D5276065E208}"/>
              </a:ext>
            </a:extLst>
          </p:cNvPr>
          <p:cNvSpPr txBox="1"/>
          <p:nvPr/>
        </p:nvSpPr>
        <p:spPr>
          <a:xfrm>
            <a:off x="10363199" y="2175651"/>
            <a:ext cx="731519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GB" sz="3200" dirty="0"/>
              <a:t>The Search Page allows users to explore products from multiple e-commerce platforms.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GB" sz="3200" dirty="0"/>
              <a:t>Features </a:t>
            </a:r>
            <a:r>
              <a:rPr lang="en-GB" sz="3200" dirty="0" err="1"/>
              <a:t>include:Search</a:t>
            </a:r>
            <a:r>
              <a:rPr lang="en-GB" sz="3200" dirty="0"/>
              <a:t> Input Field: Users can type product names.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GB" sz="3200" dirty="0"/>
              <a:t>Filters &amp; Sorting: Filter by category, price range, or popularity.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GB" sz="3200" dirty="0"/>
              <a:t>Trending Section: Shows most searched/tracked products.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GB" sz="3200" dirty="0"/>
              <a:t>Each product card </a:t>
            </a:r>
            <a:r>
              <a:rPr lang="en-GB" sz="3200" dirty="0" err="1"/>
              <a:t>displays:Product</a:t>
            </a:r>
            <a:r>
              <a:rPr lang="en-GB" sz="3200" dirty="0"/>
              <a:t> image, title, and current </a:t>
            </a:r>
            <a:r>
              <a:rPr lang="en-GB" sz="3200" dirty="0" err="1"/>
              <a:t>price“Add</a:t>
            </a:r>
            <a:r>
              <a:rPr lang="en-GB" sz="3200" dirty="0"/>
              <a:t> to Watchlist” button for tracking price </a:t>
            </a:r>
            <a:r>
              <a:rPr lang="en-GB" sz="3200" dirty="0" err="1"/>
              <a:t>dropsDirect</a:t>
            </a:r>
            <a:r>
              <a:rPr lang="en-GB" sz="3200" dirty="0"/>
              <a:t> link to original e-commerce site</a:t>
            </a:r>
            <a:endParaRPr lang="en-US" sz="3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397F709-1153-B9CA-D04B-22E890F938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007" y="2221823"/>
            <a:ext cx="10010104" cy="62554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012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D40DB-DDAE-3F91-2C4D-928440B08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C5B47BA4-F4BD-624B-F24F-8B6FEAFC167A}"/>
              </a:ext>
            </a:extLst>
          </p:cNvPr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DBAC5BDD-9B07-C246-23FE-9914F9A1EA22}"/>
              </a:ext>
            </a:extLst>
          </p:cNvPr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F93E0F07-AC2B-6D10-8894-0D047A5C9F0C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E953D5EC-8950-CDB1-6B09-5DD312F7706D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080B1FAE-36C5-E2C7-E708-82CD546FCB47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>
                <a:extLst>
                  <a:ext uri="{FF2B5EF4-FFF2-40B4-BE49-F238E27FC236}">
                    <a16:creationId xmlns:a16="http://schemas.microsoft.com/office/drawing/2014/main" id="{0930EAA9-DF5E-3A39-B29B-E5637987DD5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E529F893-98D7-3507-7B25-6714E69FEFF9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id="13" name="Freeform 13">
            <a:extLst>
              <a:ext uri="{FF2B5EF4-FFF2-40B4-BE49-F238E27FC236}">
                <a16:creationId xmlns:a16="http://schemas.microsoft.com/office/drawing/2014/main" id="{6A8FE3E1-6037-5017-6C3D-30EA3BEB7EA9}"/>
              </a:ext>
            </a:extLst>
          </p:cNvPr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1B20B7CC-AECE-8713-4915-F8F51B1D5E30}"/>
              </a:ext>
            </a:extLst>
          </p:cNvPr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CCEA1-3E25-CBE6-B016-A2CBD06D488E}"/>
              </a:ext>
            </a:extLst>
          </p:cNvPr>
          <p:cNvSpPr txBox="1"/>
          <p:nvPr/>
        </p:nvSpPr>
        <p:spPr>
          <a:xfrm>
            <a:off x="5867400" y="342232"/>
            <a:ext cx="6882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	Dashboard Page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100745-AEA2-C0C2-62FC-22BFEB3A1B03}"/>
              </a:ext>
            </a:extLst>
          </p:cNvPr>
          <p:cNvSpPr txBox="1"/>
          <p:nvPr/>
        </p:nvSpPr>
        <p:spPr>
          <a:xfrm>
            <a:off x="10033560" y="1647095"/>
            <a:ext cx="802584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200" dirty="0"/>
              <a:t>The Dashboard Page provides data-driven insights.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GB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200" dirty="0" err="1"/>
              <a:t>Features:Price</a:t>
            </a:r>
            <a:r>
              <a:rPr lang="en-GB" sz="3200" dirty="0"/>
              <a:t> History Graphs: Interactive line charts showing how product prices changed over time.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GB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200" dirty="0"/>
              <a:t>Analytics </a:t>
            </a:r>
            <a:r>
              <a:rPr lang="en-GB" sz="3200" dirty="0" err="1"/>
              <a:t>Widgets:Most</a:t>
            </a:r>
            <a:r>
              <a:rPr lang="en-GB" sz="3200" dirty="0"/>
              <a:t> tracked </a:t>
            </a:r>
            <a:r>
              <a:rPr lang="en-GB" sz="3200" dirty="0" err="1"/>
              <a:t>productsCategories</a:t>
            </a:r>
            <a:r>
              <a:rPr lang="en-GB" sz="3200" dirty="0"/>
              <a:t> with highest </a:t>
            </a:r>
            <a:r>
              <a:rPr lang="en-GB" sz="3200" dirty="0" err="1"/>
              <a:t>discountsNumber</a:t>
            </a:r>
            <a:r>
              <a:rPr lang="en-GB" sz="3200" dirty="0"/>
              <a:t> of price alerts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GB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200" dirty="0" err="1"/>
              <a:t>triggeredUser</a:t>
            </a:r>
            <a:r>
              <a:rPr lang="en-GB" sz="3200" dirty="0"/>
              <a:t>-Specific Insights: Personalized statistics based on user’s </a:t>
            </a:r>
            <a:r>
              <a:rPr lang="en-GB" sz="3200" dirty="0" err="1"/>
              <a:t>watchlist.Built</a:t>
            </a:r>
            <a:r>
              <a:rPr lang="en-GB" sz="3200" dirty="0"/>
              <a:t> using Chart.js / Recharts for interactive visualization.</a:t>
            </a:r>
            <a:endParaRPr lang="en-IN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EE59AB-2BC3-46DD-84AC-AD3D76296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60" y="1692275"/>
            <a:ext cx="9601200" cy="684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0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2982861" y="594556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679043" y="410403"/>
            <a:ext cx="10929913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id="15" name="Freeform 15"/>
          <p:cNvSpPr/>
          <p:nvPr/>
        </p:nvSpPr>
        <p:spPr>
          <a:xfrm>
            <a:off x="-3009325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C25F42-A02F-34BE-C5F1-A9605EFE192E}"/>
              </a:ext>
            </a:extLst>
          </p:cNvPr>
          <p:cNvSpPr txBox="1"/>
          <p:nvPr/>
        </p:nvSpPr>
        <p:spPr>
          <a:xfrm>
            <a:off x="3223143" y="2046164"/>
            <a:ext cx="1184171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dirty="0" err="1">
                <a:latin typeface="Alatsi" panose="020B0604020202020204" charset="0"/>
              </a:rPr>
              <a:t>Trendly</a:t>
            </a:r>
            <a:r>
              <a:rPr lang="en-US" sz="3200" dirty="0">
                <a:latin typeface="Alatsi" panose="020B0604020202020204" charset="0"/>
              </a:rPr>
              <a:t> provides a smart way for online shoppers to track product prices across e-commerce platforms.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3200" dirty="0">
              <a:latin typeface="Alatsi" panose="020B0604020202020204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Alatsi" panose="020B0604020202020204" charset="0"/>
              </a:rPr>
              <a:t>The system offers price history visualization, watchlist management, and automated price-drop alerts.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3200" dirty="0">
              <a:latin typeface="Alatsi" panose="020B0604020202020204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Alatsi" panose="020B0604020202020204" charset="0"/>
              </a:rPr>
              <a:t>Helps users make data-driven purchase decisions and save money.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3200" dirty="0">
              <a:latin typeface="Alatsi" panose="020B0604020202020204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Alatsi" panose="020B0604020202020204" charset="0"/>
              </a:rPr>
              <a:t>Built using the MERN stack with modern UI/UX for a seamless experience.</a:t>
            </a:r>
          </a:p>
          <a:p>
            <a:pPr marL="457200" indent="-457200" algn="just">
              <a:buFont typeface="Wingdings" panose="05000000000000000000" pitchFamily="2" charset="2"/>
              <a:buChar char="v"/>
            </a:pPr>
            <a:endParaRPr lang="en-US" sz="3200" dirty="0">
              <a:latin typeface="Alatsi" panose="020B0604020202020204" charset="0"/>
            </a:endParaRPr>
          </a:p>
          <a:p>
            <a:pPr marL="457200" indent="-457200" algn="just">
              <a:buFont typeface="Wingdings" panose="05000000000000000000" pitchFamily="2" charset="2"/>
              <a:buChar char="v"/>
            </a:pPr>
            <a:r>
              <a:rPr lang="en-US" sz="3200" dirty="0">
                <a:latin typeface="Alatsi" panose="020B0604020202020204" charset="0"/>
              </a:rPr>
              <a:t>Future scope: Push notifications &amp; WhatsApp </a:t>
            </a:r>
            <a:r>
              <a:rPr lang="en-US" sz="3200" dirty="0" err="1">
                <a:latin typeface="Alatsi" panose="020B0604020202020204" charset="0"/>
              </a:rPr>
              <a:t>alertsAI</a:t>
            </a:r>
            <a:r>
              <a:rPr lang="en-US" sz="3200" dirty="0">
                <a:latin typeface="Alatsi" panose="020B0604020202020204" charset="0"/>
              </a:rPr>
              <a:t>-based trend </a:t>
            </a:r>
            <a:r>
              <a:rPr lang="en-US" sz="3200" dirty="0" err="1">
                <a:latin typeface="Alatsi" panose="020B0604020202020204" charset="0"/>
              </a:rPr>
              <a:t>predictionsBrowser</a:t>
            </a:r>
            <a:r>
              <a:rPr lang="en-US" sz="3200" dirty="0">
                <a:latin typeface="Alatsi" panose="020B0604020202020204" charset="0"/>
              </a:rPr>
              <a:t> extension &amp; mobile app support</a:t>
            </a:r>
            <a:endParaRPr lang="en-IN" sz="3200" dirty="0">
              <a:latin typeface="Alatsi" panose="020B0604020202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6" name="Group 6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5" name="Freeform 15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Sandip University 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553980" y="351809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286000" y="2693818"/>
            <a:ext cx="15392400" cy="5663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GB" sz="3200" dirty="0"/>
              <a:t>Online shopping is growing rapidly, but product prices change frequently across e-commerce sites.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GB" sz="32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GB" sz="3200" dirty="0"/>
              <a:t>Shoppers often miss out on the best deals due to lack of price tracking.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GB" sz="32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GB" sz="3200" dirty="0" err="1"/>
              <a:t>Trendly</a:t>
            </a:r>
            <a:r>
              <a:rPr lang="en-GB" sz="3200" dirty="0"/>
              <a:t> is a MERN stack–based web application that: </a:t>
            </a:r>
          </a:p>
          <a:p>
            <a:pPr algn="just"/>
            <a:r>
              <a:rPr lang="en-GB" sz="3200" dirty="0"/>
              <a:t>     Tracks product prices automatically.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GB" sz="32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GB" sz="3200" dirty="0"/>
              <a:t>Stores complete price history.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GB" sz="32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GB" sz="3200" dirty="0"/>
              <a:t>Notifies users when prices drop or reach their target price</a:t>
            </a:r>
            <a:r>
              <a:rPr lang="en-GB" sz="4400" dirty="0"/>
              <a:t>.</a:t>
            </a:r>
            <a:endParaRPr lang="en-US" sz="440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90648" y="2393160"/>
            <a:ext cx="14964560" cy="6483322"/>
            <a:chOff x="0" y="0"/>
            <a:chExt cx="1939142" cy="11644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39142" cy="1164413"/>
            </a:xfrm>
            <a:custGeom>
              <a:avLst/>
              <a:gdLst/>
              <a:ahLst/>
              <a:cxnLst/>
              <a:rect l="l" t="t" r="r" b="b"/>
              <a:pathLst>
                <a:path w="1939142" h="1164413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844988" y="2457400"/>
            <a:ext cx="17144999" cy="6278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2400" b="1" dirty="0"/>
              <a:t>1. Provide Price Transparency:</a:t>
            </a:r>
          </a:p>
          <a:p>
            <a:r>
              <a:rPr lang="en-GB" sz="2400" dirty="0"/>
              <a:t>Show complete price history charts for better decision-making.</a:t>
            </a:r>
          </a:p>
          <a:p>
            <a:endParaRPr lang="en-GB" sz="2400" dirty="0"/>
          </a:p>
          <a:p>
            <a:r>
              <a:rPr lang="en-GB" sz="2400" b="1" dirty="0"/>
              <a:t>2. Enable Smart Shopping:</a:t>
            </a:r>
          </a:p>
          <a:p>
            <a:r>
              <a:rPr lang="en-GB" sz="2400" dirty="0"/>
              <a:t>Allow users to set target prices and get instant alerts.</a:t>
            </a:r>
          </a:p>
          <a:p>
            <a:endParaRPr lang="en-GB" sz="2400" dirty="0"/>
          </a:p>
          <a:p>
            <a:r>
              <a:rPr lang="en-GB" sz="2400" b="1" dirty="0"/>
              <a:t>3. Personalized Watchlist:</a:t>
            </a:r>
          </a:p>
          <a:p>
            <a:r>
              <a:rPr lang="en-GB" sz="2400" dirty="0"/>
              <a:t>Manage multiple products in a user-friendly dashboard.</a:t>
            </a:r>
          </a:p>
          <a:p>
            <a:endParaRPr lang="en-GB" sz="2400" dirty="0"/>
          </a:p>
          <a:p>
            <a:r>
              <a:rPr lang="en-GB" sz="2400" b="1" dirty="0"/>
              <a:t>4. Real-time Notifications:</a:t>
            </a:r>
          </a:p>
          <a:p>
            <a:r>
              <a:rPr lang="en-GB" sz="2400" dirty="0"/>
              <a:t>Send email alerts (future: push &amp; WhatsApp) for price drops.</a:t>
            </a:r>
          </a:p>
          <a:p>
            <a:endParaRPr lang="en-GB" sz="2400" dirty="0"/>
          </a:p>
          <a:p>
            <a:r>
              <a:rPr lang="en-GB" sz="2400" b="1" dirty="0"/>
              <a:t>5. Market Insights:</a:t>
            </a:r>
          </a:p>
          <a:p>
            <a:r>
              <a:rPr lang="en-GB" sz="2400" dirty="0"/>
              <a:t>Analytics on trending products, categories, and price drops.</a:t>
            </a:r>
          </a:p>
          <a:p>
            <a:endParaRPr lang="en-GB" sz="2400" dirty="0"/>
          </a:p>
          <a:p>
            <a:r>
              <a:rPr lang="en-GB" sz="2400" b="1" dirty="0"/>
              <a:t>6. Secure &amp; Scalable System:</a:t>
            </a:r>
          </a:p>
          <a:p>
            <a:r>
              <a:rPr lang="en-GB" sz="2400" dirty="0"/>
              <a:t>Built with MERN stack, JWT authentication, </a:t>
            </a:r>
            <a:r>
              <a:rPr lang="en-GB" sz="2400" dirty="0" err="1"/>
              <a:t>cron</a:t>
            </a:r>
            <a:r>
              <a:rPr lang="en-GB" sz="2400" dirty="0"/>
              <a:t> scheduling, and cloud deployment.</a:t>
            </a:r>
            <a:endParaRPr lang="en-US" sz="2400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3417488" y="614217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AutoShape 21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3" name="Group 2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4" name="Group 2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id="28" name="Freeform 28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303528-232D-7031-5CE2-BA180730F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8E6628B6-0057-63C4-F9D8-DE45404832D5}"/>
              </a:ext>
            </a:extLst>
          </p:cNvPr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461E7FF9-A9FC-EC47-0B48-379ACB2C730B}"/>
              </a:ext>
            </a:extLst>
          </p:cNvPr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38FF02D-03F8-D958-0159-59D50859DDF8}"/>
              </a:ext>
            </a:extLst>
          </p:cNvPr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FEBF3DE5-E05B-4925-75CB-3935FDB58877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00010F5B-3018-863F-20CF-2337AA7586A9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E3C2EEB9-3187-169C-D961-E51CF9CA4BA8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97413C0A-80CA-ACAD-AFD8-C5428D43D16B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058ED5C8-8CA6-992E-8D48-8ED2741F29AB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7DC4FDBE-44FC-851E-6BBD-20EF9610B99B}"/>
              </a:ext>
            </a:extLst>
          </p:cNvPr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Key Features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A09B632-68D1-44F3-AC22-3B8A3266E27A}"/>
              </a:ext>
            </a:extLst>
          </p:cNvPr>
          <p:cNvGrpSpPr/>
          <p:nvPr/>
        </p:nvGrpSpPr>
        <p:grpSpPr>
          <a:xfrm>
            <a:off x="540066" y="2425845"/>
            <a:ext cx="977268" cy="6427007"/>
            <a:chOff x="5867397" y="2068007"/>
            <a:chExt cx="977268" cy="6427007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E958985E-EBD8-4B53-B39D-743724BB5726}"/>
                </a:ext>
              </a:extLst>
            </p:cNvPr>
            <p:cNvSpPr/>
            <p:nvPr/>
          </p:nvSpPr>
          <p:spPr>
            <a:xfrm>
              <a:off x="5867400" y="2068007"/>
              <a:ext cx="977265" cy="945776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E684EAC7-0F5F-40E6-930A-B0EFB1617335}"/>
                </a:ext>
              </a:extLst>
            </p:cNvPr>
            <p:cNvSpPr/>
            <p:nvPr/>
          </p:nvSpPr>
          <p:spPr>
            <a:xfrm>
              <a:off x="5867399" y="3169204"/>
              <a:ext cx="977265" cy="945776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E682BDD-2B32-4B31-A9D5-B4B3B30DCFFA}"/>
                </a:ext>
              </a:extLst>
            </p:cNvPr>
            <p:cNvSpPr/>
            <p:nvPr/>
          </p:nvSpPr>
          <p:spPr>
            <a:xfrm>
              <a:off x="5867398" y="5361244"/>
              <a:ext cx="977265" cy="945776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E4B589B1-2FC8-46F2-9DBE-90B0E21C956C}"/>
                </a:ext>
              </a:extLst>
            </p:cNvPr>
            <p:cNvSpPr/>
            <p:nvPr/>
          </p:nvSpPr>
          <p:spPr>
            <a:xfrm>
              <a:off x="5867398" y="6457264"/>
              <a:ext cx="977265" cy="945776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EFE74C15-0575-4986-AE2C-B46C338A6904}"/>
                </a:ext>
              </a:extLst>
            </p:cNvPr>
            <p:cNvSpPr/>
            <p:nvPr/>
          </p:nvSpPr>
          <p:spPr>
            <a:xfrm>
              <a:off x="5867400" y="4265224"/>
              <a:ext cx="977265" cy="945776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9FE4076-0F04-463D-B8D4-D121EAE9C81F}"/>
                </a:ext>
              </a:extLst>
            </p:cNvPr>
            <p:cNvSpPr/>
            <p:nvPr/>
          </p:nvSpPr>
          <p:spPr>
            <a:xfrm>
              <a:off x="5867397" y="7549238"/>
              <a:ext cx="977265" cy="945776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B5A032-F942-4FD8-A690-45C7D38DF8CC}"/>
                </a:ext>
              </a:extLst>
            </p:cNvPr>
            <p:cNvSpPr txBox="1"/>
            <p:nvPr/>
          </p:nvSpPr>
          <p:spPr>
            <a:xfrm>
              <a:off x="6146677" y="221584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</a:t>
              </a:r>
              <a:endParaRPr lang="en-IN" sz="3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C732E2-E834-4030-9E72-B1F442C96CBE}"/>
                </a:ext>
              </a:extLst>
            </p:cNvPr>
            <p:cNvSpPr txBox="1"/>
            <p:nvPr/>
          </p:nvSpPr>
          <p:spPr>
            <a:xfrm>
              <a:off x="6146677" y="4413509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3</a:t>
              </a:r>
              <a:endParaRPr lang="en-IN" sz="36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B996DB5-525B-4F81-95D5-4A3618B08698}"/>
                </a:ext>
              </a:extLst>
            </p:cNvPr>
            <p:cNvSpPr txBox="1"/>
            <p:nvPr/>
          </p:nvSpPr>
          <p:spPr>
            <a:xfrm>
              <a:off x="6140462" y="5507045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4</a:t>
              </a:r>
              <a:endParaRPr lang="en-IN" sz="36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925C1D-75A8-49F8-B3D1-F66E3239A3AC}"/>
                </a:ext>
              </a:extLst>
            </p:cNvPr>
            <p:cNvSpPr txBox="1"/>
            <p:nvPr/>
          </p:nvSpPr>
          <p:spPr>
            <a:xfrm>
              <a:off x="6140462" y="6612288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5</a:t>
              </a:r>
              <a:endParaRPr lang="en-IN" sz="3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0DF2DF-CD27-4A09-BCFF-1BB5367BCBF5}"/>
                </a:ext>
              </a:extLst>
            </p:cNvPr>
            <p:cNvSpPr txBox="1"/>
            <p:nvPr/>
          </p:nvSpPr>
          <p:spPr>
            <a:xfrm>
              <a:off x="6140462" y="7678152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6</a:t>
              </a:r>
              <a:endParaRPr lang="en-IN" sz="3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0B03F6-D278-4522-B515-442938E2498E}"/>
                </a:ext>
              </a:extLst>
            </p:cNvPr>
            <p:cNvSpPr txBox="1"/>
            <p:nvPr/>
          </p:nvSpPr>
          <p:spPr>
            <a:xfrm>
              <a:off x="6146677" y="3313749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2</a:t>
              </a:r>
              <a:endParaRPr lang="en-IN" sz="36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FF0CAF9-AE33-4F91-BC46-186D851553E9}"/>
              </a:ext>
            </a:extLst>
          </p:cNvPr>
          <p:cNvSpPr txBox="1"/>
          <p:nvPr/>
        </p:nvSpPr>
        <p:spPr>
          <a:xfrm>
            <a:off x="1676400" y="2573680"/>
            <a:ext cx="14239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Show complete price history charts for better decision-making.</a:t>
            </a:r>
            <a:endParaRPr lang="en-IN" sz="3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A7651E-04CF-4480-99A4-7551E9ECA8A8}"/>
              </a:ext>
            </a:extLst>
          </p:cNvPr>
          <p:cNvSpPr txBox="1"/>
          <p:nvPr/>
        </p:nvSpPr>
        <p:spPr>
          <a:xfrm>
            <a:off x="1676400" y="3670171"/>
            <a:ext cx="14239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Allow users to set target prices and get instant alerts.</a:t>
            </a:r>
            <a:endParaRPr lang="en-IN" sz="3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4846F5-9FF8-4FBC-875C-579BC2F318E8}"/>
              </a:ext>
            </a:extLst>
          </p:cNvPr>
          <p:cNvSpPr txBox="1"/>
          <p:nvPr/>
        </p:nvSpPr>
        <p:spPr>
          <a:xfrm>
            <a:off x="1676400" y="4764168"/>
            <a:ext cx="14239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Manage multiple products in a user-friendly dashboard.</a:t>
            </a:r>
            <a:endParaRPr lang="en-IN" sz="3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EEE98D-31A8-470C-BE49-EC38D32F0312}"/>
              </a:ext>
            </a:extLst>
          </p:cNvPr>
          <p:cNvSpPr txBox="1"/>
          <p:nvPr/>
        </p:nvSpPr>
        <p:spPr>
          <a:xfrm>
            <a:off x="1676400" y="5858165"/>
            <a:ext cx="14239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Send email alerts (future: push &amp; WhatsApp) for price drops.</a:t>
            </a:r>
            <a:endParaRPr lang="en-IN" sz="3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1EAA69-F518-43B0-BBD6-44B437F18124}"/>
              </a:ext>
            </a:extLst>
          </p:cNvPr>
          <p:cNvSpPr txBox="1"/>
          <p:nvPr/>
        </p:nvSpPr>
        <p:spPr>
          <a:xfrm>
            <a:off x="1676400" y="6948960"/>
            <a:ext cx="14239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Analytics on trending products, categories, and price drops.</a:t>
            </a:r>
            <a:endParaRPr lang="en-IN" sz="3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4BEE01-56F6-4FF9-9DDF-CF0FFAA53B41}"/>
              </a:ext>
            </a:extLst>
          </p:cNvPr>
          <p:cNvSpPr txBox="1"/>
          <p:nvPr/>
        </p:nvSpPr>
        <p:spPr>
          <a:xfrm>
            <a:off x="1619701" y="8040266"/>
            <a:ext cx="15745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Built with MERN stack, JWT authentication, </a:t>
            </a:r>
            <a:r>
              <a:rPr lang="en-GB" sz="3600" dirty="0" err="1"/>
              <a:t>cron</a:t>
            </a:r>
            <a:r>
              <a:rPr lang="en-GB" sz="3600" dirty="0"/>
              <a:t> scheduling, and cloud deployment.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5496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0200" y="2856357"/>
            <a:ext cx="516960" cy="5169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System Architecture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04971" y="2705211"/>
            <a:ext cx="75306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Overview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411959" y="6685928"/>
            <a:ext cx="14847341" cy="613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.</a:t>
            </a:r>
          </a:p>
        </p:txBody>
      </p:sp>
      <p:sp>
        <p:nvSpPr>
          <p:cNvPr id="15" name="AutoShape 1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ABFA91-0832-2BCE-E8B1-6B36C38D21F0}"/>
              </a:ext>
            </a:extLst>
          </p:cNvPr>
          <p:cNvSpPr txBox="1"/>
          <p:nvPr/>
        </p:nvSpPr>
        <p:spPr>
          <a:xfrm>
            <a:off x="2098422" y="3573718"/>
            <a:ext cx="1573237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700" dirty="0">
                <a:solidFill>
                  <a:srgbClr val="000000"/>
                </a:solidFill>
                <a:latin typeface="Alatsi"/>
              </a:rPr>
              <a:t>Frontend: </a:t>
            </a:r>
            <a:r>
              <a:rPr lang="en-US" altLang="en-US" sz="4700" dirty="0">
                <a:solidFill>
                  <a:srgbClr val="000000"/>
                </a:solidFill>
              </a:rPr>
              <a:t>React.js, Tailwind CSS, Redux Toolkit, Framer Motion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700" dirty="0">
                <a:solidFill>
                  <a:srgbClr val="000000"/>
                </a:solidFill>
                <a:latin typeface="Alatsi"/>
              </a:rPr>
              <a:t>Backend: </a:t>
            </a:r>
            <a:r>
              <a:rPr lang="en-US" altLang="en-US" sz="4700" dirty="0">
                <a:solidFill>
                  <a:srgbClr val="000000"/>
                </a:solidFill>
              </a:rPr>
              <a:t>Node.js, Express.js, REST APIs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700" dirty="0">
                <a:solidFill>
                  <a:srgbClr val="000000"/>
                </a:solidFill>
                <a:latin typeface="Alatsi"/>
              </a:rPr>
              <a:t>Database: </a:t>
            </a:r>
            <a:r>
              <a:rPr lang="en-US" altLang="en-US" sz="4700" dirty="0">
                <a:solidFill>
                  <a:srgbClr val="000000"/>
                </a:solidFill>
              </a:rPr>
              <a:t>MongoDB + Mongoose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700" dirty="0">
                <a:solidFill>
                  <a:srgbClr val="000000"/>
                </a:solidFill>
                <a:latin typeface="Alatsi"/>
              </a:rPr>
              <a:t>Auth &amp; Security: </a:t>
            </a:r>
            <a:r>
              <a:rPr lang="en-US" altLang="en-US" sz="4700" dirty="0">
                <a:solidFill>
                  <a:srgbClr val="000000"/>
                </a:solidFill>
              </a:rPr>
              <a:t>JWT, </a:t>
            </a:r>
            <a:r>
              <a:rPr lang="en-US" altLang="en-US" sz="4700" dirty="0" err="1">
                <a:solidFill>
                  <a:srgbClr val="000000"/>
                </a:solidFill>
              </a:rPr>
              <a:t>Bcrypt</a:t>
            </a:r>
            <a:endParaRPr lang="en-US" altLang="en-US" sz="470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700" dirty="0">
                <a:solidFill>
                  <a:srgbClr val="000000"/>
                </a:solidFill>
                <a:latin typeface="Alatsi"/>
              </a:rPr>
              <a:t>Scheduler &amp; Alerts: </a:t>
            </a:r>
            <a:r>
              <a:rPr lang="en-US" altLang="en-US" sz="4700" dirty="0">
                <a:solidFill>
                  <a:srgbClr val="000000"/>
                </a:solidFill>
              </a:rPr>
              <a:t>Node-</a:t>
            </a:r>
            <a:r>
              <a:rPr lang="en-US" altLang="en-US" sz="4700" dirty="0" err="1">
                <a:solidFill>
                  <a:srgbClr val="000000"/>
                </a:solidFill>
              </a:rPr>
              <a:t>cron</a:t>
            </a:r>
            <a:r>
              <a:rPr lang="en-US" altLang="en-US" sz="4700" dirty="0">
                <a:solidFill>
                  <a:srgbClr val="000000"/>
                </a:solidFill>
              </a:rPr>
              <a:t>, </a:t>
            </a:r>
            <a:r>
              <a:rPr lang="en-US" altLang="en-US" sz="4700" dirty="0" err="1">
                <a:solidFill>
                  <a:srgbClr val="000000"/>
                </a:solidFill>
              </a:rPr>
              <a:t>Nodemailer</a:t>
            </a:r>
            <a:endParaRPr lang="en-US" altLang="en-US" sz="470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700" dirty="0">
                <a:solidFill>
                  <a:srgbClr val="000000"/>
                </a:solidFill>
                <a:latin typeface="Alatsi"/>
              </a:rPr>
              <a:t>Tools: </a:t>
            </a:r>
            <a:r>
              <a:rPr lang="en-US" altLang="en-US" sz="4700" dirty="0">
                <a:solidFill>
                  <a:srgbClr val="000000"/>
                </a:solidFill>
              </a:rPr>
              <a:t>VS Code, GitHub, Postman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53D0CE-816F-6B75-1CDA-064DBBB9D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70573FF4-AD6D-E54F-34EC-C031F9724FA6}"/>
              </a:ext>
            </a:extLst>
          </p:cNvPr>
          <p:cNvSpPr txBox="1"/>
          <p:nvPr/>
        </p:nvSpPr>
        <p:spPr>
          <a:xfrm>
            <a:off x="1295400" y="1268189"/>
            <a:ext cx="6286500" cy="1326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5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Why it’s Important </a:t>
            </a: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1FFFF86-0E58-7B36-AA05-AAE5F3268CD7}"/>
              </a:ext>
            </a:extLst>
          </p:cNvPr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29683E82-26CE-66B7-6861-95A0ECB1FC38}"/>
              </a:ext>
            </a:extLst>
          </p:cNvPr>
          <p:cNvSpPr txBox="1"/>
          <p:nvPr/>
        </p:nvSpPr>
        <p:spPr>
          <a:xfrm>
            <a:off x="2411959" y="6685928"/>
            <a:ext cx="14847341" cy="613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.</a:t>
            </a:r>
          </a:p>
        </p:txBody>
      </p:sp>
      <p:sp>
        <p:nvSpPr>
          <p:cNvPr id="15" name="AutoShape 15">
            <a:extLst>
              <a:ext uri="{FF2B5EF4-FFF2-40B4-BE49-F238E27FC236}">
                <a16:creationId xmlns:a16="http://schemas.microsoft.com/office/drawing/2014/main" id="{9B9D4355-2553-4339-5AF0-F8160F8BF497}"/>
              </a:ext>
            </a:extLst>
          </p:cNvPr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872D9039-94BD-16ED-C188-2AC62A0ECE45}"/>
              </a:ext>
            </a:extLst>
          </p:cNvPr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F261F439-C167-395E-C103-DE3FE97A1BCD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1B483FAE-E141-4360-3C25-2D89C3E655B0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CD04A949-4D3E-F849-ACB3-5C469792659A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>
                <a:extLst>
                  <a:ext uri="{FF2B5EF4-FFF2-40B4-BE49-F238E27FC236}">
                    <a16:creationId xmlns:a16="http://schemas.microsoft.com/office/drawing/2014/main" id="{F7665005-B148-3B4B-FA85-969C11B67B2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88881C26-FB4D-6182-2D33-76B39D7E32BB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22" name="Freeform 22">
            <a:extLst>
              <a:ext uri="{FF2B5EF4-FFF2-40B4-BE49-F238E27FC236}">
                <a16:creationId xmlns:a16="http://schemas.microsoft.com/office/drawing/2014/main" id="{93234A1A-FE1E-D5F8-A3DB-BF9CE2A996E7}"/>
              </a:ext>
            </a:extLst>
          </p:cNvPr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D124A-5BA9-F8E7-1277-800E574D6E49}"/>
              </a:ext>
            </a:extLst>
          </p:cNvPr>
          <p:cNvSpPr txBox="1"/>
          <p:nvPr/>
        </p:nvSpPr>
        <p:spPr>
          <a:xfrm>
            <a:off x="1028700" y="2797906"/>
            <a:ext cx="16764000" cy="547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GB" altLang="en-US" sz="3600" dirty="0"/>
              <a:t>Saves Money 💰Users buy products at the right time and best price.</a:t>
            </a:r>
          </a:p>
          <a:p>
            <a:pPr marL="571500" lvl="0" indent="-5715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GB" altLang="en-US" sz="3600" dirty="0"/>
              <a:t>Saves Time ⏳No need to manually check multiple e-commerce sites.</a:t>
            </a:r>
          </a:p>
          <a:p>
            <a:pPr marL="571500" lvl="0" indent="-5715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GB" altLang="en-US" sz="3600" dirty="0"/>
              <a:t>Smart Shopping Decisions 📊Price history &amp; analytics help users decide when to buy.</a:t>
            </a:r>
          </a:p>
          <a:p>
            <a:pPr marL="571500" lvl="0" indent="-5715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GB" altLang="en-US" sz="3600" dirty="0"/>
              <a:t>Real-time Alerts 🔔Users never miss important discounts with instant notifications.</a:t>
            </a:r>
          </a:p>
          <a:p>
            <a:pPr marL="571500" lvl="0" indent="-5715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GB" altLang="en-US" sz="3600" dirty="0"/>
              <a:t>Transparency 🔍Builds trust by showing genuine price trends instead of fake offers.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7416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-1145203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982801" y="51435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06A6A2-3980-AD05-8766-427FC9C72F24}"/>
              </a:ext>
            </a:extLst>
          </p:cNvPr>
          <p:cNvSpPr txBox="1"/>
          <p:nvPr/>
        </p:nvSpPr>
        <p:spPr>
          <a:xfrm>
            <a:off x="4916" y="5391345"/>
            <a:ext cx="1447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/>
              <a:t>The home page is the entry point of the application.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/>
              <a:t>At the top, it features a navigation bar with quick links: Home, Search, Dashboard, Watchlist, Login/Signup.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/>
              <a:t>A prominent search bar in the </a:t>
            </a:r>
            <a:r>
              <a:rPr lang="en-GB" sz="3200" dirty="0" err="1"/>
              <a:t>center</a:t>
            </a:r>
            <a:r>
              <a:rPr lang="en-GB" sz="3200" dirty="0"/>
              <a:t> allows users to search products quickly.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200" dirty="0"/>
              <a:t>Below the search bar, the page highlights key statistics such </a:t>
            </a:r>
            <a:r>
              <a:rPr lang="en-GB" sz="3200" dirty="0" err="1"/>
              <a:t>as:Total</a:t>
            </a:r>
            <a:r>
              <a:rPr lang="en-GB" sz="3200" dirty="0"/>
              <a:t> number of </a:t>
            </a:r>
            <a:r>
              <a:rPr lang="en-GB" sz="3200" dirty="0" err="1"/>
              <a:t>usersTotal</a:t>
            </a:r>
            <a:r>
              <a:rPr lang="en-GB" sz="3200" dirty="0"/>
              <a:t> products </a:t>
            </a:r>
            <a:r>
              <a:rPr lang="en-GB" sz="3200" dirty="0" err="1"/>
              <a:t>trackedMoney</a:t>
            </a:r>
            <a:r>
              <a:rPr lang="en-GB" sz="3200" dirty="0"/>
              <a:t> saved by the </a:t>
            </a:r>
            <a:r>
              <a:rPr lang="en-GB" sz="3200" dirty="0" err="1"/>
              <a:t>communityThe</a:t>
            </a:r>
            <a:r>
              <a:rPr lang="en-GB" sz="3200" dirty="0"/>
              <a:t> UI has a modern, minimal, and responsive design using </a:t>
            </a:r>
            <a:r>
              <a:rPr lang="en-GB" sz="3200" dirty="0" err="1"/>
              <a:t>TailwindCSS</a:t>
            </a:r>
            <a:r>
              <a:rPr lang="en-GB" sz="3200" dirty="0"/>
              <a:t> and Framer Motion animations.</a:t>
            </a:r>
            <a:endParaRPr lang="en-IN" sz="3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8F74B1-1FA7-1762-205B-72DA595E4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646548"/>
            <a:ext cx="7650866" cy="3773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6BB35E-1C87-4C05-9BE9-F2DF08440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1725" y="1884169"/>
            <a:ext cx="9013342" cy="34622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E3D5A8-C4AB-A7AC-EA73-4068200E61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" y="2672584"/>
            <a:ext cx="11349678" cy="51431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63BEA0-CA60-626A-AD88-A3FC04DDD3E1}"/>
              </a:ext>
            </a:extLst>
          </p:cNvPr>
          <p:cNvSpPr txBox="1"/>
          <p:nvPr/>
        </p:nvSpPr>
        <p:spPr>
          <a:xfrm>
            <a:off x="11887200" y="2467925"/>
            <a:ext cx="5334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Signup Page:</a:t>
            </a:r>
          </a:p>
          <a:p>
            <a:endParaRPr lang="en-US" sz="3200" u="sng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Users enter Full Name, Email, Password to register.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Passwords are hashed using </a:t>
            </a:r>
            <a:r>
              <a:rPr lang="en-US" sz="3200" dirty="0" err="1"/>
              <a:t>bcrypt</a:t>
            </a:r>
            <a:r>
              <a:rPr lang="en-US" sz="3200" dirty="0"/>
              <a:t> for security.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After signup, user gets access to personalized features.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8E5F1-AE20-34DF-EFC8-05CCEB494DEF}"/>
              </a:ext>
            </a:extLst>
          </p:cNvPr>
          <p:cNvSpPr txBox="1"/>
          <p:nvPr/>
        </p:nvSpPr>
        <p:spPr>
          <a:xfrm>
            <a:off x="5867400" y="342232"/>
            <a:ext cx="8010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	User Registration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901CD-F178-C7FF-44FE-D3D0786BD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DC2076DA-BE73-142F-2D97-D9B66D5C2C71}"/>
              </a:ext>
            </a:extLst>
          </p:cNvPr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A6ABD0A-24EE-6145-EADA-F5EFB24D725F}"/>
              </a:ext>
            </a:extLst>
          </p:cNvPr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E6C00579-84E2-E5B5-43FE-2CA17B7164A4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30E46C5C-AB12-AB7C-98C9-0DA2C5FB98D4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0C2D9F-D644-2922-B726-34DF3B899B30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>
                <a:extLst>
                  <a:ext uri="{FF2B5EF4-FFF2-40B4-BE49-F238E27FC236}">
                    <a16:creationId xmlns:a16="http://schemas.microsoft.com/office/drawing/2014/main" id="{AD3973FA-DF25-5652-DFF4-341C630C989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1BC2D58E-1CB7-3606-D887-1042642C249F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13" name="Freeform 13">
            <a:extLst>
              <a:ext uri="{FF2B5EF4-FFF2-40B4-BE49-F238E27FC236}">
                <a16:creationId xmlns:a16="http://schemas.microsoft.com/office/drawing/2014/main" id="{71E27C31-6201-E6A1-F756-FF8EB663F2FD}"/>
              </a:ext>
            </a:extLst>
          </p:cNvPr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2C2D04B7-F49F-00C2-DF5F-04B3C93A70C0}"/>
              </a:ext>
            </a:extLst>
          </p:cNvPr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7C0E5-8759-A15C-36C8-4C1D07E9B81E}"/>
              </a:ext>
            </a:extLst>
          </p:cNvPr>
          <p:cNvSpPr txBox="1"/>
          <p:nvPr/>
        </p:nvSpPr>
        <p:spPr>
          <a:xfrm>
            <a:off x="5867400" y="342232"/>
            <a:ext cx="8010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	User Login Page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596CDCB-4440-05F8-2481-C2419CF7D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280" y="3044460"/>
            <a:ext cx="9835480" cy="4461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2095E6-A59A-942C-1D01-152D8FE88B7A}"/>
              </a:ext>
            </a:extLst>
          </p:cNvPr>
          <p:cNvSpPr txBox="1"/>
          <p:nvPr/>
        </p:nvSpPr>
        <p:spPr>
          <a:xfrm>
            <a:off x="10591800" y="2824312"/>
            <a:ext cx="60486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u="sng" dirty="0"/>
              <a:t>Login Page:</a:t>
            </a:r>
          </a:p>
          <a:p>
            <a:endParaRPr lang="en-GB" sz="3200" u="sng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200" dirty="0"/>
              <a:t>Secure login using JWT tokens.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GB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200" dirty="0"/>
              <a:t>Provides session-based authentication.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GB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GB" sz="3200" dirty="0"/>
              <a:t>If login fails, error message is displayed.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9870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762</Words>
  <Application>Microsoft Office PowerPoint</Application>
  <PresentationFormat>Custom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Open Sans Bold</vt:lpstr>
      <vt:lpstr>Wingdings</vt:lpstr>
      <vt:lpstr>Alatsi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Pastel Minimalist Thesis Defense Presentation</dc:title>
  <dc:creator>MANISHA BHARTI</dc:creator>
  <cp:lastModifiedBy>Sujeet Jha</cp:lastModifiedBy>
  <cp:revision>26</cp:revision>
  <dcterms:created xsi:type="dcterms:W3CDTF">2006-08-16T00:00:00Z</dcterms:created>
  <dcterms:modified xsi:type="dcterms:W3CDTF">2025-08-22T17:39:16Z</dcterms:modified>
  <dc:identifier>DAGq0h_mN80</dc:identifier>
</cp:coreProperties>
</file>