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handoutMasterIdLst>
    <p:handoutMasterId r:id="rId16"/>
  </p:handoutMasterIdLst>
  <p:sldIdLst>
    <p:sldId id="256" r:id="rId2"/>
    <p:sldId id="278" r:id="rId3"/>
    <p:sldId id="262" r:id="rId4"/>
    <p:sldId id="259" r:id="rId5"/>
    <p:sldId id="272" r:id="rId6"/>
    <p:sldId id="273" r:id="rId7"/>
    <p:sldId id="266" r:id="rId8"/>
    <p:sldId id="275" r:id="rId9"/>
    <p:sldId id="276" r:id="rId10"/>
    <p:sldId id="27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zh-TW" alt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A7"/>
    <a:srgbClr val="333E50"/>
    <a:srgbClr val="415B6E"/>
    <a:srgbClr val="88ABCB"/>
    <a:srgbClr val="6F8CA8"/>
    <a:srgbClr val="222A35"/>
    <a:srgbClr val="333F50"/>
    <a:srgbClr val="FF818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87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AE625849-9381-47B2-B187-73D46A57D696}" type="datetimeFigureOut">
              <a:rPr lang="en-US" altLang="zh-TW" smtClean="0"/>
              <a:t>10/17/2020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8EF0E9BA-8118-4860-BCE1-C4D76D4F2DEC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374770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numCol="1" anchor="b"/>
          <a:lstStyle>
            <a:lvl1pPr algn="ctr">
              <a:defRPr sz="6000"/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numCol="1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9C2D01A-D5BD-4DA9-889A-DB55F3359C7B}" type="datetimeFigureOut">
              <a:rPr lang="en-US" altLang="zh-TW" smtClean="0"/>
              <a:t>10/17/2020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4BD6995E-E798-4C60-B12A-FD86F3C0CE13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1674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9C2D01A-D5BD-4DA9-889A-DB55F3359C7B}" type="datetimeFigureOut">
              <a:rPr lang="en-US" altLang="zh-TW" smtClean="0"/>
              <a:t>10/17/2020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4BD6995E-E798-4C60-B12A-FD86F3C0CE13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488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 numCol="1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 numCol="1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9C2D01A-D5BD-4DA9-889A-DB55F3359C7B}" type="datetimeFigureOut">
              <a:rPr lang="en-US" altLang="zh-TW" smtClean="0"/>
              <a:t>10/17/2020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4BD6995E-E798-4C60-B12A-FD86F3C0CE13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83011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83117" y="149681"/>
            <a:ext cx="7886700" cy="662781"/>
          </a:xfrm>
        </p:spPr>
        <p:txBody>
          <a:bodyPr numCol="1">
            <a:normAutofit/>
          </a:bodyPr>
          <a:lstStyle/>
          <a:p>
            <a:endParaRPr 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565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04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83117" y="149681"/>
            <a:ext cx="7886700" cy="662781"/>
          </a:xfrm>
        </p:spPr>
        <p:txBody>
          <a:bodyPr numCol="1">
            <a:normAutofit/>
          </a:bodyPr>
          <a:lstStyle/>
          <a:p>
            <a:endParaRPr 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123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9C2D01A-D5BD-4DA9-889A-DB55F3359C7B}" type="datetimeFigureOut">
              <a:rPr lang="en-US" altLang="zh-TW" smtClean="0"/>
              <a:t>10/17/2020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4BD6995E-E798-4C60-B12A-FD86F3C0CE13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5672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numCol="1" anchor="b"/>
          <a:lstStyle>
            <a:lvl1pPr>
              <a:defRPr sz="6000"/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 numCol="1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9C2D01A-D5BD-4DA9-889A-DB55F3359C7B}" type="datetimeFigureOut">
              <a:rPr lang="en-US" altLang="zh-TW" smtClean="0"/>
              <a:t>10/17/2020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4BD6995E-E798-4C60-B12A-FD86F3C0CE13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8658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 numCol="1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 numCol="1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9C2D01A-D5BD-4DA9-889A-DB55F3359C7B}" type="datetimeFigureOut">
              <a:rPr lang="en-US" altLang="zh-TW" smtClean="0"/>
              <a:t>10/17/2020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4BD6995E-E798-4C60-B12A-FD86F3C0CE13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2893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 numCol="1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 numCol="1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 numCol="1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9C2D01A-D5BD-4DA9-889A-DB55F3359C7B}" type="datetimeFigureOut">
              <a:rPr lang="en-US" altLang="zh-TW" smtClean="0"/>
              <a:t>10/17/2020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4BD6995E-E798-4C60-B12A-FD86F3C0CE13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9791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9C2D01A-D5BD-4DA9-889A-DB55F3359C7B}" type="datetimeFigureOut">
              <a:rPr lang="en-US" altLang="zh-TW" smtClean="0"/>
              <a:t>10/17/2020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4BD6995E-E798-4C60-B12A-FD86F3C0CE13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2953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9C2D01A-D5BD-4DA9-889A-DB55F3359C7B}" type="datetimeFigureOut">
              <a:rPr lang="en-US" altLang="zh-TW" smtClean="0"/>
              <a:t>10/17/2020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4BD6995E-E798-4C60-B12A-FD86F3C0CE13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7664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9C2D01A-D5BD-4DA9-889A-DB55F3359C7B}" type="datetimeFigureOut">
              <a:rPr lang="en-US" altLang="zh-TW" smtClean="0"/>
              <a:t>10/17/2020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4BD6995E-E798-4C60-B12A-FD86F3C0CE13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3338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9C2D01A-D5BD-4DA9-889A-DB55F3359C7B}" type="datetimeFigureOut">
              <a:rPr lang="en-US" altLang="zh-TW" smtClean="0"/>
              <a:t>10/17/2020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4BD6995E-E798-4C60-B12A-FD86F3C0CE13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2579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2D01A-D5BD-4DA9-889A-DB55F3359C7B}" type="datetimeFigureOut">
              <a:rPr lang="en-US" altLang="zh-TW" smtClean="0"/>
              <a:t>10/17/2020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6995E-E798-4C60-B12A-FD86F3C0CE13}" type="slidenum">
              <a:rPr lang="zh-TW" smtClean="0"/>
              <a:t>‹#›</a:t>
            </a:fld>
            <a:endParaRPr lang="zh-TW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70FD666-198F-4218-97CD-94FC3F443A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114" y="5728403"/>
            <a:ext cx="993072" cy="99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13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 alt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xCqx67OqU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TgK9narQX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5" t="19393" r="21611" b="19078"/>
          <a:stretch/>
        </p:blipFill>
        <p:spPr>
          <a:xfrm>
            <a:off x="0" y="286871"/>
            <a:ext cx="6067502" cy="657112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5188312"/>
            <a:ext cx="9144000" cy="1060087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120365" y="5371384"/>
            <a:ext cx="4903269" cy="73866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zh-TW" altLang="en-US" sz="14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臺北醫學大學 大數據科技及管理研究所</a:t>
            </a:r>
            <a:endParaRPr lang="en-US" altLang="zh-TW" sz="1400" b="1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隊名：研究所唸到分手</a:t>
            </a:r>
            <a:endParaRPr lang="en-US" altLang="zh-TW" sz="1400" b="1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sz="14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隊長：</a:t>
            </a:r>
            <a:r>
              <a:rPr lang="zh-TW" altLang="en-US" sz="14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石家宜 </a:t>
            </a:r>
            <a:r>
              <a:rPr lang="en-US" altLang="zh-TW" sz="14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4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sz="14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隊員：</a:t>
            </a:r>
            <a:r>
              <a:rPr lang="zh-TW" altLang="en-US" sz="14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林閏新 盧詩淳</a:t>
            </a:r>
            <a:endParaRPr lang="en-US" altLang="zh-TW" sz="1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 rot="20945452">
            <a:off x="257756" y="2052856"/>
            <a:ext cx="8651155" cy="2215991"/>
            <a:chOff x="332578" y="1080171"/>
            <a:chExt cx="8651155" cy="2215991"/>
          </a:xfrm>
        </p:grpSpPr>
        <p:sp>
          <p:nvSpPr>
            <p:cNvPr id="2" name="文字方塊 1"/>
            <p:cNvSpPr txBox="1"/>
            <p:nvPr/>
          </p:nvSpPr>
          <p:spPr>
            <a:xfrm>
              <a:off x="332578" y="1080171"/>
              <a:ext cx="3724096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3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華康儷金黑" panose="02010609000000000000" pitchFamily="49" charset="-120"/>
                  <a:ea typeface="華康儷金黑" panose="02010609000000000000" pitchFamily="49" charset="-120"/>
                </a:rPr>
                <a:t>老闆</a:t>
              </a:r>
              <a:endParaRPr lang="zh-TW" altLang="en-US" sz="19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金黑" panose="02010609000000000000" pitchFamily="49" charset="-120"/>
                <a:ea typeface="華康儷金黑" panose="02010609000000000000" pitchFamily="49" charset="-12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778820" y="1971279"/>
              <a:ext cx="426270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7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華康儷金黑" panose="02010609000000000000" pitchFamily="49" charset="-120"/>
                  <a:ea typeface="華康儷金黑" panose="02010609000000000000" pitchFamily="49" charset="-120"/>
                </a:rPr>
                <a:t>,</a:t>
              </a:r>
              <a:r>
                <a:rPr lang="zh-TW" altLang="en-US" sz="7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華康儷金黑" panose="02010609000000000000" pitchFamily="49" charset="-120"/>
                  <a:ea typeface="華康儷金黑" panose="02010609000000000000" pitchFamily="49" charset="-120"/>
                </a:rPr>
                <a:t>我不會</a:t>
              </a:r>
              <a:r>
                <a:rPr lang="en-US" altLang="zh-TW" sz="4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華康儷金黑" panose="02010609000000000000" pitchFamily="49" charset="-120"/>
                  <a:ea typeface="華康儷金黑" panose="02010609000000000000" pitchFamily="49" charset="-120"/>
                </a:rPr>
                <a:t>...</a:t>
              </a:r>
              <a:endParaRPr lang="zh-TW" altLang="en-US" sz="7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金黑" panose="02010609000000000000" pitchFamily="49" charset="-120"/>
                <a:ea typeface="華康儷金黑" panose="02010609000000000000" pitchFamily="49" charset="-12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 rot="1170845">
              <a:off x="7644905" y="2006294"/>
              <a:ext cx="1338828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6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華康儷金黑" panose="02010609000000000000" pitchFamily="49" charset="-120"/>
                  <a:ea typeface="華康儷金黑" panose="02010609000000000000" pitchFamily="49" charset="-120"/>
                </a:rPr>
                <a:t>Q_Q</a:t>
              </a:r>
              <a:endParaRPr lang="zh-TW" altLang="en-US"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金黑" panose="02010609000000000000" pitchFamily="49" charset="-120"/>
                <a:ea typeface="華康儷金黑" panose="02010609000000000000" pitchFamily="49" charset="-12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3345221" y="4377111"/>
            <a:ext cx="54280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──</a:t>
            </a:r>
            <a:r>
              <a:rPr lang="en-US" altLang="zh-TW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從大專院校開課及</a:t>
            </a:r>
            <a:r>
              <a:rPr lang="en-US" altLang="zh-TW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104</a:t>
            </a:r>
            <a:r>
              <a:rPr lang="zh-TW" altLang="en-US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職缺資料看學用落差</a:t>
            </a:r>
            <a:endParaRPr lang="zh-TW" altLang="en-US" sz="20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4054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FAF4791-680A-C84C-9320-D12A06670929}"/>
              </a:ext>
            </a:extLst>
          </p:cNvPr>
          <p:cNvSpPr txBox="1"/>
          <p:nvPr/>
        </p:nvSpPr>
        <p:spPr>
          <a:xfrm>
            <a:off x="3299791" y="6530009"/>
            <a:ext cx="184731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endParaRPr kumimoji="1" lang="zh-TW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418976" y="436552"/>
            <a:ext cx="7886700" cy="662781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金黑" panose="02010609000000000000" pitchFamily="49" charset="-120"/>
                <a:ea typeface="華康儷金黑" panose="02010609000000000000" pitchFamily="49" charset="-120"/>
              </a:rPr>
              <a:t>參</a:t>
            </a:r>
            <a:r>
              <a:rPr lang="zh-TW" altLang="en-US" sz="33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金黑" panose="02010609000000000000" pitchFamily="49" charset="-120"/>
                <a:ea typeface="華康儷金黑" panose="02010609000000000000" pitchFamily="49" charset="-120"/>
              </a:rPr>
              <a:t>、嘗試結果</a:t>
            </a:r>
            <a:endParaRPr lang="zh-TW" sz="3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儷金黑" panose="02010609000000000000" pitchFamily="49" charset="-120"/>
              <a:ea typeface="華康儷金黑" panose="02010609000000000000" pitchFamily="49" charset="-120"/>
            </a:endParaRPr>
          </a:p>
        </p:txBody>
      </p:sp>
      <p:sp>
        <p:nvSpPr>
          <p:cNvPr id="8" name="手繪多邊形 7"/>
          <p:cNvSpPr/>
          <p:nvPr/>
        </p:nvSpPr>
        <p:spPr>
          <a:xfrm>
            <a:off x="418976" y="1099333"/>
            <a:ext cx="8310282" cy="5498691"/>
          </a:xfrm>
          <a:custGeom>
            <a:avLst/>
            <a:gdLst>
              <a:gd name="connsiteX0" fmla="*/ 0 w 8310282"/>
              <a:gd name="connsiteY0" fmla="*/ 0 h 5498691"/>
              <a:gd name="connsiteX1" fmla="*/ 7891306 w 8310282"/>
              <a:gd name="connsiteY1" fmla="*/ 0 h 5498691"/>
              <a:gd name="connsiteX2" fmla="*/ 7891306 w 8310282"/>
              <a:gd name="connsiteY2" fmla="*/ 1039906 h 5498691"/>
              <a:gd name="connsiteX3" fmla="*/ 8310282 w 8310282"/>
              <a:gd name="connsiteY3" fmla="*/ 1039906 h 5498691"/>
              <a:gd name="connsiteX4" fmla="*/ 8310282 w 8310282"/>
              <a:gd name="connsiteY4" fmla="*/ 5498691 h 5498691"/>
              <a:gd name="connsiteX5" fmla="*/ 833718 w 8310282"/>
              <a:gd name="connsiteY5" fmla="*/ 5498691 h 5498691"/>
              <a:gd name="connsiteX6" fmla="*/ 833718 w 8310282"/>
              <a:gd name="connsiteY6" fmla="*/ 4458785 h 5498691"/>
              <a:gd name="connsiteX7" fmla="*/ 0 w 8310282"/>
              <a:gd name="connsiteY7" fmla="*/ 4458785 h 5498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10282" h="5498691">
                <a:moveTo>
                  <a:pt x="0" y="0"/>
                </a:moveTo>
                <a:lnTo>
                  <a:pt x="7891306" y="0"/>
                </a:lnTo>
                <a:lnTo>
                  <a:pt x="7891306" y="1039906"/>
                </a:lnTo>
                <a:lnTo>
                  <a:pt x="8310282" y="1039906"/>
                </a:lnTo>
                <a:lnTo>
                  <a:pt x="8310282" y="5498691"/>
                </a:lnTo>
                <a:lnTo>
                  <a:pt x="833718" y="5498691"/>
                </a:lnTo>
                <a:lnTo>
                  <a:pt x="833718" y="4458785"/>
                </a:lnTo>
                <a:lnTo>
                  <a:pt x="0" y="4458785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745935" y="1421882"/>
            <a:ext cx="7026465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§</a:t>
            </a:r>
            <a:r>
              <a:rPr lang="zh-TW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分析的限制</a:t>
            </a:r>
            <a:endParaRPr lang="en-US" altLang="zh-TW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TW" altLang="en-US" sz="16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硬體限制</a:t>
            </a:r>
            <a:endParaRPr lang="en-US" altLang="zh-TW" sz="1600" b="1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電腦記憶體容量及運算能力 </a:t>
            </a:r>
            <a:r>
              <a:rPr lang="en-US" altLang="zh-TW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影響抽樣數 </a:t>
            </a:r>
            <a:r>
              <a:rPr lang="en-US" altLang="zh-TW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向量維度選擇</a:t>
            </a:r>
            <a:r>
              <a:rPr lang="en-US" altLang="zh-TW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TW" sz="1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TW" altLang="en-US" sz="16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時間限制</a:t>
            </a:r>
            <a:endParaRPr lang="en-US" altLang="zh-TW" sz="1600" b="1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運算時間長，縮減嘗試與失敗的空間 </a:t>
            </a:r>
            <a:r>
              <a:rPr lang="en-US" altLang="zh-TW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影響嘗試的方法數</a:t>
            </a:r>
            <a:r>
              <a:rPr lang="en-US" altLang="zh-TW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u"/>
            </a:pPr>
            <a:endParaRPr lang="en-US" altLang="zh-TW" sz="1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TW" altLang="en-US" sz="16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資料限制</a:t>
            </a:r>
            <a:endParaRPr lang="en-US" altLang="zh-TW" sz="1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學系課程開放資料不盡完整 </a:t>
            </a:r>
            <a:r>
              <a:rPr lang="en-US" altLang="zh-TW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影響關鍵字分析的正確性</a:t>
            </a:r>
            <a:r>
              <a:rPr lang="en-US" altLang="zh-TW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無法使用</a:t>
            </a:r>
            <a:r>
              <a:rPr lang="en-US" altLang="zh-TW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更精準的</a:t>
            </a:r>
            <a:r>
              <a:rPr lang="en-US" altLang="zh-TW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課綱資料 </a:t>
            </a:r>
            <a:r>
              <a:rPr lang="en-US" altLang="zh-TW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更能夠比對出系所課程的缺漏</a:t>
            </a:r>
            <a:r>
              <a:rPr lang="en-US" altLang="zh-TW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0584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FAF4791-680A-C84C-9320-D12A06670929}"/>
              </a:ext>
            </a:extLst>
          </p:cNvPr>
          <p:cNvSpPr txBox="1"/>
          <p:nvPr/>
        </p:nvSpPr>
        <p:spPr>
          <a:xfrm>
            <a:off x="3299791" y="6530009"/>
            <a:ext cx="184731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endParaRPr kumimoji="1" lang="zh-TW" dirty="0"/>
          </a:p>
        </p:txBody>
      </p:sp>
      <p:sp>
        <p:nvSpPr>
          <p:cNvPr id="6" name="矩形 5"/>
          <p:cNvSpPr/>
          <p:nvPr/>
        </p:nvSpPr>
        <p:spPr>
          <a:xfrm>
            <a:off x="759635" y="1540836"/>
            <a:ext cx="2019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§</a:t>
            </a:r>
            <a:r>
              <a:rPr lang="zh-TW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過往狀況</a:t>
            </a:r>
            <a:endParaRPr lang="en-US" altLang="zh-TW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418976" y="436552"/>
            <a:ext cx="8310282" cy="6161472"/>
            <a:chOff x="418976" y="436552"/>
            <a:chExt cx="8310282" cy="6161472"/>
          </a:xfrm>
        </p:grpSpPr>
        <p:sp>
          <p:nvSpPr>
            <p:cNvPr id="7" name="標題 1"/>
            <p:cNvSpPr txBox="1">
              <a:spLocks/>
            </p:cNvSpPr>
            <p:nvPr/>
          </p:nvSpPr>
          <p:spPr>
            <a:xfrm>
              <a:off x="418976" y="436552"/>
              <a:ext cx="7886700" cy="662781"/>
            </a:xfrm>
            <a:prstGeom prst="rect">
              <a:avLst/>
            </a:prstGeom>
          </p:spPr>
          <p:txBody>
            <a:bodyPr vert="horz" lIns="91440" tIns="45720" rIns="91440" bIns="45720" numCol="1" rtlCol="0" anchor="ctr">
              <a:normAutofit fontScale="97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sz="45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華康儷金黑" panose="02010609000000000000" pitchFamily="49" charset="-120"/>
                  <a:ea typeface="華康儷金黑" panose="02010609000000000000" pitchFamily="49" charset="-120"/>
                </a:rPr>
                <a:t>肆</a:t>
              </a:r>
              <a:r>
                <a:rPr lang="zh-TW" altLang="en-US" sz="3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華康儷金黑" panose="02010609000000000000" pitchFamily="49" charset="-120"/>
                  <a:ea typeface="華康儷金黑" panose="02010609000000000000" pitchFamily="49" charset="-120"/>
                </a:rPr>
                <a:t>、</a:t>
              </a:r>
              <a:r>
                <a:rPr lang="zh-TW" altLang="en-US" sz="31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華康儷金黑" panose="02010609000000000000" pitchFamily="49" charset="-120"/>
                  <a:ea typeface="華康儷金黑" panose="02010609000000000000" pitchFamily="49" charset="-120"/>
                </a:rPr>
                <a:t>作品優勢與創新性</a:t>
              </a:r>
            </a:p>
          </p:txBody>
        </p:sp>
        <p:sp>
          <p:nvSpPr>
            <p:cNvPr id="8" name="手繪多邊形 7"/>
            <p:cNvSpPr/>
            <p:nvPr/>
          </p:nvSpPr>
          <p:spPr>
            <a:xfrm>
              <a:off x="418976" y="1099333"/>
              <a:ext cx="8310282" cy="5498691"/>
            </a:xfrm>
            <a:custGeom>
              <a:avLst/>
              <a:gdLst>
                <a:gd name="connsiteX0" fmla="*/ 0 w 8310282"/>
                <a:gd name="connsiteY0" fmla="*/ 0 h 5498691"/>
                <a:gd name="connsiteX1" fmla="*/ 7891306 w 8310282"/>
                <a:gd name="connsiteY1" fmla="*/ 0 h 5498691"/>
                <a:gd name="connsiteX2" fmla="*/ 7891306 w 8310282"/>
                <a:gd name="connsiteY2" fmla="*/ 1039906 h 5498691"/>
                <a:gd name="connsiteX3" fmla="*/ 8310282 w 8310282"/>
                <a:gd name="connsiteY3" fmla="*/ 1039906 h 5498691"/>
                <a:gd name="connsiteX4" fmla="*/ 8310282 w 8310282"/>
                <a:gd name="connsiteY4" fmla="*/ 5498691 h 5498691"/>
                <a:gd name="connsiteX5" fmla="*/ 833718 w 8310282"/>
                <a:gd name="connsiteY5" fmla="*/ 5498691 h 5498691"/>
                <a:gd name="connsiteX6" fmla="*/ 833718 w 8310282"/>
                <a:gd name="connsiteY6" fmla="*/ 4458785 h 5498691"/>
                <a:gd name="connsiteX7" fmla="*/ 0 w 8310282"/>
                <a:gd name="connsiteY7" fmla="*/ 4458785 h 549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0282" h="5498691">
                  <a:moveTo>
                    <a:pt x="0" y="0"/>
                  </a:moveTo>
                  <a:lnTo>
                    <a:pt x="7891306" y="0"/>
                  </a:lnTo>
                  <a:lnTo>
                    <a:pt x="7891306" y="1039906"/>
                  </a:lnTo>
                  <a:lnTo>
                    <a:pt x="8310282" y="1039906"/>
                  </a:lnTo>
                  <a:lnTo>
                    <a:pt x="8310282" y="5498691"/>
                  </a:lnTo>
                  <a:lnTo>
                    <a:pt x="833718" y="5498691"/>
                  </a:lnTo>
                  <a:lnTo>
                    <a:pt x="833718" y="4458785"/>
                  </a:lnTo>
                  <a:lnTo>
                    <a:pt x="0" y="4458785"/>
                  </a:lnTo>
                  <a:close/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1121523" y="2054024"/>
            <a:ext cx="690518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欲了解</a:t>
            </a:r>
            <a:r>
              <a:rPr lang="zh-TW" altLang="en-US" sz="16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職場學用落差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，需使用</a:t>
            </a:r>
            <a:r>
              <a:rPr lang="zh-TW" altLang="en-US" sz="16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問卷調查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的方式達成。但：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人力成本高</a:t>
            </a:r>
            <a:endParaRPr lang="zh-TW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無法快速更新資訊</a:t>
            </a:r>
            <a:endParaRPr lang="en-US" altLang="zh-TW" sz="1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資料處理繁複</a:t>
            </a:r>
            <a:endParaRPr lang="en-US" altLang="zh-TW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易有挑選受訪者的偏誤問題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198" y="4876800"/>
            <a:ext cx="2021529" cy="2021529"/>
          </a:xfrm>
          <a:prstGeom prst="rect">
            <a:avLst/>
          </a:prstGeom>
        </p:spPr>
      </p:pic>
      <p:grpSp>
        <p:nvGrpSpPr>
          <p:cNvPr id="13" name="群組 12"/>
          <p:cNvGrpSpPr/>
          <p:nvPr/>
        </p:nvGrpSpPr>
        <p:grpSpPr>
          <a:xfrm>
            <a:off x="6268652" y="5076295"/>
            <a:ext cx="2540569" cy="1781705"/>
            <a:chOff x="6268652" y="5076295"/>
            <a:chExt cx="2540569" cy="178170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8652" y="5076295"/>
              <a:ext cx="1781705" cy="1781705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8180" y="5329783"/>
              <a:ext cx="1467736" cy="1467736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1926" y="5560224"/>
              <a:ext cx="1237295" cy="12372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2463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FAF4791-680A-C84C-9320-D12A06670929}"/>
              </a:ext>
            </a:extLst>
          </p:cNvPr>
          <p:cNvSpPr txBox="1"/>
          <p:nvPr/>
        </p:nvSpPr>
        <p:spPr>
          <a:xfrm>
            <a:off x="3299791" y="6530009"/>
            <a:ext cx="184731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endParaRPr kumimoji="1" lang="zh-TW" dirty="0"/>
          </a:p>
        </p:txBody>
      </p:sp>
      <p:sp>
        <p:nvSpPr>
          <p:cNvPr id="8" name="手繪多邊形 7"/>
          <p:cNvSpPr/>
          <p:nvPr/>
        </p:nvSpPr>
        <p:spPr>
          <a:xfrm>
            <a:off x="418976" y="1099333"/>
            <a:ext cx="8310282" cy="5498691"/>
          </a:xfrm>
          <a:custGeom>
            <a:avLst/>
            <a:gdLst>
              <a:gd name="connsiteX0" fmla="*/ 0 w 8310282"/>
              <a:gd name="connsiteY0" fmla="*/ 0 h 5498691"/>
              <a:gd name="connsiteX1" fmla="*/ 7891306 w 8310282"/>
              <a:gd name="connsiteY1" fmla="*/ 0 h 5498691"/>
              <a:gd name="connsiteX2" fmla="*/ 7891306 w 8310282"/>
              <a:gd name="connsiteY2" fmla="*/ 1039906 h 5498691"/>
              <a:gd name="connsiteX3" fmla="*/ 8310282 w 8310282"/>
              <a:gd name="connsiteY3" fmla="*/ 1039906 h 5498691"/>
              <a:gd name="connsiteX4" fmla="*/ 8310282 w 8310282"/>
              <a:gd name="connsiteY4" fmla="*/ 5498691 h 5498691"/>
              <a:gd name="connsiteX5" fmla="*/ 833718 w 8310282"/>
              <a:gd name="connsiteY5" fmla="*/ 5498691 h 5498691"/>
              <a:gd name="connsiteX6" fmla="*/ 833718 w 8310282"/>
              <a:gd name="connsiteY6" fmla="*/ 4458785 h 5498691"/>
              <a:gd name="connsiteX7" fmla="*/ 0 w 8310282"/>
              <a:gd name="connsiteY7" fmla="*/ 4458785 h 5498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10282" h="5498691">
                <a:moveTo>
                  <a:pt x="0" y="0"/>
                </a:moveTo>
                <a:lnTo>
                  <a:pt x="7891306" y="0"/>
                </a:lnTo>
                <a:lnTo>
                  <a:pt x="7891306" y="1039906"/>
                </a:lnTo>
                <a:lnTo>
                  <a:pt x="8310282" y="1039906"/>
                </a:lnTo>
                <a:lnTo>
                  <a:pt x="8310282" y="5498691"/>
                </a:lnTo>
                <a:lnTo>
                  <a:pt x="833718" y="5498691"/>
                </a:lnTo>
                <a:lnTo>
                  <a:pt x="833718" y="4458785"/>
                </a:lnTo>
                <a:lnTo>
                  <a:pt x="0" y="4458785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112559" y="2048207"/>
            <a:ext cx="6994835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16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即時監測趨勢</a:t>
            </a:r>
            <a:r>
              <a:rPr lang="en-US" altLang="zh-TW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以更理想的時間間距，取得更精確的產業異動資訊。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16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資訊客觀</a:t>
            </a:r>
            <a:r>
              <a:rPr lang="en-US" altLang="zh-TW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較無受訪者的首訪偏誤，取得資訊更貼進真實。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16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成本低且擴展性高</a:t>
            </a:r>
            <a:r>
              <a:rPr lang="en-US" altLang="zh-TW" sz="16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能透過納入</a:t>
            </a:r>
            <a:r>
              <a:rPr lang="zh-TW" altLang="en-US" sz="1200" b="1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更完善的資訊</a:t>
            </a:r>
            <a:r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，隨時擴大分析範圍與精準度。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16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分析結果應用層面廣</a:t>
            </a:r>
            <a:r>
              <a:rPr lang="en-US" altLang="zh-TW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對大專院校、線上教學平台、勞資雙方皆有利用價值。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6866631" y="4977566"/>
            <a:ext cx="2194322" cy="1819198"/>
            <a:chOff x="6534936" y="4923776"/>
            <a:chExt cx="2194322" cy="1819198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10060" y="4923776"/>
              <a:ext cx="1819198" cy="1819198"/>
            </a:xfrm>
            <a:prstGeom prst="rect">
              <a:avLst/>
            </a:prstGeom>
          </p:spPr>
        </p:pic>
        <p:grpSp>
          <p:nvGrpSpPr>
            <p:cNvPr id="3" name="群組 2"/>
            <p:cNvGrpSpPr/>
            <p:nvPr/>
          </p:nvGrpSpPr>
          <p:grpSpPr>
            <a:xfrm rot="1804127">
              <a:off x="6981671" y="5080086"/>
              <a:ext cx="160474" cy="258259"/>
              <a:chOff x="6161612" y="5177070"/>
              <a:chExt cx="905999" cy="1074825"/>
            </a:xfrm>
          </p:grpSpPr>
          <p:sp>
            <p:nvSpPr>
              <p:cNvPr id="2" name="矩形 1"/>
              <p:cNvSpPr/>
              <p:nvPr/>
            </p:nvSpPr>
            <p:spPr>
              <a:xfrm rot="1541489">
                <a:off x="6275294" y="5177070"/>
                <a:ext cx="756716" cy="1125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161612" y="5647568"/>
                <a:ext cx="756716" cy="1125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 rot="20140406">
                <a:off x="6310895" y="6139377"/>
                <a:ext cx="756716" cy="1125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文字方塊 12"/>
            <p:cNvSpPr txBox="1"/>
            <p:nvPr/>
          </p:nvSpPr>
          <p:spPr>
            <a:xfrm rot="21079101">
              <a:off x="6534936" y="5455876"/>
              <a:ext cx="6399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TW" altLang="en-US" sz="1200" b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棒棒</a:t>
              </a:r>
              <a:r>
                <a:rPr lang="en-US" altLang="zh-TW" sz="1200" b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!!</a:t>
              </a:r>
            </a:p>
          </p:txBody>
        </p:sp>
      </p:grpSp>
      <p:sp>
        <p:nvSpPr>
          <p:cNvPr id="15" name="標題 1"/>
          <p:cNvSpPr txBox="1">
            <a:spLocks/>
          </p:cNvSpPr>
          <p:nvPr/>
        </p:nvSpPr>
        <p:spPr>
          <a:xfrm>
            <a:off x="418976" y="436552"/>
            <a:ext cx="7886700" cy="662781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金黑" panose="02010609000000000000" pitchFamily="49" charset="-120"/>
                <a:ea typeface="華康儷金黑" panose="02010609000000000000" pitchFamily="49" charset="-120"/>
              </a:rPr>
              <a:t>肆</a:t>
            </a:r>
            <a:r>
              <a:rPr lang="zh-TW" altLang="en-US"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金黑" panose="02010609000000000000" pitchFamily="49" charset="-120"/>
                <a:ea typeface="華康儷金黑" panose="02010609000000000000" pitchFamily="49" charset="-120"/>
              </a:rPr>
              <a:t>、</a:t>
            </a:r>
            <a:r>
              <a:rPr lang="zh-TW" altLang="en-US" sz="3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金黑" panose="02010609000000000000" pitchFamily="49" charset="-120"/>
                <a:ea typeface="華康儷金黑" panose="02010609000000000000" pitchFamily="49" charset="-120"/>
              </a:rPr>
              <a:t>作品優勢與創新性</a:t>
            </a:r>
          </a:p>
        </p:txBody>
      </p:sp>
      <p:sp>
        <p:nvSpPr>
          <p:cNvPr id="16" name="矩形 15"/>
          <p:cNvSpPr/>
          <p:nvPr/>
        </p:nvSpPr>
        <p:spPr>
          <a:xfrm>
            <a:off x="759635" y="1540836"/>
            <a:ext cx="2019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§</a:t>
            </a:r>
            <a:r>
              <a:rPr lang="zh-TW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本企劃優勢</a:t>
            </a:r>
            <a:endParaRPr lang="en-US" altLang="zh-TW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9947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FAF4791-680A-C84C-9320-D12A06670929}"/>
              </a:ext>
            </a:extLst>
          </p:cNvPr>
          <p:cNvSpPr txBox="1"/>
          <p:nvPr/>
        </p:nvSpPr>
        <p:spPr>
          <a:xfrm>
            <a:off x="3299791" y="6530009"/>
            <a:ext cx="184731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endParaRPr kumimoji="1" lang="zh-TW" dirty="0"/>
          </a:p>
        </p:txBody>
      </p:sp>
      <p:sp>
        <p:nvSpPr>
          <p:cNvPr id="6" name="矩形 5"/>
          <p:cNvSpPr/>
          <p:nvPr/>
        </p:nvSpPr>
        <p:spPr>
          <a:xfrm>
            <a:off x="625163" y="1413325"/>
            <a:ext cx="750198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開放資料的彼此串聯，可產生比原有資料更巨大的價值。</a:t>
            </a:r>
            <a:endParaRPr lang="en-US" altLang="zh-TW" sz="1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    以本企劃為例，</a:t>
            </a:r>
            <a:endParaRPr lang="en-US" altLang="zh-TW" sz="1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sz="16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「公司」</a:t>
            </a:r>
            <a:r>
              <a:rPr lang="zh-TW" altLang="en-US" sz="1600" b="1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可透過文字媒合找到</a:t>
            </a:r>
            <a:r>
              <a:rPr lang="zh-TW" altLang="en-US" sz="16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目標人才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endParaRPr lang="en-US" altLang="zh-TW" sz="1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sz="16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「求職者」 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亦能透過職缺分析，找出自身所</a:t>
            </a:r>
            <a:r>
              <a:rPr lang="zh-TW" altLang="en-US" sz="16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缺乏的關鍵能力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endParaRPr lang="en-US" altLang="zh-TW" sz="1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sz="16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「高教產業」 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可透過資料比對</a:t>
            </a:r>
            <a:r>
              <a:rPr lang="zh-TW" altLang="en-US" sz="16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評估自身領域的發展狀況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並調整；</a:t>
            </a:r>
            <a:endParaRPr lang="en-US" altLang="zh-TW" sz="1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sz="16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「線上課程業者」 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則能將學用差異轉化為</a:t>
            </a:r>
            <a:r>
              <a:rPr lang="zh-TW" altLang="en-US" sz="16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市場需求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，更精準的規畫服務。</a:t>
            </a:r>
            <a:endParaRPr lang="en-US" altLang="zh-TW" sz="1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endParaRPr lang="en-US" altLang="zh-TW" sz="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endParaRPr lang="zh-TW" altLang="en-US" sz="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本企劃亦能看出</a:t>
            </a:r>
            <a:r>
              <a:rPr lang="zh-TW" altLang="en-US" sz="16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「課程與職缺資料庫」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的公益及商業價值，</a:t>
            </a:r>
            <a:endParaRPr lang="en-US" altLang="zh-TW" sz="1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    期望能促使</a:t>
            </a:r>
            <a:r>
              <a:rPr lang="zh-TW" altLang="en-US" sz="16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現有資料庫做進一步的改善。</a:t>
            </a:r>
            <a:endParaRPr lang="en-US" altLang="zh-TW" sz="1600" b="1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418976" y="436552"/>
            <a:ext cx="8310282" cy="6161472"/>
            <a:chOff x="418976" y="436552"/>
            <a:chExt cx="8310282" cy="6161472"/>
          </a:xfrm>
        </p:grpSpPr>
        <p:sp>
          <p:nvSpPr>
            <p:cNvPr id="7" name="標題 1"/>
            <p:cNvSpPr txBox="1">
              <a:spLocks/>
            </p:cNvSpPr>
            <p:nvPr/>
          </p:nvSpPr>
          <p:spPr>
            <a:xfrm>
              <a:off x="418976" y="436552"/>
              <a:ext cx="7886700" cy="662781"/>
            </a:xfrm>
            <a:prstGeom prst="rect">
              <a:avLst/>
            </a:prstGeom>
          </p:spPr>
          <p:txBody>
            <a:bodyPr vert="horz" lIns="91440" tIns="45720" rIns="91440" bIns="45720" numCol="1" rtlCol="0" anchor="ctr">
              <a:normAutofit fontScale="97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sz="45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華康儷金黑" panose="02010609000000000000" pitchFamily="49" charset="-120"/>
                  <a:ea typeface="華康儷金黑" panose="02010609000000000000" pitchFamily="49" charset="-120"/>
                </a:rPr>
                <a:t>伍</a:t>
              </a:r>
              <a:r>
                <a:rPr lang="zh-TW" altLang="en-US" sz="31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華康儷金黑" panose="02010609000000000000" pitchFamily="49" charset="-120"/>
                  <a:ea typeface="華康儷金黑" panose="02010609000000000000" pitchFamily="49" charset="-120"/>
                </a:rPr>
                <a:t>、未來效益與結論</a:t>
              </a:r>
            </a:p>
          </p:txBody>
        </p:sp>
        <p:sp>
          <p:nvSpPr>
            <p:cNvPr id="8" name="手繪多邊形 7"/>
            <p:cNvSpPr/>
            <p:nvPr/>
          </p:nvSpPr>
          <p:spPr>
            <a:xfrm>
              <a:off x="418976" y="1099333"/>
              <a:ext cx="8310282" cy="5498691"/>
            </a:xfrm>
            <a:custGeom>
              <a:avLst/>
              <a:gdLst>
                <a:gd name="connsiteX0" fmla="*/ 0 w 8310282"/>
                <a:gd name="connsiteY0" fmla="*/ 0 h 5498691"/>
                <a:gd name="connsiteX1" fmla="*/ 7891306 w 8310282"/>
                <a:gd name="connsiteY1" fmla="*/ 0 h 5498691"/>
                <a:gd name="connsiteX2" fmla="*/ 7891306 w 8310282"/>
                <a:gd name="connsiteY2" fmla="*/ 1039906 h 5498691"/>
                <a:gd name="connsiteX3" fmla="*/ 8310282 w 8310282"/>
                <a:gd name="connsiteY3" fmla="*/ 1039906 h 5498691"/>
                <a:gd name="connsiteX4" fmla="*/ 8310282 w 8310282"/>
                <a:gd name="connsiteY4" fmla="*/ 5498691 h 5498691"/>
                <a:gd name="connsiteX5" fmla="*/ 833718 w 8310282"/>
                <a:gd name="connsiteY5" fmla="*/ 5498691 h 5498691"/>
                <a:gd name="connsiteX6" fmla="*/ 833718 w 8310282"/>
                <a:gd name="connsiteY6" fmla="*/ 4458785 h 5498691"/>
                <a:gd name="connsiteX7" fmla="*/ 0 w 8310282"/>
                <a:gd name="connsiteY7" fmla="*/ 4458785 h 549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0282" h="5498691">
                  <a:moveTo>
                    <a:pt x="0" y="0"/>
                  </a:moveTo>
                  <a:lnTo>
                    <a:pt x="7891306" y="0"/>
                  </a:lnTo>
                  <a:lnTo>
                    <a:pt x="7891306" y="1039906"/>
                  </a:lnTo>
                  <a:lnTo>
                    <a:pt x="8310282" y="1039906"/>
                  </a:lnTo>
                  <a:lnTo>
                    <a:pt x="8310282" y="5498691"/>
                  </a:lnTo>
                  <a:lnTo>
                    <a:pt x="833718" y="5498691"/>
                  </a:lnTo>
                  <a:lnTo>
                    <a:pt x="833718" y="4458785"/>
                  </a:lnTo>
                  <a:lnTo>
                    <a:pt x="0" y="4458785"/>
                  </a:lnTo>
                  <a:close/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1757224" y="3969400"/>
            <a:ext cx="6759429" cy="2791166"/>
            <a:chOff x="1757224" y="3969400"/>
            <a:chExt cx="6759429" cy="2791166"/>
          </a:xfrm>
        </p:grpSpPr>
        <p:sp>
          <p:nvSpPr>
            <p:cNvPr id="3" name="矩形 2"/>
            <p:cNvSpPr/>
            <p:nvPr/>
          </p:nvSpPr>
          <p:spPr>
            <a:xfrm>
              <a:off x="2564090" y="4866907"/>
              <a:ext cx="5563055" cy="1408388"/>
            </a:xfrm>
            <a:prstGeom prst="rect">
              <a:avLst/>
            </a:prstGeom>
            <a:solidFill>
              <a:schemeClr val="tx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2537195" y="4723846"/>
              <a:ext cx="597945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TW" altLang="en-US" b="1">
                  <a:solidFill>
                    <a:srgbClr val="FFA7A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「學用完全合一」其實不太現實。</a:t>
              </a:r>
              <a:r>
                <a:rPr lang="en-US" altLang="zh-TW" sz="1600" b="1">
                  <a:solidFill>
                    <a:srgbClr val="FFA7A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altLang="zh-TW" sz="1600" b="1">
                  <a:solidFill>
                    <a:srgbClr val="FFA7A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600" b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但透過資料開放與分析，</a:t>
              </a:r>
              <a:r>
                <a:rPr lang="en-US" altLang="zh-TW" sz="1600" b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altLang="zh-TW" sz="1600" b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600" b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或可讓社會各角色互補不足，達到多贏局面。</a:t>
              </a:r>
              <a:r>
                <a:rPr lang="en-US" altLang="zh-TW" sz="1600" b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altLang="zh-TW" sz="1600" b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600" b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期望最終，能確切的縮短學用間的距離，</a:t>
              </a:r>
              <a:r>
                <a:rPr lang="en-US" altLang="zh-TW" sz="1600" b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altLang="zh-TW" sz="1600" b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600" b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創造出公益及商業性兼具的</a:t>
              </a:r>
              <a:r>
                <a:rPr lang="zh-TW" altLang="en-US" b="1">
                  <a:solidFill>
                    <a:srgbClr val="FFA7A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「新教育生態圈」</a:t>
              </a:r>
              <a:r>
                <a:rPr lang="zh-TW" altLang="en-US" sz="1600" b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38501" flipH="1">
              <a:off x="1757224" y="3969400"/>
              <a:ext cx="2791166" cy="27911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1820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2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147"/>
            <a:ext cx="9144000" cy="6858000"/>
          </a:xfrm>
          <a:prstGeom prst="rect">
            <a:avLst/>
          </a:prstGeom>
          <a:solidFill>
            <a:srgbClr val="33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8" t="19835" r="36423" b="19988"/>
          <a:stretch/>
        </p:blipFill>
        <p:spPr>
          <a:xfrm>
            <a:off x="1004045" y="318362"/>
            <a:ext cx="3164543" cy="644473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5188313"/>
            <a:ext cx="9144000" cy="73219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168588" y="5292801"/>
            <a:ext cx="4903269" cy="5232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zh-TW" altLang="en-US" sz="14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隊名：研究所唸到分手</a:t>
            </a:r>
            <a:endParaRPr lang="en-US" altLang="zh-TW" sz="1400" b="1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sz="14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隊長：</a:t>
            </a:r>
            <a:r>
              <a:rPr lang="zh-TW" altLang="en-US" sz="14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石家宜 </a:t>
            </a:r>
            <a:r>
              <a:rPr lang="en-US" altLang="zh-TW" sz="14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4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sz="14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隊員：</a:t>
            </a:r>
            <a:r>
              <a:rPr lang="zh-TW" altLang="en-US" sz="14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林閏新 盧詩淳</a:t>
            </a:r>
            <a:endParaRPr lang="en-US" altLang="zh-TW" sz="1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 rot="20945452">
            <a:off x="903971" y="3123204"/>
            <a:ext cx="736611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7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金黑" panose="02010609000000000000" pitchFamily="49" charset="-120"/>
                <a:ea typeface="華康儷金黑" panose="02010609000000000000" pitchFamily="49" charset="-120"/>
              </a:rPr>
              <a:t>感謝您的聆聽</a:t>
            </a:r>
            <a:r>
              <a:rPr lang="en-US" altLang="zh-TW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金黑" panose="02010609000000000000" pitchFamily="49" charset="-120"/>
                <a:ea typeface="華康儷金黑" panose="02010609000000000000" pitchFamily="49" charset="-120"/>
              </a:rPr>
              <a:t>(</a:t>
            </a:r>
            <a:r>
              <a:rPr lang="zh-TW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金黑" panose="02010609000000000000" pitchFamily="49" charset="-120"/>
                <a:ea typeface="華康儷金黑" panose="02010609000000000000" pitchFamily="49" charset="-120"/>
              </a:rPr>
              <a:t>或收看</a:t>
            </a:r>
            <a:r>
              <a:rPr lang="en-US" altLang="zh-TW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金黑" panose="02010609000000000000" pitchFamily="49" charset="-120"/>
                <a:ea typeface="華康儷金黑" panose="02010609000000000000" pitchFamily="49" charset="-120"/>
              </a:rPr>
              <a:t>)</a:t>
            </a:r>
            <a:endParaRPr lang="zh-TW" altLang="en-US" sz="7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儷金黑" panose="02010609000000000000" pitchFamily="49" charset="-120"/>
              <a:ea typeface="華康儷金黑" panose="02010609000000000000" pitchFamily="49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75699" y="1193027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415B6E"/>
                </a:solidFill>
                <a:latin typeface="華康儷金黑" panose="02010609000000000000" pitchFamily="49" charset="-120"/>
                <a:ea typeface="華康儷金黑" panose="02010609000000000000" pitchFamily="49" charset="-120"/>
              </a:rPr>
              <a:t>不哭了</a:t>
            </a:r>
            <a:r>
              <a:rPr lang="en-US" altLang="zh-TW">
                <a:solidFill>
                  <a:srgbClr val="415B6E"/>
                </a:solidFill>
                <a:latin typeface="華康儷金黑" panose="02010609000000000000" pitchFamily="49" charset="-120"/>
                <a:ea typeface="華康儷金黑" panose="02010609000000000000" pitchFamily="49" charset="-120"/>
              </a:rPr>
              <a:t>...</a:t>
            </a:r>
            <a:endParaRPr lang="zh-TW" altLang="en-US">
              <a:solidFill>
                <a:srgbClr val="415B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639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FAF4791-680A-C84C-9320-D12A06670929}"/>
              </a:ext>
            </a:extLst>
          </p:cNvPr>
          <p:cNvSpPr txBox="1"/>
          <p:nvPr/>
        </p:nvSpPr>
        <p:spPr>
          <a:xfrm>
            <a:off x="3299791" y="6530009"/>
            <a:ext cx="184731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endParaRPr kumimoji="1" lang="zh-TW" dirty="0"/>
          </a:p>
        </p:txBody>
      </p:sp>
      <p:sp>
        <p:nvSpPr>
          <p:cNvPr id="3" name="矩形 2"/>
          <p:cNvSpPr/>
          <p:nvPr/>
        </p:nvSpPr>
        <p:spPr>
          <a:xfrm>
            <a:off x="742243" y="1321542"/>
            <a:ext cx="7320669" cy="57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§</a:t>
            </a:r>
            <a:r>
              <a:rPr lang="zh-TW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緣起</a:t>
            </a:r>
            <a:endParaRPr lang="en-US" altLang="zh-TW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418976" y="436552"/>
            <a:ext cx="8310282" cy="6161472"/>
            <a:chOff x="418976" y="436552"/>
            <a:chExt cx="8310282" cy="6161472"/>
          </a:xfrm>
        </p:grpSpPr>
        <p:sp>
          <p:nvSpPr>
            <p:cNvPr id="8" name="標題 1"/>
            <p:cNvSpPr txBox="1">
              <a:spLocks/>
            </p:cNvSpPr>
            <p:nvPr/>
          </p:nvSpPr>
          <p:spPr>
            <a:xfrm>
              <a:off x="418976" y="436552"/>
              <a:ext cx="7886700" cy="662781"/>
            </a:xfrm>
            <a:prstGeom prst="rect">
              <a:avLst/>
            </a:prstGeom>
          </p:spPr>
          <p:txBody>
            <a:bodyPr vert="horz" lIns="91440" tIns="45720" rIns="91440" bIns="45720" numCol="1" rtlCol="0" anchor="ctr">
              <a:normAutofit fontScale="900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sz="49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華康儷金黑" panose="02010609000000000000" pitchFamily="49" charset="-120"/>
                  <a:ea typeface="華康儷金黑" panose="02010609000000000000" pitchFamily="49" charset="-120"/>
                </a:rPr>
                <a:t>壹</a:t>
              </a:r>
              <a:r>
                <a:rPr lang="zh-TW" sz="33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華康儷金黑" panose="02010609000000000000" pitchFamily="49" charset="-120"/>
                  <a:ea typeface="華康儷金黑" panose="02010609000000000000" pitchFamily="49" charset="-120"/>
                </a:rPr>
                <a:t>、企劃</a:t>
              </a:r>
              <a:r>
                <a:rPr lang="zh-TW" altLang="en-US" sz="33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華康儷金黑" panose="02010609000000000000" pitchFamily="49" charset="-120"/>
                  <a:ea typeface="華康儷金黑" panose="02010609000000000000" pitchFamily="49" charset="-120"/>
                </a:rPr>
                <a:t>目標</a:t>
              </a:r>
              <a:endParaRPr lang="zh-TW" sz="3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金黑" panose="02010609000000000000" pitchFamily="49" charset="-120"/>
                <a:ea typeface="華康儷金黑" panose="02010609000000000000" pitchFamily="49" charset="-120"/>
              </a:endParaRPr>
            </a:p>
          </p:txBody>
        </p:sp>
        <p:sp>
          <p:nvSpPr>
            <p:cNvPr id="11" name="手繪多邊形 10"/>
            <p:cNvSpPr/>
            <p:nvPr/>
          </p:nvSpPr>
          <p:spPr>
            <a:xfrm>
              <a:off x="418976" y="1099333"/>
              <a:ext cx="8310282" cy="5498691"/>
            </a:xfrm>
            <a:custGeom>
              <a:avLst/>
              <a:gdLst>
                <a:gd name="connsiteX0" fmla="*/ 0 w 8310282"/>
                <a:gd name="connsiteY0" fmla="*/ 0 h 5498691"/>
                <a:gd name="connsiteX1" fmla="*/ 7891306 w 8310282"/>
                <a:gd name="connsiteY1" fmla="*/ 0 h 5498691"/>
                <a:gd name="connsiteX2" fmla="*/ 7891306 w 8310282"/>
                <a:gd name="connsiteY2" fmla="*/ 1039906 h 5498691"/>
                <a:gd name="connsiteX3" fmla="*/ 8310282 w 8310282"/>
                <a:gd name="connsiteY3" fmla="*/ 1039906 h 5498691"/>
                <a:gd name="connsiteX4" fmla="*/ 8310282 w 8310282"/>
                <a:gd name="connsiteY4" fmla="*/ 5498691 h 5498691"/>
                <a:gd name="connsiteX5" fmla="*/ 833718 w 8310282"/>
                <a:gd name="connsiteY5" fmla="*/ 5498691 h 5498691"/>
                <a:gd name="connsiteX6" fmla="*/ 833718 w 8310282"/>
                <a:gd name="connsiteY6" fmla="*/ 4458785 h 5498691"/>
                <a:gd name="connsiteX7" fmla="*/ 0 w 8310282"/>
                <a:gd name="connsiteY7" fmla="*/ 4458785 h 549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0282" h="5498691">
                  <a:moveTo>
                    <a:pt x="0" y="0"/>
                  </a:moveTo>
                  <a:lnTo>
                    <a:pt x="7891306" y="0"/>
                  </a:lnTo>
                  <a:lnTo>
                    <a:pt x="7891306" y="1039906"/>
                  </a:lnTo>
                  <a:lnTo>
                    <a:pt x="8310282" y="1039906"/>
                  </a:lnTo>
                  <a:lnTo>
                    <a:pt x="8310282" y="5498691"/>
                  </a:lnTo>
                  <a:lnTo>
                    <a:pt x="833718" y="5498691"/>
                  </a:lnTo>
                  <a:lnTo>
                    <a:pt x="833718" y="4458785"/>
                  </a:lnTo>
                  <a:lnTo>
                    <a:pt x="0" y="4458785"/>
                  </a:lnTo>
                  <a:close/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993257" y="4634547"/>
            <a:ext cx="695661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本企劃預計利用網路可得之</a:t>
            </a:r>
            <a:r>
              <a:rPr lang="zh-TW" altLang="en-US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「開放資料」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透過「自然語言處理</a:t>
            </a:r>
            <a:r>
              <a:rPr lang="en-US" altLang="zh-TW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(NLP)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」方法，將質性文字資料進行量化處理，</a:t>
            </a:r>
            <a:endParaRPr lang="en-US" altLang="zh-TW" sz="1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2045" y="5180271"/>
            <a:ext cx="699407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據此連結「大專科系」與「</a:t>
            </a:r>
            <a:r>
              <a:rPr lang="en-US" altLang="zh-TW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104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職缺」進行學用比對，提早洞悉趨勢，</a:t>
            </a:r>
            <a:endParaRPr lang="en-US" altLang="zh-TW" sz="1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將結果提供「</a:t>
            </a:r>
            <a:r>
              <a:rPr lang="zh-TW" altLang="en-US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高教產業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」、「</a:t>
            </a:r>
            <a:r>
              <a:rPr lang="zh-TW" altLang="en-US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線上課程市場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」及「</a:t>
            </a:r>
            <a:r>
              <a:rPr lang="zh-TW" altLang="en-US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勞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」「</a:t>
            </a:r>
            <a:r>
              <a:rPr lang="zh-TW" altLang="en-US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」雙方參考，</a:t>
            </a:r>
          </a:p>
          <a:p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產生協助社會發展之價值。</a:t>
            </a:r>
          </a:p>
        </p:txBody>
      </p:sp>
      <p:sp>
        <p:nvSpPr>
          <p:cNvPr id="7" name="矩形 6"/>
          <p:cNvSpPr/>
          <p:nvPr/>
        </p:nvSpPr>
        <p:spPr>
          <a:xfrm>
            <a:off x="993257" y="1923202"/>
            <a:ext cx="68150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教育部技術及職業教育司</a:t>
            </a:r>
            <a:endParaRPr lang="en-US" altLang="zh-TW" sz="1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曾針對</a:t>
            </a:r>
            <a:r>
              <a:rPr lang="zh-TW" altLang="en-US" sz="16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「大專生所學無法與產業需求接軌」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等「學用落差問題」，</a:t>
            </a:r>
            <a:endParaRPr lang="en-US" altLang="zh-TW" sz="1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提出相應作法。</a:t>
            </a:r>
            <a:endParaRPr lang="en-US" altLang="zh-TW" sz="1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然而「需求永遠早於供給」，</a:t>
            </a:r>
            <a:endParaRPr lang="en-US" altLang="zh-TW" sz="1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大專人才培育費時較長，勢必無法趕上市場趨勢更迭對人才需求的影響。</a:t>
            </a:r>
            <a:r>
              <a:rPr lang="en-US" altLang="zh-TW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1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縮短這段必然的「落差」，</a:t>
            </a:r>
            <a:endParaRPr lang="en-US" altLang="zh-TW" sz="1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減少此落差對「個人」、「產業」、乃至於「社會」產生的額外成本，</a:t>
            </a:r>
            <a:endParaRPr lang="en-US" altLang="zh-TW" sz="1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肯定有助社會進步與發展！</a:t>
            </a:r>
          </a:p>
        </p:txBody>
      </p:sp>
    </p:spTree>
    <p:extLst>
      <p:ext uri="{BB962C8B-B14F-4D97-AF65-F5344CB8AC3E}">
        <p14:creationId xmlns:p14="http://schemas.microsoft.com/office/powerpoint/2010/main" val="3150107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uiExpand="1" build="p"/>
      <p:bldP spid="6" grpId="0" uiExpand="1" build="p"/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FAF4791-680A-C84C-9320-D12A06670929}"/>
              </a:ext>
            </a:extLst>
          </p:cNvPr>
          <p:cNvSpPr txBox="1"/>
          <p:nvPr/>
        </p:nvSpPr>
        <p:spPr>
          <a:xfrm>
            <a:off x="3299791" y="6530009"/>
            <a:ext cx="184731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endParaRPr kumimoji="1" lang="zh-TW" dirty="0"/>
          </a:p>
        </p:txBody>
      </p:sp>
      <p:sp>
        <p:nvSpPr>
          <p:cNvPr id="3" name="矩形 2"/>
          <p:cNvSpPr/>
          <p:nvPr/>
        </p:nvSpPr>
        <p:spPr>
          <a:xfrm>
            <a:off x="745935" y="1332232"/>
            <a:ext cx="731333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§</a:t>
            </a:r>
            <a:r>
              <a:rPr lang="zh-TW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實際目標</a:t>
            </a:r>
            <a:endParaRPr lang="en-US" altLang="zh-TW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zh-TW" altLang="en-US" sz="16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歷年職缺資料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的關鍵字分佈，理解</a:t>
            </a:r>
            <a:r>
              <a:rPr lang="zh-TW" altLang="en-US" sz="1600" b="1" u="sng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職場需求的發展趨勢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從近年</a:t>
            </a:r>
            <a:r>
              <a:rPr lang="zh-TW" altLang="en-US" sz="16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大專院校課程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的關鍵字分佈，觀察</a:t>
            </a:r>
            <a:r>
              <a:rPr lang="zh-TW" altLang="en-US" sz="1600" b="1" u="sng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學校的教學重點趨勢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從各系所</a:t>
            </a:r>
            <a:r>
              <a:rPr lang="zh-TW" altLang="en-US" sz="16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畢業人數的增減與對應職缺數量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的浮動，確認</a:t>
            </a:r>
            <a:r>
              <a:rPr lang="zh-TW" altLang="en-US" sz="1600" b="1" u="sng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學用發展是否一致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從職缺技能與課程名稱關鍵字間的落差，找到「</a:t>
            </a:r>
            <a:r>
              <a:rPr lang="zh-TW" altLang="en-US" sz="1600" b="1" u="sng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學校少教了什麼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」？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418976" y="436552"/>
            <a:ext cx="7886700" cy="662781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sz="4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金黑" panose="02010609000000000000" pitchFamily="49" charset="-120"/>
                <a:ea typeface="華康儷金黑" panose="02010609000000000000" pitchFamily="49" charset="-120"/>
              </a:rPr>
              <a:t>壹</a:t>
            </a:r>
            <a:r>
              <a:rPr lang="zh-TW" sz="33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金黑" panose="02010609000000000000" pitchFamily="49" charset="-120"/>
                <a:ea typeface="華康儷金黑" panose="02010609000000000000" pitchFamily="49" charset="-120"/>
              </a:rPr>
              <a:t>、企劃</a:t>
            </a:r>
            <a:r>
              <a:rPr lang="zh-TW" altLang="en-US" sz="33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金黑" panose="02010609000000000000" pitchFamily="49" charset="-120"/>
                <a:ea typeface="華康儷金黑" panose="02010609000000000000" pitchFamily="49" charset="-120"/>
              </a:rPr>
              <a:t>目標</a:t>
            </a:r>
            <a:endParaRPr lang="zh-TW" sz="3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儷金黑" panose="02010609000000000000" pitchFamily="49" charset="-120"/>
              <a:ea typeface="華康儷金黑" panose="02010609000000000000" pitchFamily="49" charset="-120"/>
            </a:endParaRPr>
          </a:p>
        </p:txBody>
      </p:sp>
      <p:sp>
        <p:nvSpPr>
          <p:cNvPr id="8" name="手繪多邊形 7"/>
          <p:cNvSpPr/>
          <p:nvPr/>
        </p:nvSpPr>
        <p:spPr>
          <a:xfrm>
            <a:off x="418976" y="1099333"/>
            <a:ext cx="8310282" cy="5498691"/>
          </a:xfrm>
          <a:custGeom>
            <a:avLst/>
            <a:gdLst>
              <a:gd name="connsiteX0" fmla="*/ 0 w 8310282"/>
              <a:gd name="connsiteY0" fmla="*/ 0 h 5498691"/>
              <a:gd name="connsiteX1" fmla="*/ 7891306 w 8310282"/>
              <a:gd name="connsiteY1" fmla="*/ 0 h 5498691"/>
              <a:gd name="connsiteX2" fmla="*/ 7891306 w 8310282"/>
              <a:gd name="connsiteY2" fmla="*/ 1039906 h 5498691"/>
              <a:gd name="connsiteX3" fmla="*/ 8310282 w 8310282"/>
              <a:gd name="connsiteY3" fmla="*/ 1039906 h 5498691"/>
              <a:gd name="connsiteX4" fmla="*/ 8310282 w 8310282"/>
              <a:gd name="connsiteY4" fmla="*/ 5498691 h 5498691"/>
              <a:gd name="connsiteX5" fmla="*/ 833718 w 8310282"/>
              <a:gd name="connsiteY5" fmla="*/ 5498691 h 5498691"/>
              <a:gd name="connsiteX6" fmla="*/ 833718 w 8310282"/>
              <a:gd name="connsiteY6" fmla="*/ 4458785 h 5498691"/>
              <a:gd name="connsiteX7" fmla="*/ 0 w 8310282"/>
              <a:gd name="connsiteY7" fmla="*/ 4458785 h 5498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10282" h="5498691">
                <a:moveTo>
                  <a:pt x="0" y="0"/>
                </a:moveTo>
                <a:lnTo>
                  <a:pt x="7891306" y="0"/>
                </a:lnTo>
                <a:lnTo>
                  <a:pt x="7891306" y="1039906"/>
                </a:lnTo>
                <a:lnTo>
                  <a:pt x="8310282" y="1039906"/>
                </a:lnTo>
                <a:lnTo>
                  <a:pt x="8310282" y="5498691"/>
                </a:lnTo>
                <a:lnTo>
                  <a:pt x="833718" y="5498691"/>
                </a:lnTo>
                <a:lnTo>
                  <a:pt x="833718" y="4458785"/>
                </a:lnTo>
                <a:lnTo>
                  <a:pt x="0" y="4458785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45935" y="3603534"/>
            <a:ext cx="7779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§</a:t>
            </a:r>
            <a:r>
              <a:rPr lang="zh-TW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最終目的</a:t>
            </a:r>
            <a:endParaRPr lang="en-US" altLang="zh-TW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TW" altLang="en-US" sz="1600" b="1">
                <a:solidFill>
                  <a:srgbClr val="FFA7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公益面：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anose="020B0604030504040204" pitchFamily="34" charset="-120"/>
              </a:rPr>
              <a:t>→ 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提供</a:t>
            </a:r>
            <a:r>
              <a:rPr lang="zh-TW" altLang="en-US" sz="16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大專院校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「產業需求關鍵字」作為各科系發展參考。</a:t>
            </a:r>
            <a:endParaRPr lang="en-US" altLang="zh-TW" sz="1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anose="020B0604030504040204" pitchFamily="34" charset="-120"/>
              </a:rPr>
              <a:t>→ 提供</a:t>
            </a:r>
            <a:r>
              <a:rPr lang="zh-TW" altLang="en-US" sz="16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anose="020B0604030504040204" pitchFamily="34" charset="-120"/>
              </a:rPr>
              <a:t>資方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anose="020B0604030504040204" pitchFamily="34" charset="-120"/>
              </a:rPr>
              <a:t>尋才標的</a:t>
            </a:r>
            <a:r>
              <a:rPr lang="en-US" altLang="zh-TW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anose="020B0604030504040204" pitchFamily="34" charset="-120"/>
              </a:rPr>
              <a:t>(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anose="020B0604030504040204" pitchFamily="34" charset="-120"/>
              </a:rPr>
              <a:t>科系</a:t>
            </a:r>
            <a:r>
              <a:rPr lang="en-US" altLang="zh-TW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anose="020B0604030504040204" pitchFamily="34" charset="-120"/>
              </a:rPr>
              <a:t>)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anose="020B0604030504040204" pitchFamily="34" charset="-120"/>
              </a:rPr>
              <a:t>、提供</a:t>
            </a:r>
            <a:r>
              <a:rPr lang="zh-TW" altLang="en-US" sz="16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anose="020B0604030504040204" pitchFamily="34" charset="-120"/>
              </a:rPr>
              <a:t>勞方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anose="020B0604030504040204" pitchFamily="34" charset="-120"/>
              </a:rPr>
              <a:t>自我能力提升之目標</a:t>
            </a:r>
            <a:r>
              <a:rPr lang="en-US" altLang="zh-TW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anose="020B0604030504040204" pitchFamily="34" charset="-120"/>
              </a:rPr>
              <a:t>(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anose="020B0604030504040204" pitchFamily="34" charset="-120"/>
              </a:rPr>
              <a:t>技能</a:t>
            </a:r>
            <a:r>
              <a:rPr lang="en-US" altLang="zh-TW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anose="020B0604030504040204" pitchFamily="34" charset="-120"/>
              </a:rPr>
              <a:t>)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anose="020B0604030504040204" pitchFamily="34" charset="-120"/>
              </a:rPr>
              <a:t>。</a:t>
            </a:r>
            <a:endParaRPr lang="en-US" altLang="zh-TW" sz="1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TW" altLang="en-US" sz="1600" b="1">
                <a:solidFill>
                  <a:srgbClr val="FFA7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商業面：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在大專院校進行課程調整，且受訓練人才進入人力市場前，</a:t>
            </a:r>
            <a:endParaRPr lang="en-US" altLang="zh-TW" sz="1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提供「</a:t>
            </a:r>
            <a:r>
              <a:rPr lang="zh-TW" altLang="en-US" sz="16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線上課程市場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」一個符合社會需求的課程規劃方向。</a:t>
            </a:r>
          </a:p>
        </p:txBody>
      </p:sp>
    </p:spTree>
    <p:extLst>
      <p:ext uri="{BB962C8B-B14F-4D97-AF65-F5344CB8AC3E}">
        <p14:creationId xmlns:p14="http://schemas.microsoft.com/office/powerpoint/2010/main" val="3229292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FAF4791-680A-C84C-9320-D12A06670929}"/>
              </a:ext>
            </a:extLst>
          </p:cNvPr>
          <p:cNvSpPr txBox="1"/>
          <p:nvPr/>
        </p:nvSpPr>
        <p:spPr>
          <a:xfrm>
            <a:off x="3299791" y="6530009"/>
            <a:ext cx="184731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endParaRPr kumimoji="1" lang="zh-TW" dirty="0"/>
          </a:p>
        </p:txBody>
      </p:sp>
      <p:sp>
        <p:nvSpPr>
          <p:cNvPr id="6" name="矩形 5"/>
          <p:cNvSpPr/>
          <p:nvPr/>
        </p:nvSpPr>
        <p:spPr>
          <a:xfrm>
            <a:off x="741706" y="1539046"/>
            <a:ext cx="2019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§</a:t>
            </a:r>
            <a:r>
              <a:rPr lang="zh-TW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418976" y="436552"/>
            <a:ext cx="8310282" cy="6161472"/>
            <a:chOff x="418976" y="436552"/>
            <a:chExt cx="8310282" cy="6161472"/>
          </a:xfrm>
        </p:grpSpPr>
        <p:sp>
          <p:nvSpPr>
            <p:cNvPr id="7" name="標題 1"/>
            <p:cNvSpPr txBox="1">
              <a:spLocks/>
            </p:cNvSpPr>
            <p:nvPr/>
          </p:nvSpPr>
          <p:spPr>
            <a:xfrm>
              <a:off x="418976" y="436552"/>
              <a:ext cx="7886700" cy="662781"/>
            </a:xfrm>
            <a:prstGeom prst="rect">
              <a:avLst/>
            </a:prstGeom>
          </p:spPr>
          <p:txBody>
            <a:bodyPr vert="horz" lIns="91440" tIns="45720" rIns="91440" bIns="45720" numCol="1" rtlCol="0" anchor="ctr">
              <a:normAutofit fontScale="900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sz="49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華康儷金黑" panose="02010609000000000000" pitchFamily="49" charset="-120"/>
                  <a:ea typeface="華康儷金黑" panose="02010609000000000000" pitchFamily="49" charset="-120"/>
                </a:rPr>
                <a:t>貳</a:t>
              </a:r>
              <a:r>
                <a:rPr lang="zh-TW" altLang="en-US" sz="33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華康儷金黑" panose="02010609000000000000" pitchFamily="49" charset="-120"/>
                  <a:ea typeface="華康儷金黑" panose="02010609000000000000" pitchFamily="49" charset="-120"/>
                </a:rPr>
                <a:t>、實現方式</a:t>
              </a:r>
              <a:endParaRPr lang="zh-TW" sz="3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金黑" panose="02010609000000000000" pitchFamily="49" charset="-120"/>
                <a:ea typeface="華康儷金黑" panose="02010609000000000000" pitchFamily="49" charset="-120"/>
              </a:endParaRPr>
            </a:p>
          </p:txBody>
        </p:sp>
        <p:sp>
          <p:nvSpPr>
            <p:cNvPr id="8" name="手繪多邊形 7"/>
            <p:cNvSpPr/>
            <p:nvPr/>
          </p:nvSpPr>
          <p:spPr>
            <a:xfrm>
              <a:off x="418976" y="1099333"/>
              <a:ext cx="8310282" cy="5498691"/>
            </a:xfrm>
            <a:custGeom>
              <a:avLst/>
              <a:gdLst>
                <a:gd name="connsiteX0" fmla="*/ 0 w 8310282"/>
                <a:gd name="connsiteY0" fmla="*/ 0 h 5498691"/>
                <a:gd name="connsiteX1" fmla="*/ 7891306 w 8310282"/>
                <a:gd name="connsiteY1" fmla="*/ 0 h 5498691"/>
                <a:gd name="connsiteX2" fmla="*/ 7891306 w 8310282"/>
                <a:gd name="connsiteY2" fmla="*/ 1039906 h 5498691"/>
                <a:gd name="connsiteX3" fmla="*/ 8310282 w 8310282"/>
                <a:gd name="connsiteY3" fmla="*/ 1039906 h 5498691"/>
                <a:gd name="connsiteX4" fmla="*/ 8310282 w 8310282"/>
                <a:gd name="connsiteY4" fmla="*/ 5498691 h 5498691"/>
                <a:gd name="connsiteX5" fmla="*/ 833718 w 8310282"/>
                <a:gd name="connsiteY5" fmla="*/ 5498691 h 5498691"/>
                <a:gd name="connsiteX6" fmla="*/ 833718 w 8310282"/>
                <a:gd name="connsiteY6" fmla="*/ 4458785 h 5498691"/>
                <a:gd name="connsiteX7" fmla="*/ 0 w 8310282"/>
                <a:gd name="connsiteY7" fmla="*/ 4458785 h 549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0282" h="5498691">
                  <a:moveTo>
                    <a:pt x="0" y="0"/>
                  </a:moveTo>
                  <a:lnTo>
                    <a:pt x="7891306" y="0"/>
                  </a:lnTo>
                  <a:lnTo>
                    <a:pt x="7891306" y="1039906"/>
                  </a:lnTo>
                  <a:lnTo>
                    <a:pt x="8310282" y="1039906"/>
                  </a:lnTo>
                  <a:lnTo>
                    <a:pt x="8310282" y="5498691"/>
                  </a:lnTo>
                  <a:lnTo>
                    <a:pt x="833718" y="5498691"/>
                  </a:lnTo>
                  <a:lnTo>
                    <a:pt x="833718" y="4458785"/>
                  </a:lnTo>
                  <a:lnTo>
                    <a:pt x="0" y="4458785"/>
                  </a:lnTo>
                  <a:close/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1001683" y="2145937"/>
            <a:ext cx="7318682" cy="1045498"/>
            <a:chOff x="661022" y="2217654"/>
            <a:chExt cx="7318682" cy="1045498"/>
          </a:xfrm>
        </p:grpSpPr>
        <p:sp>
          <p:nvSpPr>
            <p:cNvPr id="9" name="矩形 8"/>
            <p:cNvSpPr/>
            <p:nvPr/>
          </p:nvSpPr>
          <p:spPr>
            <a:xfrm>
              <a:off x="661022" y="2217654"/>
              <a:ext cx="5022601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【2020-EDUATHON-104dataset】</a:t>
              </a:r>
            </a:p>
            <a:p>
              <a:r>
                <a:rPr lang="en-US" altLang="zh-TW" sz="9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https://drive.google.com/file/d/11XO_uG3jKozJSzowfI7nP_5I7GUrsj6g/view</a:t>
              </a:r>
              <a:endParaRPr lang="zh-TW" altLang="en-US" sz="9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2" name="圖片 11"/>
            <p:cNvPicPr>
              <a:picLocks noChangeAspect="1"/>
            </p:cNvPicPr>
            <p:nvPr/>
          </p:nvPicPr>
          <p:blipFill rotWithShape="1">
            <a:blip r:embed="rId2"/>
            <a:srcRect b="70720"/>
            <a:stretch/>
          </p:blipFill>
          <p:spPr>
            <a:xfrm>
              <a:off x="744947" y="2696648"/>
              <a:ext cx="7234757" cy="566504"/>
            </a:xfrm>
            <a:prstGeom prst="rect">
              <a:avLst/>
            </a:prstGeom>
          </p:spPr>
        </p:pic>
      </p:grpSp>
      <p:grpSp>
        <p:nvGrpSpPr>
          <p:cNvPr id="14" name="群組 13"/>
          <p:cNvGrpSpPr/>
          <p:nvPr/>
        </p:nvGrpSpPr>
        <p:grpSpPr>
          <a:xfrm>
            <a:off x="1001683" y="3470490"/>
            <a:ext cx="6171309" cy="918314"/>
            <a:chOff x="661022" y="3439805"/>
            <a:chExt cx="6171309" cy="918314"/>
          </a:xfrm>
        </p:grpSpPr>
        <p:sp>
          <p:nvSpPr>
            <p:cNvPr id="10" name="矩形 9"/>
            <p:cNvSpPr/>
            <p:nvPr/>
          </p:nvSpPr>
          <p:spPr>
            <a:xfrm>
              <a:off x="661022" y="3439805"/>
              <a:ext cx="4572000" cy="47705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TW" altLang="en-US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政府資料開放平台</a:t>
              </a:r>
              <a:r>
                <a:rPr lang="en-US" altLang="zh-TW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大專校院各校科系別概況</a:t>
              </a:r>
              <a:endParaRPr lang="en-US" altLang="zh-TW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9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https://data.gov.tw/dataset/9621</a:t>
              </a:r>
              <a:endParaRPr lang="zh-TW" altLang="en-US" sz="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947" y="3924433"/>
              <a:ext cx="6087384" cy="433686"/>
            </a:xfrm>
            <a:prstGeom prst="rect">
              <a:avLst/>
            </a:prstGeom>
          </p:spPr>
        </p:pic>
      </p:grpSp>
      <p:grpSp>
        <p:nvGrpSpPr>
          <p:cNvPr id="20" name="群組 19"/>
          <p:cNvGrpSpPr/>
          <p:nvPr/>
        </p:nvGrpSpPr>
        <p:grpSpPr>
          <a:xfrm>
            <a:off x="1001683" y="4701576"/>
            <a:ext cx="6171309" cy="1208534"/>
            <a:chOff x="661022" y="4745938"/>
            <a:chExt cx="6171309" cy="1208534"/>
          </a:xfrm>
        </p:grpSpPr>
        <p:sp>
          <p:nvSpPr>
            <p:cNvPr id="11" name="矩形 10"/>
            <p:cNvSpPr/>
            <p:nvPr/>
          </p:nvSpPr>
          <p:spPr>
            <a:xfrm>
              <a:off x="661022" y="4745938"/>
              <a:ext cx="4572000" cy="47705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TW" altLang="en-US" sz="1600" b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大學校院課程資源網</a:t>
              </a:r>
              <a:r>
                <a:rPr lang="en-US" altLang="zh-TW" sz="1600" b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-99~108</a:t>
              </a:r>
              <a:r>
                <a:rPr lang="zh-TW" altLang="en-US" sz="1600" b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學年度開課資料</a:t>
              </a:r>
              <a:endParaRPr lang="en-US" altLang="zh-TW" sz="16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90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http://ucourse-tvc.yuntech.edu.tw/webu/index.aspx</a:t>
              </a:r>
              <a:endParaRPr lang="zh-TW" altLang="en-US" sz="8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1167" y="5227090"/>
              <a:ext cx="4221846" cy="685859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5386761" y="5677473"/>
              <a:ext cx="144557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200" b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200" b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圖示為簡化後</a:t>
              </a:r>
              <a:r>
                <a:rPr lang="en-US" altLang="zh-TW" sz="1200" b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6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362" y="4960351"/>
            <a:ext cx="1835867" cy="183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66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FAF4791-680A-C84C-9320-D12A06670929}"/>
              </a:ext>
            </a:extLst>
          </p:cNvPr>
          <p:cNvSpPr txBox="1"/>
          <p:nvPr/>
        </p:nvSpPr>
        <p:spPr>
          <a:xfrm>
            <a:off x="3299791" y="6530009"/>
            <a:ext cx="184731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endParaRPr kumimoji="1" lang="zh-TW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418976" y="436552"/>
            <a:ext cx="7886700" cy="662781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金黑" panose="02010609000000000000" pitchFamily="49" charset="-120"/>
                <a:ea typeface="華康儷金黑" panose="02010609000000000000" pitchFamily="49" charset="-120"/>
              </a:rPr>
              <a:t>貳</a:t>
            </a:r>
            <a:r>
              <a:rPr lang="zh-TW" altLang="en-US" sz="33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金黑" panose="02010609000000000000" pitchFamily="49" charset="-120"/>
                <a:ea typeface="華康儷金黑" panose="02010609000000000000" pitchFamily="49" charset="-120"/>
              </a:rPr>
              <a:t>、實現方式</a:t>
            </a:r>
            <a:endParaRPr lang="zh-TW" sz="3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儷金黑" panose="02010609000000000000" pitchFamily="49" charset="-120"/>
              <a:ea typeface="華康儷金黑" panose="02010609000000000000" pitchFamily="49" charset="-120"/>
            </a:endParaRPr>
          </a:p>
        </p:txBody>
      </p:sp>
      <p:sp>
        <p:nvSpPr>
          <p:cNvPr id="8" name="手繪多邊形 7"/>
          <p:cNvSpPr/>
          <p:nvPr/>
        </p:nvSpPr>
        <p:spPr>
          <a:xfrm>
            <a:off x="418976" y="1099333"/>
            <a:ext cx="8310282" cy="5498691"/>
          </a:xfrm>
          <a:custGeom>
            <a:avLst/>
            <a:gdLst>
              <a:gd name="connsiteX0" fmla="*/ 0 w 8310282"/>
              <a:gd name="connsiteY0" fmla="*/ 0 h 5498691"/>
              <a:gd name="connsiteX1" fmla="*/ 7891306 w 8310282"/>
              <a:gd name="connsiteY1" fmla="*/ 0 h 5498691"/>
              <a:gd name="connsiteX2" fmla="*/ 7891306 w 8310282"/>
              <a:gd name="connsiteY2" fmla="*/ 1039906 h 5498691"/>
              <a:gd name="connsiteX3" fmla="*/ 8310282 w 8310282"/>
              <a:gd name="connsiteY3" fmla="*/ 1039906 h 5498691"/>
              <a:gd name="connsiteX4" fmla="*/ 8310282 w 8310282"/>
              <a:gd name="connsiteY4" fmla="*/ 5498691 h 5498691"/>
              <a:gd name="connsiteX5" fmla="*/ 833718 w 8310282"/>
              <a:gd name="connsiteY5" fmla="*/ 5498691 h 5498691"/>
              <a:gd name="connsiteX6" fmla="*/ 833718 w 8310282"/>
              <a:gd name="connsiteY6" fmla="*/ 4458785 h 5498691"/>
              <a:gd name="connsiteX7" fmla="*/ 0 w 8310282"/>
              <a:gd name="connsiteY7" fmla="*/ 4458785 h 5498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10282" h="5498691">
                <a:moveTo>
                  <a:pt x="0" y="0"/>
                </a:moveTo>
                <a:lnTo>
                  <a:pt x="7891306" y="0"/>
                </a:lnTo>
                <a:lnTo>
                  <a:pt x="7891306" y="1039906"/>
                </a:lnTo>
                <a:lnTo>
                  <a:pt x="8310282" y="1039906"/>
                </a:lnTo>
                <a:lnTo>
                  <a:pt x="8310282" y="5498691"/>
                </a:lnTo>
                <a:lnTo>
                  <a:pt x="833718" y="5498691"/>
                </a:lnTo>
                <a:lnTo>
                  <a:pt x="833718" y="4458785"/>
                </a:lnTo>
                <a:lnTo>
                  <a:pt x="0" y="4458785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362" y="4960351"/>
            <a:ext cx="1835867" cy="1835867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745935" y="1421882"/>
            <a:ext cx="7313332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§</a:t>
            </a:r>
            <a:r>
              <a:rPr lang="zh-TW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使用工具</a:t>
            </a:r>
            <a:endParaRPr lang="en-US" altLang="zh-TW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資料分析與處理：</a:t>
            </a:r>
            <a:r>
              <a:rPr lang="en-US" altLang="zh-TW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zh-TW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notebook</a:t>
            </a:r>
            <a:r>
              <a:rPr lang="zh-TW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jupyterhub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TW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套件：</a:t>
            </a:r>
            <a:r>
              <a:rPr lang="en-US" altLang="zh-TW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monpa,</a:t>
            </a:r>
            <a:r>
              <a:rPr lang="zh-TW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numpy,</a:t>
            </a:r>
            <a:r>
              <a:rPr lang="zh-TW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pandas,</a:t>
            </a:r>
            <a:r>
              <a:rPr lang="zh-TW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sklearn,</a:t>
            </a:r>
            <a:r>
              <a:rPr lang="zh-TW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bert-as-service </a:t>
            </a:r>
            <a:r>
              <a:rPr lang="zh-TW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endParaRPr lang="en-US" altLang="zh-TW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zh-TW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與視覺化：</a:t>
            </a:r>
            <a:r>
              <a:rPr lang="en-US" altLang="zh-TW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Tableau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Desktop</a:t>
            </a:r>
          </a:p>
        </p:txBody>
      </p:sp>
    </p:spTree>
    <p:extLst>
      <p:ext uri="{BB962C8B-B14F-4D97-AF65-F5344CB8AC3E}">
        <p14:creationId xmlns:p14="http://schemas.microsoft.com/office/powerpoint/2010/main" val="681575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FAF4791-680A-C84C-9320-D12A06670929}"/>
              </a:ext>
            </a:extLst>
          </p:cNvPr>
          <p:cNvSpPr txBox="1"/>
          <p:nvPr/>
        </p:nvSpPr>
        <p:spPr>
          <a:xfrm>
            <a:off x="3299791" y="6530009"/>
            <a:ext cx="184731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endParaRPr kumimoji="1" lang="zh-TW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418976" y="436552"/>
            <a:ext cx="7886700" cy="662781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金黑" panose="02010609000000000000" pitchFamily="49" charset="-120"/>
                <a:ea typeface="華康儷金黑" panose="02010609000000000000" pitchFamily="49" charset="-120"/>
              </a:rPr>
              <a:t>貳</a:t>
            </a:r>
            <a:r>
              <a:rPr lang="zh-TW" altLang="en-US" sz="33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金黑" panose="02010609000000000000" pitchFamily="49" charset="-120"/>
                <a:ea typeface="華康儷金黑" panose="02010609000000000000" pitchFamily="49" charset="-120"/>
              </a:rPr>
              <a:t>、實現方式</a:t>
            </a:r>
            <a:endParaRPr lang="zh-TW" sz="3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儷金黑" panose="02010609000000000000" pitchFamily="49" charset="-120"/>
              <a:ea typeface="華康儷金黑" panose="02010609000000000000" pitchFamily="49" charset="-120"/>
            </a:endParaRPr>
          </a:p>
        </p:txBody>
      </p:sp>
      <p:sp>
        <p:nvSpPr>
          <p:cNvPr id="8" name="手繪多邊形 7"/>
          <p:cNvSpPr/>
          <p:nvPr/>
        </p:nvSpPr>
        <p:spPr>
          <a:xfrm>
            <a:off x="418976" y="1099333"/>
            <a:ext cx="8310282" cy="5498691"/>
          </a:xfrm>
          <a:custGeom>
            <a:avLst/>
            <a:gdLst>
              <a:gd name="connsiteX0" fmla="*/ 0 w 8310282"/>
              <a:gd name="connsiteY0" fmla="*/ 0 h 5498691"/>
              <a:gd name="connsiteX1" fmla="*/ 7891306 w 8310282"/>
              <a:gd name="connsiteY1" fmla="*/ 0 h 5498691"/>
              <a:gd name="connsiteX2" fmla="*/ 7891306 w 8310282"/>
              <a:gd name="connsiteY2" fmla="*/ 1039906 h 5498691"/>
              <a:gd name="connsiteX3" fmla="*/ 8310282 w 8310282"/>
              <a:gd name="connsiteY3" fmla="*/ 1039906 h 5498691"/>
              <a:gd name="connsiteX4" fmla="*/ 8310282 w 8310282"/>
              <a:gd name="connsiteY4" fmla="*/ 5498691 h 5498691"/>
              <a:gd name="connsiteX5" fmla="*/ 833718 w 8310282"/>
              <a:gd name="connsiteY5" fmla="*/ 5498691 h 5498691"/>
              <a:gd name="connsiteX6" fmla="*/ 833718 w 8310282"/>
              <a:gd name="connsiteY6" fmla="*/ 4458785 h 5498691"/>
              <a:gd name="connsiteX7" fmla="*/ 0 w 8310282"/>
              <a:gd name="connsiteY7" fmla="*/ 4458785 h 5498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10282" h="5498691">
                <a:moveTo>
                  <a:pt x="0" y="0"/>
                </a:moveTo>
                <a:lnTo>
                  <a:pt x="7891306" y="0"/>
                </a:lnTo>
                <a:lnTo>
                  <a:pt x="7891306" y="1039906"/>
                </a:lnTo>
                <a:lnTo>
                  <a:pt x="8310282" y="1039906"/>
                </a:lnTo>
                <a:lnTo>
                  <a:pt x="8310282" y="5498691"/>
                </a:lnTo>
                <a:lnTo>
                  <a:pt x="833718" y="5498691"/>
                </a:lnTo>
                <a:lnTo>
                  <a:pt x="833718" y="4458785"/>
                </a:lnTo>
                <a:lnTo>
                  <a:pt x="0" y="4458785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362" y="4960351"/>
            <a:ext cx="1835867" cy="1835867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745935" y="1421882"/>
            <a:ext cx="731333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§</a:t>
            </a:r>
            <a:r>
              <a:rPr lang="zh-TW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流程方法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將職缺資料中的「技能需求」，及各科系資料中的「課程名稱」，</a:t>
            </a:r>
            <a:endParaRPr lang="en-US" altLang="zh-TW" sz="1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   作為「關鍵特徵」資訊。 </a:t>
            </a:r>
            <a:endParaRPr lang="en-US" altLang="zh-TW" sz="1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5935" y="4093338"/>
            <a:ext cx="66900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文字處理及量化。</a:t>
            </a:r>
            <a:endParaRPr lang="en-US" altLang="zh-TW" sz="1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136148" y="2726256"/>
            <a:ext cx="7327184" cy="1141539"/>
            <a:chOff x="1136148" y="2699815"/>
            <a:chExt cx="7327184" cy="1141539"/>
          </a:xfrm>
        </p:grpSpPr>
        <p:grpSp>
          <p:nvGrpSpPr>
            <p:cNvPr id="10" name="群組 9"/>
            <p:cNvGrpSpPr/>
            <p:nvPr/>
          </p:nvGrpSpPr>
          <p:grpSpPr>
            <a:xfrm>
              <a:off x="1136148" y="2757971"/>
              <a:ext cx="3713207" cy="997042"/>
              <a:chOff x="1443318" y="3297392"/>
              <a:chExt cx="3713207" cy="997042"/>
            </a:xfrm>
          </p:grpSpPr>
          <p:pic>
            <p:nvPicPr>
              <p:cNvPr id="11" name="圖片 10"/>
              <p:cNvPicPr>
                <a:picLocks noChangeAspect="1"/>
              </p:cNvPicPr>
              <p:nvPr/>
            </p:nvPicPr>
            <p:blipFill rotWithShape="1">
              <a:blip r:embed="rId3"/>
              <a:srcRect l="9823" r="76616"/>
              <a:stretch/>
            </p:blipFill>
            <p:spPr>
              <a:xfrm>
                <a:off x="1443318" y="3297392"/>
                <a:ext cx="609600" cy="997042"/>
              </a:xfrm>
              <a:prstGeom prst="rect">
                <a:avLst/>
              </a:prstGeom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 rotWithShape="1">
              <a:blip r:embed="rId3"/>
              <a:srcRect l="30919"/>
              <a:stretch/>
            </p:blipFill>
            <p:spPr>
              <a:xfrm>
                <a:off x="2051098" y="3297392"/>
                <a:ext cx="3105427" cy="997042"/>
              </a:xfrm>
              <a:prstGeom prst="rect">
                <a:avLst/>
              </a:prstGeom>
            </p:spPr>
          </p:pic>
        </p:grpSp>
        <p:grpSp>
          <p:nvGrpSpPr>
            <p:cNvPr id="13" name="群組 12"/>
            <p:cNvGrpSpPr/>
            <p:nvPr/>
          </p:nvGrpSpPr>
          <p:grpSpPr>
            <a:xfrm>
              <a:off x="5087952" y="2751305"/>
              <a:ext cx="3375380" cy="1010373"/>
              <a:chOff x="3149723" y="4181368"/>
              <a:chExt cx="3375380" cy="1010373"/>
            </a:xfrm>
          </p:grpSpPr>
          <p:pic>
            <p:nvPicPr>
              <p:cNvPr id="14" name="圖片 13"/>
              <p:cNvPicPr>
                <a:picLocks noChangeAspect="1"/>
              </p:cNvPicPr>
              <p:nvPr/>
            </p:nvPicPr>
            <p:blipFill rotWithShape="1">
              <a:blip r:embed="rId4"/>
              <a:srcRect l="50645"/>
              <a:stretch/>
            </p:blipFill>
            <p:spPr>
              <a:xfrm>
                <a:off x="4078941" y="4183326"/>
                <a:ext cx="2446162" cy="1008415"/>
              </a:xfrm>
              <a:prstGeom prst="rect">
                <a:avLst/>
              </a:prstGeom>
            </p:spPr>
          </p:pic>
          <p:pic>
            <p:nvPicPr>
              <p:cNvPr id="15" name="圖片 14"/>
              <p:cNvPicPr>
                <a:picLocks noChangeAspect="1"/>
              </p:cNvPicPr>
              <p:nvPr/>
            </p:nvPicPr>
            <p:blipFill rotWithShape="1">
              <a:blip r:embed="rId4"/>
              <a:srcRect l="36253" r="54341"/>
              <a:stretch/>
            </p:blipFill>
            <p:spPr>
              <a:xfrm>
                <a:off x="3603812" y="4183325"/>
                <a:ext cx="466165" cy="1008415"/>
              </a:xfrm>
              <a:prstGeom prst="rect">
                <a:avLst/>
              </a:prstGeom>
            </p:spPr>
          </p:pic>
          <p:pic>
            <p:nvPicPr>
              <p:cNvPr id="16" name="圖片 15"/>
              <p:cNvPicPr>
                <a:picLocks noChangeAspect="1"/>
              </p:cNvPicPr>
              <p:nvPr/>
            </p:nvPicPr>
            <p:blipFill rotWithShape="1">
              <a:blip r:embed="rId4"/>
              <a:srcRect l="6694" r="84262"/>
              <a:stretch/>
            </p:blipFill>
            <p:spPr>
              <a:xfrm>
                <a:off x="3149723" y="4181368"/>
                <a:ext cx="448234" cy="1008415"/>
              </a:xfrm>
              <a:prstGeom prst="rect">
                <a:avLst/>
              </a:prstGeom>
            </p:spPr>
          </p:pic>
        </p:grpSp>
        <p:sp>
          <p:nvSpPr>
            <p:cNvPr id="17" name="矩形 16"/>
            <p:cNvSpPr/>
            <p:nvPr/>
          </p:nvSpPr>
          <p:spPr>
            <a:xfrm>
              <a:off x="1756672" y="2706479"/>
              <a:ext cx="3092683" cy="1129373"/>
            </a:xfrm>
            <a:prstGeom prst="rect">
              <a:avLst/>
            </a:prstGeom>
            <a:noFill/>
            <a:ln w="38100">
              <a:solidFill>
                <a:srgbClr val="FF81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008206" y="2699815"/>
              <a:ext cx="2455126" cy="1141539"/>
            </a:xfrm>
            <a:prstGeom prst="rect">
              <a:avLst/>
            </a:prstGeom>
            <a:noFill/>
            <a:ln w="38100">
              <a:solidFill>
                <a:srgbClr val="FF81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圓角矩形 19"/>
          <p:cNvSpPr/>
          <p:nvPr/>
        </p:nvSpPr>
        <p:spPr>
          <a:xfrm>
            <a:off x="1109254" y="4617955"/>
            <a:ext cx="1097784" cy="6866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各</a:t>
            </a:r>
            <a:r>
              <a:rPr lang="en-US" altLang="zh-TW" sz="1400" b="1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</a:p>
          <a:p>
            <a:pPr algn="ctr"/>
            <a:r>
              <a:rPr lang="zh-TW" altLang="en-US" sz="1400" b="1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特徵文字</a:t>
            </a:r>
          </a:p>
        </p:txBody>
      </p:sp>
      <p:grpSp>
        <p:nvGrpSpPr>
          <p:cNvPr id="33" name="群組 32"/>
          <p:cNvGrpSpPr/>
          <p:nvPr/>
        </p:nvGrpSpPr>
        <p:grpSpPr>
          <a:xfrm>
            <a:off x="4850833" y="4393127"/>
            <a:ext cx="1876458" cy="546547"/>
            <a:chOff x="4850833" y="4393127"/>
            <a:chExt cx="1876458" cy="546547"/>
          </a:xfrm>
        </p:grpSpPr>
        <p:sp>
          <p:nvSpPr>
            <p:cNvPr id="41" name="圓角矩形 40"/>
            <p:cNvSpPr/>
            <p:nvPr/>
          </p:nvSpPr>
          <p:spPr>
            <a:xfrm>
              <a:off x="5398763" y="4393127"/>
              <a:ext cx="1328528" cy="546547"/>
            </a:xfrm>
            <a:prstGeom prst="roundRect">
              <a:avLst>
                <a:gd name="adj" fmla="val 7441"/>
              </a:avLst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3500" algn="ctr"/>
              <a:r>
                <a:rPr lang="zh-TW" altLang="en-US" sz="1400" b="1">
                  <a:solidFill>
                    <a:schemeClr val="tx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關鍵字</a:t>
              </a:r>
              <a:r>
                <a:rPr lang="en-US" altLang="zh-TW" sz="1400" b="1">
                  <a:solidFill>
                    <a:schemeClr val="tx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altLang="zh-TW" sz="1400" b="1">
                  <a:solidFill>
                    <a:schemeClr val="tx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400" b="1">
                  <a:solidFill>
                    <a:schemeClr val="tx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分析、比較</a:t>
              </a:r>
            </a:p>
          </p:txBody>
        </p:sp>
        <p:cxnSp>
          <p:nvCxnSpPr>
            <p:cNvPr id="43" name="弧形接點 42"/>
            <p:cNvCxnSpPr>
              <a:stCxn id="30" idx="3"/>
              <a:endCxn id="41" idx="1"/>
            </p:cNvCxnSpPr>
            <p:nvPr/>
          </p:nvCxnSpPr>
          <p:spPr>
            <a:xfrm flipV="1">
              <a:off x="4850833" y="4666401"/>
              <a:ext cx="547930" cy="1434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群組 44"/>
          <p:cNvGrpSpPr/>
          <p:nvPr/>
        </p:nvGrpSpPr>
        <p:grpSpPr>
          <a:xfrm>
            <a:off x="6048145" y="5040462"/>
            <a:ext cx="1837029" cy="571998"/>
            <a:chOff x="6048145" y="5040462"/>
            <a:chExt cx="1837029" cy="571998"/>
          </a:xfrm>
        </p:grpSpPr>
        <p:sp>
          <p:nvSpPr>
            <p:cNvPr id="42" name="圓角矩形 41"/>
            <p:cNvSpPr/>
            <p:nvPr/>
          </p:nvSpPr>
          <p:spPr>
            <a:xfrm>
              <a:off x="6505706" y="5040462"/>
              <a:ext cx="1379468" cy="571998"/>
            </a:xfrm>
            <a:prstGeom prst="roundRect">
              <a:avLst>
                <a:gd name="adj" fmla="val 7441"/>
              </a:avLst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3363" indent="-169863">
                <a:buFont typeface="Wingdings" panose="05000000000000000000" pitchFamily="2" charset="2"/>
                <a:buChar char="n"/>
              </a:pPr>
              <a:r>
                <a:rPr lang="zh-TW" altLang="en-US" sz="1400" b="1">
                  <a:solidFill>
                    <a:schemeClr val="tx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趨勢比較</a:t>
              </a:r>
              <a:endParaRPr lang="en-US" altLang="zh-TW" sz="14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33363" indent="-169863">
                <a:buFont typeface="Wingdings" panose="05000000000000000000" pitchFamily="2" charset="2"/>
                <a:buChar char="n"/>
              </a:pPr>
              <a:r>
                <a:rPr lang="zh-TW" altLang="en-US" sz="1400" b="1">
                  <a:solidFill>
                    <a:schemeClr val="tx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視覺化分析</a:t>
              </a:r>
              <a:endParaRPr lang="en-US" altLang="zh-TW" sz="14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6" name="弧形接點 45"/>
            <p:cNvCxnSpPr>
              <a:stCxn id="32" idx="3"/>
              <a:endCxn id="42" idx="1"/>
            </p:cNvCxnSpPr>
            <p:nvPr/>
          </p:nvCxnSpPr>
          <p:spPr>
            <a:xfrm flipV="1">
              <a:off x="6048145" y="5326461"/>
              <a:ext cx="457561" cy="501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/>
          <p:cNvGrpSpPr/>
          <p:nvPr/>
        </p:nvGrpSpPr>
        <p:grpSpPr>
          <a:xfrm>
            <a:off x="2207038" y="4743362"/>
            <a:ext cx="966302" cy="659664"/>
            <a:chOff x="2207038" y="4743362"/>
            <a:chExt cx="966302" cy="659664"/>
          </a:xfrm>
        </p:grpSpPr>
        <p:sp>
          <p:nvSpPr>
            <p:cNvPr id="27" name="向右箭號 26"/>
            <p:cNvSpPr/>
            <p:nvPr/>
          </p:nvSpPr>
          <p:spPr>
            <a:xfrm>
              <a:off x="2207038" y="4784770"/>
              <a:ext cx="270684" cy="346557"/>
            </a:xfrm>
            <a:prstGeom prst="rightArrow">
              <a:avLst>
                <a:gd name="adj1" fmla="val 50000"/>
                <a:gd name="adj2" fmla="val 665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圓角矩形 28"/>
            <p:cNvSpPr/>
            <p:nvPr/>
          </p:nvSpPr>
          <p:spPr>
            <a:xfrm>
              <a:off x="2479157" y="4743362"/>
              <a:ext cx="694183" cy="429372"/>
            </a:xfrm>
            <a:prstGeom prst="roundRect">
              <a:avLst>
                <a:gd name="adj" fmla="val 7441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3500"/>
              <a:r>
                <a:rPr lang="zh-TW" altLang="en-US" sz="1400" b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斷詞</a:t>
              </a: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2479157" y="5126027"/>
              <a:ext cx="6351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>
                  <a:solidFill>
                    <a:schemeClr val="bg1"/>
                  </a:solidFill>
                </a:rPr>
                <a:t>monpa</a:t>
              </a:r>
              <a:endParaRPr lang="zh-TW" altLang="en-US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3173340" y="4183257"/>
            <a:ext cx="1677493" cy="774791"/>
            <a:chOff x="3173340" y="4183257"/>
            <a:chExt cx="1677493" cy="774791"/>
          </a:xfrm>
        </p:grpSpPr>
        <p:sp>
          <p:nvSpPr>
            <p:cNvPr id="30" name="圓角矩形 29"/>
            <p:cNvSpPr/>
            <p:nvPr/>
          </p:nvSpPr>
          <p:spPr>
            <a:xfrm>
              <a:off x="3610701" y="4453149"/>
              <a:ext cx="1240132" cy="429372"/>
            </a:xfrm>
            <a:prstGeom prst="roundRect">
              <a:avLst>
                <a:gd name="adj" fmla="val 7441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3500"/>
              <a:r>
                <a:rPr lang="zh-TW" altLang="en-US" sz="1400" b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找出關鍵字</a:t>
              </a:r>
            </a:p>
          </p:txBody>
        </p:sp>
        <p:cxnSp>
          <p:nvCxnSpPr>
            <p:cNvPr id="3" name="弧形接點 2"/>
            <p:cNvCxnSpPr>
              <a:stCxn id="29" idx="3"/>
              <a:endCxn id="30" idx="1"/>
            </p:cNvCxnSpPr>
            <p:nvPr/>
          </p:nvCxnSpPr>
          <p:spPr>
            <a:xfrm flipV="1">
              <a:off x="3173340" y="4667835"/>
              <a:ext cx="437361" cy="290213"/>
            </a:xfrm>
            <a:prstGeom prst="curvedConnector3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/>
            <p:cNvSpPr txBox="1"/>
            <p:nvPr/>
          </p:nvSpPr>
          <p:spPr>
            <a:xfrm>
              <a:off x="3538111" y="4183257"/>
              <a:ext cx="8912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>
                  <a:solidFill>
                    <a:schemeClr val="bg1"/>
                  </a:solidFill>
                </a:rPr>
                <a:t>Tfidf,</a:t>
              </a:r>
              <a:r>
                <a:rPr lang="zh-TW" altLang="en-US" sz="1200" b="1">
                  <a:solidFill>
                    <a:schemeClr val="bg1"/>
                  </a:solidFill>
                </a:rPr>
                <a:t> </a:t>
              </a:r>
              <a:r>
                <a:rPr lang="en-US" altLang="zh-TW" sz="1200" b="1">
                  <a:solidFill>
                    <a:schemeClr val="bg1"/>
                  </a:solidFill>
                </a:rPr>
                <a:t>LLR...</a:t>
              </a:r>
              <a:endParaRPr lang="zh-TW" altLang="en-US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3173340" y="4958048"/>
            <a:ext cx="1764793" cy="1045465"/>
            <a:chOff x="3173340" y="4958048"/>
            <a:chExt cx="1764793" cy="1045465"/>
          </a:xfrm>
        </p:grpSpPr>
        <p:sp>
          <p:nvSpPr>
            <p:cNvPr id="31" name="圓角矩形 30"/>
            <p:cNvSpPr/>
            <p:nvPr/>
          </p:nvSpPr>
          <p:spPr>
            <a:xfrm>
              <a:off x="3610701" y="5111775"/>
              <a:ext cx="869483" cy="429372"/>
            </a:xfrm>
            <a:prstGeom prst="roundRect">
              <a:avLst>
                <a:gd name="adj" fmla="val 7441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3500"/>
              <a:r>
                <a:rPr lang="zh-TW" altLang="en-US" sz="1400" b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向量化</a:t>
              </a:r>
            </a:p>
          </p:txBody>
        </p:sp>
        <p:cxnSp>
          <p:nvCxnSpPr>
            <p:cNvPr id="34" name="弧形接點 33"/>
            <p:cNvCxnSpPr>
              <a:stCxn id="29" idx="3"/>
              <a:endCxn id="31" idx="1"/>
            </p:cNvCxnSpPr>
            <p:nvPr/>
          </p:nvCxnSpPr>
          <p:spPr>
            <a:xfrm>
              <a:off x="3173340" y="4958048"/>
              <a:ext cx="437361" cy="368413"/>
            </a:xfrm>
            <a:prstGeom prst="curvedConnector3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字方塊 50"/>
            <p:cNvSpPr txBox="1"/>
            <p:nvPr/>
          </p:nvSpPr>
          <p:spPr>
            <a:xfrm>
              <a:off x="3520181" y="5541848"/>
              <a:ext cx="1417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>
                  <a:solidFill>
                    <a:schemeClr val="bg1"/>
                  </a:solidFill>
                </a:rPr>
                <a:t>tfidf</a:t>
              </a:r>
              <a:r>
                <a:rPr lang="zh-TW" altLang="en-US" sz="1200" b="1">
                  <a:solidFill>
                    <a:schemeClr val="bg1"/>
                  </a:solidFill>
                </a:rPr>
                <a:t> </a:t>
              </a:r>
              <a:r>
                <a:rPr lang="en-US" altLang="zh-TW" sz="1200" b="1">
                  <a:solidFill>
                    <a:schemeClr val="bg1"/>
                  </a:solidFill>
                </a:rPr>
                <a:t>vectorization</a:t>
              </a:r>
            </a:p>
            <a:p>
              <a:r>
                <a:rPr lang="en-US" altLang="zh-TW" sz="1200" b="1">
                  <a:solidFill>
                    <a:schemeClr val="bg1"/>
                  </a:solidFill>
                </a:rPr>
                <a:t>bert-tokenization...</a:t>
              </a:r>
              <a:endParaRPr lang="zh-TW" altLang="en-US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4480184" y="5116785"/>
            <a:ext cx="1567961" cy="675215"/>
            <a:chOff x="4480184" y="5116785"/>
            <a:chExt cx="1567961" cy="675215"/>
          </a:xfrm>
        </p:grpSpPr>
        <p:sp>
          <p:nvSpPr>
            <p:cNvPr id="32" name="圓角矩形 31"/>
            <p:cNvSpPr/>
            <p:nvPr/>
          </p:nvSpPr>
          <p:spPr>
            <a:xfrm>
              <a:off x="5009080" y="5116785"/>
              <a:ext cx="1039065" cy="429372"/>
            </a:xfrm>
            <a:prstGeom prst="roundRect">
              <a:avLst>
                <a:gd name="adj" fmla="val 7441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3500"/>
              <a:r>
                <a:rPr lang="zh-TW" altLang="en-US" sz="1400" b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資料媒合</a:t>
              </a:r>
            </a:p>
          </p:txBody>
        </p:sp>
        <p:cxnSp>
          <p:nvCxnSpPr>
            <p:cNvPr id="38" name="弧形接點 37"/>
            <p:cNvCxnSpPr>
              <a:stCxn id="31" idx="3"/>
              <a:endCxn id="32" idx="1"/>
            </p:cNvCxnSpPr>
            <p:nvPr/>
          </p:nvCxnSpPr>
          <p:spPr>
            <a:xfrm>
              <a:off x="4480184" y="5326461"/>
              <a:ext cx="528896" cy="501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字方塊 38"/>
            <p:cNvSpPr txBox="1"/>
            <p:nvPr/>
          </p:nvSpPr>
          <p:spPr>
            <a:xfrm>
              <a:off x="4951464" y="5515001"/>
              <a:ext cx="7793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>
                  <a:solidFill>
                    <a:schemeClr val="bg1"/>
                  </a:solidFill>
                </a:rPr>
                <a:t>similarity</a:t>
              </a:r>
              <a:endParaRPr lang="zh-TW" altLang="en-US" sz="12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149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FAF4791-680A-C84C-9320-D12A06670929}"/>
              </a:ext>
            </a:extLst>
          </p:cNvPr>
          <p:cNvSpPr txBox="1"/>
          <p:nvPr/>
        </p:nvSpPr>
        <p:spPr>
          <a:xfrm>
            <a:off x="3299791" y="6530009"/>
            <a:ext cx="184731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endParaRPr kumimoji="1" lang="zh-TW" dirty="0"/>
          </a:p>
        </p:txBody>
      </p:sp>
      <p:grpSp>
        <p:nvGrpSpPr>
          <p:cNvPr id="2" name="群組 1"/>
          <p:cNvGrpSpPr/>
          <p:nvPr/>
        </p:nvGrpSpPr>
        <p:grpSpPr>
          <a:xfrm>
            <a:off x="418976" y="436552"/>
            <a:ext cx="8310282" cy="6161472"/>
            <a:chOff x="418976" y="436552"/>
            <a:chExt cx="8310282" cy="6161472"/>
          </a:xfrm>
        </p:grpSpPr>
        <p:sp>
          <p:nvSpPr>
            <p:cNvPr id="7" name="標題 1"/>
            <p:cNvSpPr txBox="1">
              <a:spLocks/>
            </p:cNvSpPr>
            <p:nvPr/>
          </p:nvSpPr>
          <p:spPr>
            <a:xfrm>
              <a:off x="418976" y="436552"/>
              <a:ext cx="7886700" cy="662781"/>
            </a:xfrm>
            <a:prstGeom prst="rect">
              <a:avLst/>
            </a:prstGeom>
          </p:spPr>
          <p:txBody>
            <a:bodyPr vert="horz" lIns="91440" tIns="45720" rIns="91440" bIns="45720" numCol="1" rtlCol="0" anchor="ctr">
              <a:normAutofit fontScale="900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TW" altLang="en-US" sz="49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華康儷金黑" panose="02010609000000000000" pitchFamily="49" charset="-120"/>
                  <a:ea typeface="華康儷金黑" panose="02010609000000000000" pitchFamily="49" charset="-120"/>
                </a:rPr>
                <a:t>參</a:t>
              </a:r>
              <a:r>
                <a:rPr lang="zh-TW" altLang="en-US" sz="33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華康儷金黑" panose="02010609000000000000" pitchFamily="49" charset="-120"/>
                  <a:ea typeface="華康儷金黑" panose="02010609000000000000" pitchFamily="49" charset="-120"/>
                </a:rPr>
                <a:t>、嘗試結果</a:t>
              </a:r>
              <a:endParaRPr lang="zh-TW" sz="3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金黑" panose="02010609000000000000" pitchFamily="49" charset="-120"/>
                <a:ea typeface="華康儷金黑" panose="02010609000000000000" pitchFamily="49" charset="-120"/>
              </a:endParaRPr>
            </a:p>
          </p:txBody>
        </p:sp>
        <p:sp>
          <p:nvSpPr>
            <p:cNvPr id="8" name="手繪多邊形 7"/>
            <p:cNvSpPr/>
            <p:nvPr/>
          </p:nvSpPr>
          <p:spPr>
            <a:xfrm>
              <a:off x="418976" y="1099333"/>
              <a:ext cx="8310282" cy="5498691"/>
            </a:xfrm>
            <a:custGeom>
              <a:avLst/>
              <a:gdLst>
                <a:gd name="connsiteX0" fmla="*/ 0 w 8310282"/>
                <a:gd name="connsiteY0" fmla="*/ 0 h 5498691"/>
                <a:gd name="connsiteX1" fmla="*/ 7891306 w 8310282"/>
                <a:gd name="connsiteY1" fmla="*/ 0 h 5498691"/>
                <a:gd name="connsiteX2" fmla="*/ 7891306 w 8310282"/>
                <a:gd name="connsiteY2" fmla="*/ 1039906 h 5498691"/>
                <a:gd name="connsiteX3" fmla="*/ 8310282 w 8310282"/>
                <a:gd name="connsiteY3" fmla="*/ 1039906 h 5498691"/>
                <a:gd name="connsiteX4" fmla="*/ 8310282 w 8310282"/>
                <a:gd name="connsiteY4" fmla="*/ 5498691 h 5498691"/>
                <a:gd name="connsiteX5" fmla="*/ 833718 w 8310282"/>
                <a:gd name="connsiteY5" fmla="*/ 5498691 h 5498691"/>
                <a:gd name="connsiteX6" fmla="*/ 833718 w 8310282"/>
                <a:gd name="connsiteY6" fmla="*/ 4458785 h 5498691"/>
                <a:gd name="connsiteX7" fmla="*/ 0 w 8310282"/>
                <a:gd name="connsiteY7" fmla="*/ 4458785 h 549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0282" h="5498691">
                  <a:moveTo>
                    <a:pt x="0" y="0"/>
                  </a:moveTo>
                  <a:lnTo>
                    <a:pt x="7891306" y="0"/>
                  </a:lnTo>
                  <a:lnTo>
                    <a:pt x="7891306" y="1039906"/>
                  </a:lnTo>
                  <a:lnTo>
                    <a:pt x="8310282" y="1039906"/>
                  </a:lnTo>
                  <a:lnTo>
                    <a:pt x="8310282" y="5498691"/>
                  </a:lnTo>
                  <a:lnTo>
                    <a:pt x="833718" y="5498691"/>
                  </a:lnTo>
                  <a:lnTo>
                    <a:pt x="833718" y="4458785"/>
                  </a:lnTo>
                  <a:lnTo>
                    <a:pt x="0" y="4458785"/>
                  </a:lnTo>
                  <a:close/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2" name="矩形 31"/>
          <p:cNvSpPr/>
          <p:nvPr/>
        </p:nvSpPr>
        <p:spPr>
          <a:xfrm>
            <a:off x="745935" y="1421882"/>
            <a:ext cx="73133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§</a:t>
            </a:r>
            <a:r>
              <a:rPr lang="zh-TW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關鍵字趨勢分析 </a:t>
            </a:r>
            <a:r>
              <a:rPr lang="en-US" altLang="zh-TW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(Demo</a:t>
            </a:r>
            <a:r>
              <a:rPr lang="zh-TW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影片</a:t>
            </a:r>
            <a:r>
              <a:rPr lang="en-US" altLang="zh-TW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6008BF-1A91-40BF-BD23-7ACC4D882EC6}"/>
              </a:ext>
            </a:extLst>
          </p:cNvPr>
          <p:cNvSpPr/>
          <p:nvPr/>
        </p:nvSpPr>
        <p:spPr>
          <a:xfrm>
            <a:off x="925228" y="1961689"/>
            <a:ext cx="57355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https://www.youtube.com/watch?v=GxCqx67OqUg</a:t>
            </a:r>
            <a:endParaRPr lang="zh-TW" altLang="en-US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4241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FAF4791-680A-C84C-9320-D12A06670929}"/>
              </a:ext>
            </a:extLst>
          </p:cNvPr>
          <p:cNvSpPr txBox="1"/>
          <p:nvPr/>
        </p:nvSpPr>
        <p:spPr>
          <a:xfrm>
            <a:off x="3299791" y="6530009"/>
            <a:ext cx="184731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endParaRPr kumimoji="1" lang="zh-TW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418976" y="436552"/>
            <a:ext cx="7886700" cy="662781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金黑" panose="02010609000000000000" pitchFamily="49" charset="-120"/>
                <a:ea typeface="華康儷金黑" panose="02010609000000000000" pitchFamily="49" charset="-120"/>
              </a:rPr>
              <a:t>參</a:t>
            </a:r>
            <a:r>
              <a:rPr lang="zh-TW" altLang="en-US" sz="33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金黑" panose="02010609000000000000" pitchFamily="49" charset="-120"/>
                <a:ea typeface="華康儷金黑" panose="02010609000000000000" pitchFamily="49" charset="-120"/>
              </a:rPr>
              <a:t>、嘗試結果</a:t>
            </a:r>
            <a:endParaRPr lang="zh-TW" sz="3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儷金黑" panose="02010609000000000000" pitchFamily="49" charset="-120"/>
              <a:ea typeface="華康儷金黑" panose="02010609000000000000" pitchFamily="49" charset="-120"/>
            </a:endParaRPr>
          </a:p>
        </p:txBody>
      </p:sp>
      <p:sp>
        <p:nvSpPr>
          <p:cNvPr id="8" name="手繪多邊形 7"/>
          <p:cNvSpPr/>
          <p:nvPr/>
        </p:nvSpPr>
        <p:spPr>
          <a:xfrm>
            <a:off x="418976" y="1099333"/>
            <a:ext cx="8310282" cy="5498691"/>
          </a:xfrm>
          <a:custGeom>
            <a:avLst/>
            <a:gdLst>
              <a:gd name="connsiteX0" fmla="*/ 0 w 8310282"/>
              <a:gd name="connsiteY0" fmla="*/ 0 h 5498691"/>
              <a:gd name="connsiteX1" fmla="*/ 7891306 w 8310282"/>
              <a:gd name="connsiteY1" fmla="*/ 0 h 5498691"/>
              <a:gd name="connsiteX2" fmla="*/ 7891306 w 8310282"/>
              <a:gd name="connsiteY2" fmla="*/ 1039906 h 5498691"/>
              <a:gd name="connsiteX3" fmla="*/ 8310282 w 8310282"/>
              <a:gd name="connsiteY3" fmla="*/ 1039906 h 5498691"/>
              <a:gd name="connsiteX4" fmla="*/ 8310282 w 8310282"/>
              <a:gd name="connsiteY4" fmla="*/ 5498691 h 5498691"/>
              <a:gd name="connsiteX5" fmla="*/ 833718 w 8310282"/>
              <a:gd name="connsiteY5" fmla="*/ 5498691 h 5498691"/>
              <a:gd name="connsiteX6" fmla="*/ 833718 w 8310282"/>
              <a:gd name="connsiteY6" fmla="*/ 4458785 h 5498691"/>
              <a:gd name="connsiteX7" fmla="*/ 0 w 8310282"/>
              <a:gd name="connsiteY7" fmla="*/ 4458785 h 5498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10282" h="5498691">
                <a:moveTo>
                  <a:pt x="0" y="0"/>
                </a:moveTo>
                <a:lnTo>
                  <a:pt x="7891306" y="0"/>
                </a:lnTo>
                <a:lnTo>
                  <a:pt x="7891306" y="1039906"/>
                </a:lnTo>
                <a:lnTo>
                  <a:pt x="8310282" y="1039906"/>
                </a:lnTo>
                <a:lnTo>
                  <a:pt x="8310282" y="5498691"/>
                </a:lnTo>
                <a:lnTo>
                  <a:pt x="833718" y="5498691"/>
                </a:lnTo>
                <a:lnTo>
                  <a:pt x="833718" y="4458785"/>
                </a:lnTo>
                <a:lnTo>
                  <a:pt x="0" y="4458785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745935" y="1421882"/>
            <a:ext cx="73133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§</a:t>
            </a:r>
            <a:r>
              <a:rPr lang="zh-TW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各校系與相應職缺的比對</a:t>
            </a:r>
            <a:endParaRPr lang="en-US" altLang="zh-TW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224062" y="2474167"/>
            <a:ext cx="1714628" cy="4829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系所課程資料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1250789" y="3146451"/>
            <a:ext cx="1714628" cy="4829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職缺技能資料</a:t>
            </a:r>
          </a:p>
        </p:txBody>
      </p:sp>
      <p:sp>
        <p:nvSpPr>
          <p:cNvPr id="13" name="圓角矩形 12"/>
          <p:cNvSpPr/>
          <p:nvPr/>
        </p:nvSpPr>
        <p:spPr>
          <a:xfrm>
            <a:off x="6036501" y="2500092"/>
            <a:ext cx="1189063" cy="429372"/>
          </a:xfrm>
          <a:prstGeom prst="roundRect">
            <a:avLst>
              <a:gd name="adj" fmla="val 7441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500" algn="ctr"/>
            <a:r>
              <a:rPr lang="en-US" altLang="zh-TW" sz="14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Similarity</a:t>
            </a:r>
            <a:endParaRPr lang="zh-TW" altLang="en-US" sz="1400" b="1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2938690" y="2715649"/>
            <a:ext cx="654457" cy="673203"/>
            <a:chOff x="2938690" y="2715649"/>
            <a:chExt cx="654457" cy="673203"/>
          </a:xfrm>
        </p:grpSpPr>
        <p:cxnSp>
          <p:nvCxnSpPr>
            <p:cNvPr id="16" name="弧形接點 15"/>
            <p:cNvCxnSpPr>
              <a:stCxn id="9" idx="3"/>
              <a:endCxn id="11" idx="1"/>
            </p:cNvCxnSpPr>
            <p:nvPr/>
          </p:nvCxnSpPr>
          <p:spPr>
            <a:xfrm>
              <a:off x="2938690" y="2715649"/>
              <a:ext cx="654456" cy="9503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弧形接點 17"/>
            <p:cNvCxnSpPr>
              <a:stCxn id="9" idx="3"/>
              <a:endCxn id="12" idx="1"/>
            </p:cNvCxnSpPr>
            <p:nvPr/>
          </p:nvCxnSpPr>
          <p:spPr>
            <a:xfrm>
              <a:off x="2938690" y="2715649"/>
              <a:ext cx="654457" cy="673203"/>
            </a:xfrm>
            <a:prstGeom prst="curvedConnector3">
              <a:avLst>
                <a:gd name="adj1" fmla="val 31653"/>
              </a:avLst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/>
          <p:cNvGrpSpPr/>
          <p:nvPr/>
        </p:nvGrpSpPr>
        <p:grpSpPr>
          <a:xfrm>
            <a:off x="2965417" y="2725152"/>
            <a:ext cx="627730" cy="663700"/>
            <a:chOff x="2965417" y="2725152"/>
            <a:chExt cx="627730" cy="663700"/>
          </a:xfrm>
        </p:grpSpPr>
        <p:cxnSp>
          <p:nvCxnSpPr>
            <p:cNvPr id="21" name="弧形接點 20"/>
            <p:cNvCxnSpPr>
              <a:stCxn id="10" idx="3"/>
              <a:endCxn id="11" idx="1"/>
            </p:cNvCxnSpPr>
            <p:nvPr/>
          </p:nvCxnSpPr>
          <p:spPr>
            <a:xfrm flipV="1">
              <a:off x="2965417" y="2725152"/>
              <a:ext cx="627729" cy="662781"/>
            </a:xfrm>
            <a:prstGeom prst="curvedConnector3">
              <a:avLst>
                <a:gd name="adj1" fmla="val 48528"/>
              </a:avLst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弧形接點 23"/>
            <p:cNvCxnSpPr>
              <a:stCxn id="10" idx="3"/>
              <a:endCxn id="12" idx="1"/>
            </p:cNvCxnSpPr>
            <p:nvPr/>
          </p:nvCxnSpPr>
          <p:spPr>
            <a:xfrm>
              <a:off x="2965417" y="3387933"/>
              <a:ext cx="627730" cy="919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/>
          <p:cNvGrpSpPr/>
          <p:nvPr/>
        </p:nvGrpSpPr>
        <p:grpSpPr>
          <a:xfrm>
            <a:off x="5353735" y="2714778"/>
            <a:ext cx="682766" cy="674074"/>
            <a:chOff x="5353735" y="2714778"/>
            <a:chExt cx="682766" cy="674074"/>
          </a:xfrm>
        </p:grpSpPr>
        <p:cxnSp>
          <p:nvCxnSpPr>
            <p:cNvPr id="29" name="弧形接點 28"/>
            <p:cNvCxnSpPr>
              <a:stCxn id="11" idx="3"/>
              <a:endCxn id="13" idx="1"/>
            </p:cNvCxnSpPr>
            <p:nvPr/>
          </p:nvCxnSpPr>
          <p:spPr>
            <a:xfrm flipV="1">
              <a:off x="5551141" y="2714778"/>
              <a:ext cx="485360" cy="10374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弧形接點 32"/>
            <p:cNvCxnSpPr>
              <a:stCxn id="12" idx="3"/>
              <a:endCxn id="59" idx="1"/>
            </p:cNvCxnSpPr>
            <p:nvPr/>
          </p:nvCxnSpPr>
          <p:spPr>
            <a:xfrm flipV="1">
              <a:off x="5353735" y="3384085"/>
              <a:ext cx="682766" cy="476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/>
          <p:cNvGrpSpPr/>
          <p:nvPr/>
        </p:nvGrpSpPr>
        <p:grpSpPr>
          <a:xfrm>
            <a:off x="7225564" y="2472523"/>
            <a:ext cx="1276119" cy="482963"/>
            <a:chOff x="7165227" y="2904969"/>
            <a:chExt cx="1276119" cy="482963"/>
          </a:xfrm>
        </p:grpSpPr>
        <p:sp>
          <p:nvSpPr>
            <p:cNvPr id="15" name="圓角矩形 14"/>
            <p:cNvSpPr/>
            <p:nvPr/>
          </p:nvSpPr>
          <p:spPr>
            <a:xfrm>
              <a:off x="7420031" y="2904969"/>
              <a:ext cx="1021315" cy="4829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>
                  <a:solidFill>
                    <a:srgbClr val="333F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資料配對</a:t>
              </a:r>
              <a:r>
                <a:rPr lang="en-US" altLang="zh-TW" sz="1400" b="1">
                  <a:solidFill>
                    <a:srgbClr val="333F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!</a:t>
              </a:r>
              <a:endParaRPr lang="zh-TW" altLang="en-US" sz="1400" b="1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5" name="弧形接點 34"/>
            <p:cNvCxnSpPr>
              <a:stCxn id="13" idx="3"/>
              <a:endCxn id="15" idx="1"/>
            </p:cNvCxnSpPr>
            <p:nvPr/>
          </p:nvCxnSpPr>
          <p:spPr>
            <a:xfrm>
              <a:off x="7165227" y="3111302"/>
              <a:ext cx="254804" cy="35149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群組 5"/>
          <p:cNvGrpSpPr/>
          <p:nvPr/>
        </p:nvGrpSpPr>
        <p:grpSpPr>
          <a:xfrm>
            <a:off x="3593146" y="2401800"/>
            <a:ext cx="2040412" cy="538038"/>
            <a:chOff x="3593146" y="2401800"/>
            <a:chExt cx="2040412" cy="538038"/>
          </a:xfrm>
        </p:grpSpPr>
        <p:sp>
          <p:nvSpPr>
            <p:cNvPr id="11" name="圓角矩形 10"/>
            <p:cNvSpPr/>
            <p:nvPr/>
          </p:nvSpPr>
          <p:spPr>
            <a:xfrm>
              <a:off x="3593146" y="2510466"/>
              <a:ext cx="1957995" cy="429372"/>
            </a:xfrm>
            <a:prstGeom prst="roundRect">
              <a:avLst>
                <a:gd name="adj" fmla="val 7441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3500"/>
              <a:r>
                <a:rPr lang="en-US" altLang="zh-TW" sz="1400" b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Tfidf vectorization</a:t>
              </a:r>
              <a:endParaRPr lang="zh-TW" altLang="en-US" sz="14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橢圓 37"/>
            <p:cNvSpPr/>
            <p:nvPr/>
          </p:nvSpPr>
          <p:spPr>
            <a:xfrm>
              <a:off x="5327513" y="2401800"/>
              <a:ext cx="306045" cy="30604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/>
                <a:t>1</a:t>
              </a:r>
              <a:endParaRPr lang="zh-TW" altLang="en-US" b="1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3593147" y="3174166"/>
            <a:ext cx="1889066" cy="429372"/>
            <a:chOff x="3593147" y="3174166"/>
            <a:chExt cx="1889066" cy="429372"/>
          </a:xfrm>
        </p:grpSpPr>
        <p:sp>
          <p:nvSpPr>
            <p:cNvPr id="12" name="圓角矩形 11"/>
            <p:cNvSpPr/>
            <p:nvPr/>
          </p:nvSpPr>
          <p:spPr>
            <a:xfrm>
              <a:off x="3593147" y="3174166"/>
              <a:ext cx="1760588" cy="429372"/>
            </a:xfrm>
            <a:prstGeom prst="roundRect">
              <a:avLst>
                <a:gd name="adj" fmla="val 7441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3500"/>
              <a:r>
                <a:rPr lang="en-US" altLang="zh-TW" sz="1400" b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Bert tokenization</a:t>
              </a:r>
              <a:endParaRPr lang="zh-TW" altLang="en-US" sz="14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9" name="橢圓 38"/>
            <p:cNvSpPr/>
            <p:nvPr/>
          </p:nvSpPr>
          <p:spPr>
            <a:xfrm>
              <a:off x="5176168" y="3206112"/>
              <a:ext cx="306045" cy="30604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/>
                <a:t>2</a:t>
              </a:r>
              <a:endParaRPr lang="zh-TW" altLang="en-US" b="1"/>
            </a:p>
          </p:txBody>
        </p:sp>
      </p:grpSp>
      <p:sp>
        <p:nvSpPr>
          <p:cNvPr id="56" name="矩形 55"/>
          <p:cNvSpPr/>
          <p:nvPr/>
        </p:nvSpPr>
        <p:spPr>
          <a:xfrm>
            <a:off x="891741" y="3975186"/>
            <a:ext cx="7579325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兩種量化方法的結果差異</a:t>
            </a:r>
            <a:endParaRPr lang="en-US" altLang="zh-TW" sz="1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向量型態造成「相似度」分布有相當大的差異。</a:t>
            </a:r>
            <a:endParaRPr lang="en-US" altLang="zh-TW" sz="1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兩者都有一定成效，但使用</a:t>
            </a:r>
            <a:r>
              <a:rPr lang="en-US" altLang="zh-TW" sz="16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tfidf</a:t>
            </a:r>
            <a:r>
              <a:rPr lang="zh-TW" altLang="en-US" sz="16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的配對結果較合理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887655" y="2081452"/>
            <a:ext cx="27879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嘗試兩</a:t>
            </a:r>
            <a:r>
              <a:rPr lang="zh-TW" altLang="en-US" sz="1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種</a:t>
            </a:r>
            <a:r>
              <a:rPr lang="zh-TW" altLang="en-US" sz="1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相似度計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算</a:t>
            </a:r>
            <a:r>
              <a:rPr lang="zh-TW" altLang="en-US" sz="1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en-US" altLang="zh-TW" sz="1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704707" y="5025051"/>
            <a:ext cx="1876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anose="020B0604030504040204" pitchFamily="34" charset="-120"/>
              </a:rPr>
              <a:t>→</a:t>
            </a:r>
            <a:r>
              <a:rPr lang="zh-TW" altLang="en-US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anose="020B0604030504040204" pitchFamily="34" charset="-120"/>
              </a:rPr>
              <a:t> </a:t>
            </a:r>
            <a:r>
              <a:rPr lang="zh-TW" altLang="en-US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採用</a:t>
            </a:r>
            <a:r>
              <a:rPr lang="en-US" altLang="zh-TW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Tfidf</a:t>
            </a:r>
            <a:r>
              <a:rPr lang="zh-TW" altLang="en-US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  <a:endParaRPr lang="en-US" altLang="zh-TW" b="1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圓角矩形 58"/>
          <p:cNvSpPr/>
          <p:nvPr/>
        </p:nvSpPr>
        <p:spPr>
          <a:xfrm>
            <a:off x="6036501" y="3169399"/>
            <a:ext cx="1189063" cy="429372"/>
          </a:xfrm>
          <a:prstGeom prst="roundRect">
            <a:avLst>
              <a:gd name="adj" fmla="val 7441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500" algn="ctr"/>
            <a:r>
              <a:rPr lang="en-US" altLang="zh-TW" sz="14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Similarity</a:t>
            </a:r>
            <a:endParaRPr lang="zh-TW" altLang="en-US" sz="1400" b="1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0" name="群組 59"/>
          <p:cNvGrpSpPr/>
          <p:nvPr/>
        </p:nvGrpSpPr>
        <p:grpSpPr>
          <a:xfrm>
            <a:off x="7225564" y="3141830"/>
            <a:ext cx="1276119" cy="482963"/>
            <a:chOff x="7165227" y="2904969"/>
            <a:chExt cx="1276119" cy="482963"/>
          </a:xfrm>
        </p:grpSpPr>
        <p:sp>
          <p:nvSpPr>
            <p:cNvPr id="62" name="圓角矩形 61"/>
            <p:cNvSpPr/>
            <p:nvPr/>
          </p:nvSpPr>
          <p:spPr>
            <a:xfrm>
              <a:off x="7420031" y="2904969"/>
              <a:ext cx="1021315" cy="4829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>
                  <a:solidFill>
                    <a:srgbClr val="333F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資料配對</a:t>
              </a:r>
              <a:r>
                <a:rPr lang="en-US" altLang="zh-TW" sz="1400" b="1">
                  <a:solidFill>
                    <a:srgbClr val="333F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!</a:t>
              </a:r>
              <a:endParaRPr lang="zh-TW" altLang="en-US" sz="1400" b="1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64" name="弧形接點 63"/>
            <p:cNvCxnSpPr>
              <a:stCxn id="59" idx="3"/>
              <a:endCxn id="62" idx="1"/>
            </p:cNvCxnSpPr>
            <p:nvPr/>
          </p:nvCxnSpPr>
          <p:spPr>
            <a:xfrm>
              <a:off x="7165227" y="3111302"/>
              <a:ext cx="254804" cy="35149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群組 66"/>
          <p:cNvGrpSpPr/>
          <p:nvPr/>
        </p:nvGrpSpPr>
        <p:grpSpPr>
          <a:xfrm>
            <a:off x="2950795" y="3067"/>
            <a:ext cx="6185647" cy="6858000"/>
            <a:chOff x="2978903" y="0"/>
            <a:chExt cx="6185647" cy="6858000"/>
          </a:xfrm>
        </p:grpSpPr>
        <p:grpSp>
          <p:nvGrpSpPr>
            <p:cNvPr id="55" name="群組 54"/>
            <p:cNvGrpSpPr/>
            <p:nvPr/>
          </p:nvGrpSpPr>
          <p:grpSpPr>
            <a:xfrm>
              <a:off x="2978903" y="0"/>
              <a:ext cx="6185647" cy="6858000"/>
              <a:chOff x="2958353" y="0"/>
              <a:chExt cx="6185647" cy="685800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2958353" y="0"/>
                <a:ext cx="6185647" cy="68580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42" name="圖片 4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30794" y="136995"/>
                <a:ext cx="5876795" cy="3151503"/>
              </a:xfrm>
              <a:prstGeom prst="rect">
                <a:avLst/>
              </a:prstGeom>
            </p:spPr>
          </p:pic>
        </p:grpSp>
        <p:pic>
          <p:nvPicPr>
            <p:cNvPr id="66" name="圖片 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1344" y="3461705"/>
              <a:ext cx="5876795" cy="3138743"/>
            </a:xfrm>
            <a:prstGeom prst="rect">
              <a:avLst/>
            </a:prstGeom>
          </p:spPr>
        </p:pic>
      </p:grpSp>
      <p:grpSp>
        <p:nvGrpSpPr>
          <p:cNvPr id="69" name="群組 68"/>
          <p:cNvGrpSpPr/>
          <p:nvPr/>
        </p:nvGrpSpPr>
        <p:grpSpPr>
          <a:xfrm>
            <a:off x="114031" y="0"/>
            <a:ext cx="9134743" cy="6858000"/>
            <a:chOff x="4452327" y="32705"/>
            <a:chExt cx="9134743" cy="6858000"/>
          </a:xfrm>
        </p:grpSpPr>
        <p:grpSp>
          <p:nvGrpSpPr>
            <p:cNvPr id="65" name="群組 64"/>
            <p:cNvGrpSpPr/>
            <p:nvPr/>
          </p:nvGrpSpPr>
          <p:grpSpPr>
            <a:xfrm>
              <a:off x="4452327" y="32705"/>
              <a:ext cx="9134743" cy="6858000"/>
              <a:chOff x="9257" y="0"/>
              <a:chExt cx="9134743" cy="685800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9257" y="0"/>
                <a:ext cx="9134743" cy="68580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61" name="圖片 60"/>
              <p:cNvPicPr>
                <a:picLocks noChangeAspect="1"/>
              </p:cNvPicPr>
              <p:nvPr/>
            </p:nvPicPr>
            <p:blipFill rotWithShape="1">
              <a:blip r:embed="rId4"/>
              <a:srcRect b="47001"/>
              <a:stretch/>
            </p:blipFill>
            <p:spPr>
              <a:xfrm>
                <a:off x="121459" y="468952"/>
                <a:ext cx="8886130" cy="2908987"/>
              </a:xfrm>
              <a:prstGeom prst="rect">
                <a:avLst/>
              </a:prstGeom>
            </p:spPr>
          </p:pic>
        </p:grpSp>
        <p:pic>
          <p:nvPicPr>
            <p:cNvPr id="68" name="圖片 67"/>
            <p:cNvPicPr>
              <a:picLocks noChangeAspect="1"/>
            </p:cNvPicPr>
            <p:nvPr/>
          </p:nvPicPr>
          <p:blipFill rotWithShape="1">
            <a:blip r:embed="rId5"/>
            <a:srcRect b="43418"/>
            <a:stretch/>
          </p:blipFill>
          <p:spPr>
            <a:xfrm>
              <a:off x="4579324" y="3586746"/>
              <a:ext cx="8880747" cy="2860867"/>
            </a:xfrm>
            <a:prstGeom prst="rect">
              <a:avLst/>
            </a:prstGeom>
          </p:spPr>
        </p:pic>
      </p:grpSp>
      <p:grpSp>
        <p:nvGrpSpPr>
          <p:cNvPr id="78" name="群組 77"/>
          <p:cNvGrpSpPr/>
          <p:nvPr/>
        </p:nvGrpSpPr>
        <p:grpSpPr>
          <a:xfrm>
            <a:off x="101926" y="0"/>
            <a:ext cx="9134743" cy="6858000"/>
            <a:chOff x="2437748" y="954081"/>
            <a:chExt cx="9134743" cy="6858000"/>
          </a:xfrm>
        </p:grpSpPr>
        <p:sp>
          <p:nvSpPr>
            <p:cNvPr id="74" name="矩形 73"/>
            <p:cNvSpPr/>
            <p:nvPr/>
          </p:nvSpPr>
          <p:spPr>
            <a:xfrm>
              <a:off x="2437748" y="954081"/>
              <a:ext cx="9134743" cy="6858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70" name="圖片 6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85097" y="1421882"/>
              <a:ext cx="8871335" cy="2859178"/>
            </a:xfrm>
            <a:prstGeom prst="rect">
              <a:avLst/>
            </a:prstGeom>
          </p:spPr>
        </p:pic>
        <p:pic>
          <p:nvPicPr>
            <p:cNvPr id="76" name="圖片 7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85097" y="4430973"/>
              <a:ext cx="8871335" cy="2900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039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9" grpId="0" animBg="1"/>
      <p:bldP spid="10" grpId="0" animBg="1"/>
      <p:bldP spid="13" grpId="0" animBg="1"/>
      <p:bldP spid="56" grpId="0" uiExpand="1" build="p"/>
      <p:bldP spid="79" grpId="0"/>
      <p:bldP spid="82" grpId="0"/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FAF4791-680A-C84C-9320-D12A06670929}"/>
              </a:ext>
            </a:extLst>
          </p:cNvPr>
          <p:cNvSpPr txBox="1"/>
          <p:nvPr/>
        </p:nvSpPr>
        <p:spPr>
          <a:xfrm>
            <a:off x="3299791" y="6530009"/>
            <a:ext cx="184731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endParaRPr kumimoji="1" lang="zh-TW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418976" y="436552"/>
            <a:ext cx="7886700" cy="662781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金黑" panose="02010609000000000000" pitchFamily="49" charset="-120"/>
                <a:ea typeface="華康儷金黑" panose="02010609000000000000" pitchFamily="49" charset="-120"/>
              </a:rPr>
              <a:t>參</a:t>
            </a:r>
            <a:r>
              <a:rPr lang="zh-TW" altLang="en-US" sz="33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金黑" panose="02010609000000000000" pitchFamily="49" charset="-120"/>
                <a:ea typeface="華康儷金黑" panose="02010609000000000000" pitchFamily="49" charset="-120"/>
              </a:rPr>
              <a:t>、嘗試結果</a:t>
            </a:r>
            <a:endParaRPr lang="zh-TW" sz="3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儷金黑" panose="02010609000000000000" pitchFamily="49" charset="-120"/>
              <a:ea typeface="華康儷金黑" panose="02010609000000000000" pitchFamily="49" charset="-120"/>
            </a:endParaRPr>
          </a:p>
        </p:txBody>
      </p:sp>
      <p:sp>
        <p:nvSpPr>
          <p:cNvPr id="8" name="手繪多邊形 7"/>
          <p:cNvSpPr/>
          <p:nvPr/>
        </p:nvSpPr>
        <p:spPr>
          <a:xfrm>
            <a:off x="418976" y="1099333"/>
            <a:ext cx="8310282" cy="5498691"/>
          </a:xfrm>
          <a:custGeom>
            <a:avLst/>
            <a:gdLst>
              <a:gd name="connsiteX0" fmla="*/ 0 w 8310282"/>
              <a:gd name="connsiteY0" fmla="*/ 0 h 5498691"/>
              <a:gd name="connsiteX1" fmla="*/ 7891306 w 8310282"/>
              <a:gd name="connsiteY1" fmla="*/ 0 h 5498691"/>
              <a:gd name="connsiteX2" fmla="*/ 7891306 w 8310282"/>
              <a:gd name="connsiteY2" fmla="*/ 1039906 h 5498691"/>
              <a:gd name="connsiteX3" fmla="*/ 8310282 w 8310282"/>
              <a:gd name="connsiteY3" fmla="*/ 1039906 h 5498691"/>
              <a:gd name="connsiteX4" fmla="*/ 8310282 w 8310282"/>
              <a:gd name="connsiteY4" fmla="*/ 5498691 h 5498691"/>
              <a:gd name="connsiteX5" fmla="*/ 833718 w 8310282"/>
              <a:gd name="connsiteY5" fmla="*/ 5498691 h 5498691"/>
              <a:gd name="connsiteX6" fmla="*/ 833718 w 8310282"/>
              <a:gd name="connsiteY6" fmla="*/ 4458785 h 5498691"/>
              <a:gd name="connsiteX7" fmla="*/ 0 w 8310282"/>
              <a:gd name="connsiteY7" fmla="*/ 4458785 h 5498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10282" h="5498691">
                <a:moveTo>
                  <a:pt x="0" y="0"/>
                </a:moveTo>
                <a:lnTo>
                  <a:pt x="7891306" y="0"/>
                </a:lnTo>
                <a:lnTo>
                  <a:pt x="7891306" y="1039906"/>
                </a:lnTo>
                <a:lnTo>
                  <a:pt x="8310282" y="1039906"/>
                </a:lnTo>
                <a:lnTo>
                  <a:pt x="8310282" y="5498691"/>
                </a:lnTo>
                <a:lnTo>
                  <a:pt x="833718" y="5498691"/>
                </a:lnTo>
                <a:lnTo>
                  <a:pt x="833718" y="4458785"/>
                </a:lnTo>
                <a:lnTo>
                  <a:pt x="0" y="4458785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45935" y="1421882"/>
            <a:ext cx="7313332" cy="57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§</a:t>
            </a:r>
            <a:r>
              <a:rPr lang="zh-TW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各校系與相應職缺的比對</a:t>
            </a:r>
            <a:r>
              <a:rPr lang="en-US" altLang="zh-TW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-(Demo</a:t>
            </a:r>
            <a:r>
              <a:rPr lang="zh-TW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影片</a:t>
            </a:r>
            <a:r>
              <a:rPr lang="en-US" altLang="zh-TW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6D40F9C-7A8E-4C7D-BD18-CED1485A3404}"/>
              </a:ext>
            </a:extLst>
          </p:cNvPr>
          <p:cNvSpPr/>
          <p:nvPr/>
        </p:nvSpPr>
        <p:spPr>
          <a:xfrm>
            <a:off x="901261" y="1981756"/>
            <a:ext cx="51665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https://www.youtube.com/watch?v=uTgK9narQX4</a:t>
            </a:r>
            <a:endParaRPr lang="zh-TW" altLang="en-US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3366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3313</TotalTime>
  <Words>1002</Words>
  <Application>Microsoft Office PowerPoint</Application>
  <PresentationFormat>如螢幕大小 (4:3)</PresentationFormat>
  <Paragraphs>133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微軟正黑體</vt:lpstr>
      <vt:lpstr>新細明體</vt:lpstr>
      <vt:lpstr>華康儷金黑</vt:lpstr>
      <vt:lpstr>Arial</vt:lpstr>
      <vt:lpstr>Calibri</vt:lpstr>
      <vt:lpstr>Calibri Light</vt:lpstr>
      <vt:lpstr>Wingdings</vt:lpstr>
      <vt:lpstr>自訂設計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Liam Chang</dc:creator>
  <cp:lastModifiedBy>詩淳 盧</cp:lastModifiedBy>
  <cp:revision>106</cp:revision>
  <dcterms:created xsi:type="dcterms:W3CDTF">2017-08-01T03:48:39Z</dcterms:created>
  <dcterms:modified xsi:type="dcterms:W3CDTF">2020-10-17T04:28:37Z</dcterms:modified>
</cp:coreProperties>
</file>