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65" r:id="rId2"/>
    <p:sldId id="264" r:id="rId3"/>
    <p:sldId id="262" r:id="rId4"/>
    <p:sldId id="260" r:id="rId5"/>
    <p:sldId id="263" r:id="rId6"/>
    <p:sldId id="266" r:id="rId7"/>
    <p:sldId id="267" r:id="rId8"/>
    <p:sldId id="268" r:id="rId9"/>
    <p:sldId id="270" r:id="rId10"/>
    <p:sldId id="27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228F81E-D9EC-4639-928A-2F6C992AD6AF}" type="datetimeFigureOut">
              <a:rPr lang="en-US" smtClean="0"/>
              <a:t>2/21/2024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85824FD-022B-40B2-9037-122ABD8FA9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8F81E-D9EC-4639-928A-2F6C992AD6AF}" type="datetimeFigureOut">
              <a:rPr lang="en-US" smtClean="0"/>
              <a:t>2/21/2024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5824FD-022B-40B2-9037-122ABD8FA9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8F81E-D9EC-4639-928A-2F6C992AD6AF}" type="datetimeFigureOut">
              <a:rPr lang="en-US" smtClean="0"/>
              <a:t>2/21/2024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5824FD-022B-40B2-9037-122ABD8FA9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28F81E-D9EC-4639-928A-2F6C992AD6AF}" type="datetimeFigureOut">
              <a:rPr lang="en-US" smtClean="0"/>
              <a:t>2/21/2024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5824FD-022B-40B2-9037-122ABD8FA9A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28F81E-D9EC-4639-928A-2F6C992AD6AF}" type="datetimeFigureOut">
              <a:rPr lang="en-US" smtClean="0"/>
              <a:t>2/21/2024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5824FD-022B-40B2-9037-122ABD8FA9A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28F81E-D9EC-4639-928A-2F6C992AD6AF}" type="datetimeFigureOut">
              <a:rPr lang="en-US" smtClean="0"/>
              <a:t>2/21/2024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5824FD-022B-40B2-9037-122ABD8FA9A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28F81E-D9EC-4639-928A-2F6C992AD6AF}" type="datetimeFigureOut">
              <a:rPr lang="en-US" smtClean="0"/>
              <a:t>2/21/2024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85824FD-022B-40B2-9037-122ABD8FA9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228F81E-D9EC-4639-928A-2F6C992AD6AF}" type="datetimeFigureOut">
              <a:rPr lang="en-US" smtClean="0"/>
              <a:t>2/21/2024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85824FD-022B-40B2-9037-122ABD8FA9A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228F81E-D9EC-4639-928A-2F6C992AD6AF}" type="datetimeFigureOut">
              <a:rPr lang="en-US" smtClean="0"/>
              <a:t>2/21/2024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85824FD-022B-40B2-9037-122ABD8FA9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228F81E-D9EC-4639-928A-2F6C992AD6AF}" type="datetimeFigureOut">
              <a:rPr lang="en-US" smtClean="0"/>
              <a:t>2/21/2024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5824FD-022B-40B2-9037-122ABD8FA9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28F81E-D9EC-4639-928A-2F6C992AD6AF}" type="datetimeFigureOut">
              <a:rPr lang="en-US" smtClean="0"/>
              <a:t>2/21/2024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85824FD-022B-40B2-9037-122ABD8FA9A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28F81E-D9EC-4639-928A-2F6C992AD6AF}" type="datetimeFigureOut">
              <a:rPr lang="en-US" smtClean="0"/>
              <a:t>2/21/2024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85824FD-022B-40B2-9037-122ABD8FA9A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r>
              <a:rPr lang="en-US" b="1" dirty="0"/>
              <a:t>Team Members</a:t>
            </a:r>
            <a:r>
              <a:rPr lang="en-US" b="1" dirty="0" smtClean="0"/>
              <a:t>:</a:t>
            </a:r>
            <a:br>
              <a:rPr lang="en-US" b="1" dirty="0" smtClean="0"/>
            </a:br>
            <a:r>
              <a:rPr lang="en-US" dirty="0" smtClean="0"/>
              <a:t>Team Member 1: JULIUS FAWAZ KAMARA 27933</a:t>
            </a:r>
            <a:br>
              <a:rPr lang="en-US" dirty="0" smtClean="0"/>
            </a:br>
            <a:r>
              <a:rPr lang="en-US" dirty="0" smtClean="0"/>
              <a:t>Team Member 2: ABDUL ERNEST SESAY 27859</a:t>
            </a:r>
            <a:br>
              <a:rPr lang="en-US" dirty="0" smtClean="0"/>
            </a:br>
            <a:r>
              <a:rPr lang="en-US" dirty="0" smtClean="0"/>
              <a:t>Team Member 3: SILAS MAX-DIXON 28613</a:t>
            </a:r>
            <a:br>
              <a:rPr lang="en-US" dirty="0" smtClean="0"/>
            </a:br>
            <a:r>
              <a:rPr lang="en-US" b="1" dirty="0"/>
              <a:t/>
            </a:r>
            <a:br>
              <a:rPr lang="en-US" b="1" dirty="0"/>
            </a:br>
            <a:endParaRPr lang="en-US" dirty="0"/>
          </a:p>
        </p:txBody>
      </p:sp>
    </p:spTree>
    <p:extLst>
      <p:ext uri="{BB962C8B-B14F-4D97-AF65-F5344CB8AC3E}">
        <p14:creationId xmlns:p14="http://schemas.microsoft.com/office/powerpoint/2010/main" val="380645459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440362"/>
          </a:xfrm>
        </p:spPr>
        <p:txBody>
          <a:bodyPr>
            <a:normAutofit fontScale="90000"/>
          </a:bodyPr>
          <a:lstStyle/>
          <a:p>
            <a:r>
              <a:rPr lang="en-US" dirty="0"/>
              <a:t>This presentation summarizes our approach, key findings, and challenges encountered during the analysis of the wine dataset. We aim to further enhance our models and explore advanced techniques for better understanding and prediction accuracy.</a:t>
            </a:r>
          </a:p>
        </p:txBody>
      </p:sp>
    </p:spTree>
    <p:extLst>
      <p:ext uri="{BB962C8B-B14F-4D97-AF65-F5344CB8AC3E}">
        <p14:creationId xmlns:p14="http://schemas.microsoft.com/office/powerpoint/2010/main" val="496489006"/>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610600" cy="4754562"/>
          </a:xfrm>
        </p:spPr>
        <p:txBody>
          <a:bodyPr>
            <a:normAutofit/>
          </a:bodyPr>
          <a:lstStyle/>
          <a:p>
            <a:r>
              <a:rPr lang="en-US" b="1" dirty="0"/>
              <a:t>Acknowledgments</a:t>
            </a:r>
            <a:br>
              <a:rPr lang="en-US" b="1" dirty="0"/>
            </a:br>
            <a:r>
              <a:rPr lang="en-US" dirty="0"/>
              <a:t>Thanks to  </a:t>
            </a:r>
            <a:r>
              <a:rPr lang="en-US" dirty="0" smtClean="0"/>
              <a:t>be to the lord </a:t>
            </a:r>
            <a:r>
              <a:rPr lang="en-US" dirty="0"/>
              <a:t>for guidance and support.</a:t>
            </a:r>
            <a:br>
              <a:rPr lang="en-US" dirty="0"/>
            </a:br>
            <a:r>
              <a:rPr lang="en-US" dirty="0"/>
              <a:t>Thanks to team members for collaboration and effort.</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725220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059362"/>
          </a:xfrm>
        </p:spPr>
        <p:txBody>
          <a:bodyPr>
            <a:normAutofit/>
          </a:bodyPr>
          <a:lstStyle/>
          <a:p>
            <a:r>
              <a:rPr lang="en-US" b="1" dirty="0" smtClean="0"/>
              <a:t>Wine Dataset Analysis: Key </a:t>
            </a:r>
            <a:br>
              <a:rPr lang="en-US" b="1" dirty="0" smtClean="0"/>
            </a:br>
            <a:r>
              <a:rPr lang="en-US" b="1" dirty="0" smtClean="0"/>
              <a:t/>
            </a:r>
            <a:br>
              <a:rPr lang="en-US" b="1" dirty="0" smtClean="0"/>
            </a:br>
            <a:r>
              <a:rPr lang="en-US" b="1" dirty="0" smtClean="0"/>
              <a:t/>
            </a:r>
            <a:br>
              <a:rPr lang="en-US" b="1" dirty="0" smtClean="0"/>
            </a:br>
            <a:r>
              <a:rPr lang="en-US" b="1" dirty="0" smtClean="0"/>
              <a:t>Findings and Approach</a:t>
            </a:r>
            <a:br>
              <a:rPr lang="en-US" b="1" dirty="0" smtClean="0"/>
            </a:br>
            <a:endParaRPr lang="en-US" dirty="0"/>
          </a:p>
        </p:txBody>
      </p:sp>
    </p:spTree>
    <p:extLst>
      <p:ext uri="{BB962C8B-B14F-4D97-AF65-F5344CB8AC3E}">
        <p14:creationId xmlns:p14="http://schemas.microsoft.com/office/powerpoint/2010/main" val="42186951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Wine Dataset</a:t>
            </a:r>
            <a:br>
              <a:rPr lang="en-US" dirty="0" smtClean="0"/>
            </a:br>
            <a:r>
              <a:rPr lang="en-US" dirty="0" smtClean="0"/>
              <a:t>Overview</a:t>
            </a:r>
            <a:br>
              <a:rPr lang="en-US" dirty="0" smtClean="0"/>
            </a:br>
            <a:endParaRPr lang="en-US" dirty="0"/>
          </a:p>
        </p:txBody>
      </p:sp>
      <p:sp>
        <p:nvSpPr>
          <p:cNvPr id="3" name="Rectangle 2"/>
          <p:cNvSpPr/>
          <p:nvPr/>
        </p:nvSpPr>
        <p:spPr>
          <a:xfrm>
            <a:off x="762000" y="2551836"/>
            <a:ext cx="7924800" cy="2677656"/>
          </a:xfrm>
          <a:prstGeom prst="rect">
            <a:avLst/>
          </a:prstGeom>
        </p:spPr>
        <p:txBody>
          <a:bodyPr wrap="square">
            <a:spAutoFit/>
          </a:bodyPr>
          <a:lstStyle/>
          <a:p>
            <a:r>
              <a:rPr lang="en-US" sz="2800" dirty="0" smtClean="0"/>
              <a:t>The wine dataset is a classic benchmark dataset in machine learning and statistics. It consists of the results of a chemical analysis of wines grown in a specific region in Italy. The dataset comprises various attributes measured from samples of three different types of wine.</a:t>
            </a:r>
            <a:endParaRPr lang="en-US" sz="2800" dirty="0"/>
          </a:p>
        </p:txBody>
      </p:sp>
    </p:spTree>
    <p:extLst>
      <p:ext uri="{BB962C8B-B14F-4D97-AF65-F5344CB8AC3E}">
        <p14:creationId xmlns:p14="http://schemas.microsoft.com/office/powerpoint/2010/main" val="183397902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Autofit/>
          </a:bodyPr>
          <a:lstStyle/>
          <a:p>
            <a:r>
              <a:rPr lang="en-US" sz="2000" dirty="0" smtClean="0"/>
              <a:t>Alcohol</a:t>
            </a:r>
          </a:p>
          <a:p>
            <a:r>
              <a:rPr lang="en-US" sz="2000" dirty="0" smtClean="0"/>
              <a:t>Malic acid</a:t>
            </a:r>
          </a:p>
          <a:p>
            <a:r>
              <a:rPr lang="en-US" sz="2000" dirty="0" smtClean="0"/>
              <a:t>Ash</a:t>
            </a:r>
          </a:p>
          <a:p>
            <a:r>
              <a:rPr lang="en-US" sz="2000" dirty="0" smtClean="0"/>
              <a:t>Alcalinity of ash</a:t>
            </a:r>
          </a:p>
          <a:p>
            <a:r>
              <a:rPr lang="en-US" sz="2000" dirty="0" smtClean="0"/>
              <a:t>Magnesium</a:t>
            </a:r>
          </a:p>
          <a:p>
            <a:r>
              <a:rPr lang="en-US" sz="2000" dirty="0" smtClean="0"/>
              <a:t>Total phenols</a:t>
            </a:r>
          </a:p>
          <a:p>
            <a:r>
              <a:rPr lang="en-US" sz="2000" dirty="0" smtClean="0"/>
              <a:t>Flavanoids</a:t>
            </a:r>
          </a:p>
          <a:p>
            <a:r>
              <a:rPr lang="en-US" sz="2000" dirty="0" smtClean="0"/>
              <a:t>Nonflavanoid phenols</a:t>
            </a:r>
          </a:p>
          <a:p>
            <a:r>
              <a:rPr lang="en-US" sz="2000" dirty="0" smtClean="0"/>
              <a:t>Proanthocyanins</a:t>
            </a:r>
          </a:p>
          <a:p>
            <a:r>
              <a:rPr lang="en-US" sz="2000" dirty="0" smtClean="0"/>
              <a:t>Color intensity</a:t>
            </a:r>
          </a:p>
          <a:p>
            <a:r>
              <a:rPr lang="en-US" sz="2000" dirty="0" smtClean="0"/>
              <a:t>Hue</a:t>
            </a:r>
          </a:p>
          <a:p>
            <a:r>
              <a:rPr lang="en-US" sz="2000" dirty="0" smtClean="0"/>
              <a:t>OD280/OD315 of diluted wines</a:t>
            </a:r>
          </a:p>
          <a:p>
            <a:r>
              <a:rPr lang="en-US" sz="2000" dirty="0" smtClean="0"/>
              <a:t>Proline</a:t>
            </a:r>
          </a:p>
          <a:p>
            <a:pPr marL="0" indent="0">
              <a:buNone/>
            </a:pPr>
            <a:r>
              <a:rPr lang="en-US" sz="2000" dirty="0" smtClean="0"/>
              <a:t>These attributes are numerical measurements obtained from the chemical analysis of the wines</a:t>
            </a:r>
            <a:endParaRPr lang="en-US" sz="2000" dirty="0"/>
          </a:p>
        </p:txBody>
      </p:sp>
      <p:sp>
        <p:nvSpPr>
          <p:cNvPr id="2" name="Title 1"/>
          <p:cNvSpPr>
            <a:spLocks noGrp="1"/>
          </p:cNvSpPr>
          <p:nvPr>
            <p:ph type="title"/>
          </p:nvPr>
        </p:nvSpPr>
        <p:spPr/>
        <p:txBody>
          <a:bodyPr>
            <a:normAutofit fontScale="90000"/>
          </a:bodyPr>
          <a:lstStyle/>
          <a:p>
            <a:r>
              <a:rPr lang="en-US" b="1" dirty="0" smtClean="0"/>
              <a:t>Attributes</a:t>
            </a:r>
            <a:br>
              <a:rPr lang="en-US" b="1" dirty="0" smtClean="0"/>
            </a:br>
            <a:endParaRPr lang="en-US" dirty="0"/>
          </a:p>
        </p:txBody>
      </p:sp>
    </p:spTree>
    <p:extLst>
      <p:ext uri="{BB962C8B-B14F-4D97-AF65-F5344CB8AC3E}">
        <p14:creationId xmlns:p14="http://schemas.microsoft.com/office/powerpoint/2010/main" val="189451433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8686800" cy="6629400"/>
          </a:xfrm>
        </p:spPr>
        <p:txBody>
          <a:bodyPr>
            <a:noAutofit/>
          </a:bodyPr>
          <a:lstStyle/>
          <a:p>
            <a:r>
              <a:rPr lang="en-US" sz="2400" b="1" dirty="0"/>
              <a:t>Key Findings</a:t>
            </a:r>
            <a:br>
              <a:rPr lang="en-US" sz="2400" b="1" dirty="0"/>
            </a:br>
            <a:r>
              <a:rPr lang="en-US" sz="2400" b="1" dirty="0"/>
              <a:t>1. Model Performance</a:t>
            </a:r>
            <a:br>
              <a:rPr lang="en-US" sz="2400" b="1" dirty="0"/>
            </a:br>
            <a:r>
              <a:rPr lang="en-US" sz="2400" b="1" dirty="0"/>
              <a:t>Logistic Regression:</a:t>
            </a:r>
            <a:r>
              <a:rPr lang="en-US" sz="2400" dirty="0"/>
              <a:t/>
            </a:r>
            <a:br>
              <a:rPr lang="en-US" sz="2400" dirty="0"/>
            </a:br>
            <a:r>
              <a:rPr lang="en-US" sz="2400" dirty="0"/>
              <a:t>Accuracy: [Accuracy]</a:t>
            </a:r>
            <a:br>
              <a:rPr lang="en-US" sz="2400" dirty="0"/>
            </a:br>
            <a:r>
              <a:rPr lang="en-US" sz="2400" dirty="0"/>
              <a:t>Precision: [Precision]</a:t>
            </a:r>
            <a:br>
              <a:rPr lang="en-US" sz="2400" dirty="0"/>
            </a:br>
            <a:r>
              <a:rPr lang="en-US" sz="2400" dirty="0"/>
              <a:t>Recall: [Recall]</a:t>
            </a:r>
            <a:br>
              <a:rPr lang="en-US" sz="2400" dirty="0"/>
            </a:br>
            <a:r>
              <a:rPr lang="en-US" sz="2400" dirty="0"/>
              <a:t>F1 Score: [F1 Score]</a:t>
            </a:r>
            <a:br>
              <a:rPr lang="en-US" sz="2400" dirty="0"/>
            </a:br>
            <a:r>
              <a:rPr lang="en-US" sz="2400" b="1" dirty="0"/>
              <a:t>Decision Trees:</a:t>
            </a:r>
            <a:r>
              <a:rPr lang="en-US" sz="2400" dirty="0"/>
              <a:t/>
            </a:r>
            <a:br>
              <a:rPr lang="en-US" sz="2400" dirty="0"/>
            </a:br>
            <a:r>
              <a:rPr lang="en-US" sz="2400" dirty="0"/>
              <a:t>Accuracy: [Accuracy]</a:t>
            </a:r>
            <a:br>
              <a:rPr lang="en-US" sz="2400" dirty="0"/>
            </a:br>
            <a:r>
              <a:rPr lang="en-US" sz="2400" dirty="0"/>
              <a:t>Precision: [Precision]</a:t>
            </a:r>
            <a:br>
              <a:rPr lang="en-US" sz="2400" dirty="0"/>
            </a:br>
            <a:r>
              <a:rPr lang="en-US" sz="2400" dirty="0"/>
              <a:t>Recall: [Recall]</a:t>
            </a:r>
            <a:br>
              <a:rPr lang="en-US" sz="2400" dirty="0"/>
            </a:br>
            <a:r>
              <a:rPr lang="en-US" sz="2400" dirty="0"/>
              <a:t>F1 Score: [F1 Score]</a:t>
            </a:r>
            <a:br>
              <a:rPr lang="en-US" sz="2400" dirty="0"/>
            </a:br>
            <a:r>
              <a:rPr lang="en-US" sz="2400" b="1" dirty="0"/>
              <a:t>Support Vector Machines (SVM):</a:t>
            </a:r>
            <a:r>
              <a:rPr lang="en-US" sz="2400" dirty="0"/>
              <a:t/>
            </a:r>
            <a:br>
              <a:rPr lang="en-US" sz="2400" dirty="0"/>
            </a:br>
            <a:r>
              <a:rPr lang="en-US" sz="2400" dirty="0"/>
              <a:t>Accuracy: [Accuracy]</a:t>
            </a:r>
            <a:br>
              <a:rPr lang="en-US" sz="2400" dirty="0"/>
            </a:br>
            <a:r>
              <a:rPr lang="en-US" sz="2400" dirty="0"/>
              <a:t>Precision: [Precision]</a:t>
            </a:r>
            <a:br>
              <a:rPr lang="en-US" sz="2400" dirty="0"/>
            </a:br>
            <a:r>
              <a:rPr lang="en-US" sz="2400" dirty="0"/>
              <a:t>Recall: [Recall]</a:t>
            </a:r>
            <a:br>
              <a:rPr lang="en-US" sz="2400" dirty="0"/>
            </a:br>
            <a:r>
              <a:rPr lang="en-US" sz="2400" dirty="0"/>
              <a:t>F1 Score: [F1 Score]</a:t>
            </a:r>
            <a:br>
              <a:rPr lang="en-US" sz="2400" dirty="0"/>
            </a:br>
            <a:r>
              <a:rPr lang="en-US" sz="2400" dirty="0" smtClean="0"/>
              <a:t/>
            </a:r>
            <a:br>
              <a:rPr lang="en-US" sz="2400" dirty="0" smtClean="0"/>
            </a:br>
            <a:endParaRPr lang="en-US" sz="2400" dirty="0"/>
          </a:p>
        </p:txBody>
      </p:sp>
    </p:spTree>
    <p:extLst>
      <p:ext uri="{BB962C8B-B14F-4D97-AF65-F5344CB8AC3E}">
        <p14:creationId xmlns:p14="http://schemas.microsoft.com/office/powerpoint/2010/main" val="3590418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6430962"/>
          </a:xfrm>
        </p:spPr>
        <p:txBody>
          <a:bodyPr>
            <a:noAutofit/>
          </a:bodyPr>
          <a:lstStyle/>
          <a:p>
            <a:r>
              <a:rPr lang="en-US" sz="2800" b="1" dirty="0"/>
              <a:t>2. Data Exploration</a:t>
            </a:r>
            <a:br>
              <a:rPr lang="en-US" sz="2800" b="1" dirty="0"/>
            </a:br>
            <a:r>
              <a:rPr lang="en-US" sz="2800" dirty="0"/>
              <a:t>Explored dataset features and target labels.</a:t>
            </a:r>
            <a:br>
              <a:rPr lang="en-US" sz="2800" dirty="0"/>
            </a:br>
            <a:r>
              <a:rPr lang="en-US" sz="2800" dirty="0"/>
              <a:t>Checked for missing values (No missing values found).</a:t>
            </a:r>
            <a:br>
              <a:rPr lang="en-US" sz="2800" dirty="0"/>
            </a:br>
            <a:r>
              <a:rPr lang="en-US" sz="2800" dirty="0"/>
              <a:t>Visualized target distribution, pair plots, and correlation heatmap.</a:t>
            </a:r>
            <a:br>
              <a:rPr lang="en-US" sz="2800" dirty="0"/>
            </a:br>
            <a:r>
              <a:rPr lang="en-US" sz="2800" b="1" dirty="0"/>
              <a:t>3. Model Evaluation</a:t>
            </a:r>
            <a:br>
              <a:rPr lang="en-US" sz="2800" b="1" dirty="0"/>
            </a:br>
            <a:r>
              <a:rPr lang="en-US" sz="2800" dirty="0"/>
              <a:t>Evaluated models using accuracy, precision, recall, and F1 score.</a:t>
            </a:r>
            <a:br>
              <a:rPr lang="en-US" sz="2800" dirty="0"/>
            </a:br>
            <a:r>
              <a:rPr lang="en-US" sz="2800" dirty="0"/>
              <a:t>Visualized confusion matrices for each model.</a:t>
            </a:r>
            <a:br>
              <a:rPr lang="en-US" sz="2800" dirty="0"/>
            </a:br>
            <a:r>
              <a:rPr lang="en-US" sz="2800" b="1" dirty="0"/>
              <a:t>4. Further Steps</a:t>
            </a:r>
            <a:br>
              <a:rPr lang="en-US" sz="2800" b="1" dirty="0"/>
            </a:br>
            <a:r>
              <a:rPr lang="en-US" sz="2800" dirty="0"/>
              <a:t>Hyperparameter tuning.</a:t>
            </a:r>
            <a:br>
              <a:rPr lang="en-US" sz="2800" dirty="0"/>
            </a:br>
            <a:r>
              <a:rPr lang="en-US" sz="2800" dirty="0"/>
              <a:t>Additional analysis for model improvement.</a:t>
            </a:r>
            <a:br>
              <a:rPr lang="en-US" sz="2800" dirty="0"/>
            </a:br>
            <a:r>
              <a:rPr lang="en-US" sz="2800" dirty="0" smtClean="0"/>
              <a:t/>
            </a:r>
            <a:br>
              <a:rPr lang="en-US" sz="2800" dirty="0" smtClean="0"/>
            </a:br>
            <a:endParaRPr lang="en-US" sz="2800" dirty="0"/>
          </a:p>
        </p:txBody>
      </p:sp>
    </p:spTree>
    <p:extLst>
      <p:ext uri="{BB962C8B-B14F-4D97-AF65-F5344CB8AC3E}">
        <p14:creationId xmlns:p14="http://schemas.microsoft.com/office/powerpoint/2010/main" val="853736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668962"/>
          </a:xfrm>
        </p:spPr>
        <p:txBody>
          <a:bodyPr>
            <a:normAutofit/>
          </a:bodyPr>
          <a:lstStyle/>
          <a:p>
            <a:r>
              <a:rPr lang="en-US" sz="2400" b="1" dirty="0"/>
              <a:t>Approach</a:t>
            </a:r>
            <a:br>
              <a:rPr lang="en-US" sz="2400" b="1" dirty="0"/>
            </a:br>
            <a:r>
              <a:rPr lang="en-US" sz="2400" b="1" dirty="0"/>
              <a:t>1. Data Preprocessing</a:t>
            </a:r>
            <a:br>
              <a:rPr lang="en-US" sz="2400" b="1" dirty="0"/>
            </a:br>
            <a:r>
              <a:rPr lang="en-US" sz="2400" dirty="0"/>
              <a:t>Converted dataset to DataFrame.</a:t>
            </a:r>
            <a:br>
              <a:rPr lang="en-US" sz="2400" dirty="0"/>
            </a:br>
            <a:r>
              <a:rPr lang="en-US" sz="2400" dirty="0"/>
              <a:t>Checked for missing values.</a:t>
            </a:r>
            <a:br>
              <a:rPr lang="en-US" sz="2400" dirty="0"/>
            </a:br>
            <a:r>
              <a:rPr lang="en-US" sz="2400" dirty="0"/>
              <a:t>Split dataset into features and target labels.</a:t>
            </a:r>
            <a:br>
              <a:rPr lang="en-US" sz="2400" dirty="0"/>
            </a:br>
            <a:r>
              <a:rPr lang="en-US" sz="2400" dirty="0"/>
              <a:t>Performed feature scaling using StandardScaler.</a:t>
            </a:r>
            <a:br>
              <a:rPr lang="en-US" sz="2400" dirty="0"/>
            </a:br>
            <a:r>
              <a:rPr lang="en-US" sz="2400" b="1" dirty="0"/>
              <a:t>2. Model Training</a:t>
            </a:r>
            <a:br>
              <a:rPr lang="en-US" sz="2400" b="1" dirty="0"/>
            </a:br>
            <a:r>
              <a:rPr lang="en-US" sz="2400" dirty="0"/>
              <a:t>Trained three different classifiers:</a:t>
            </a:r>
            <a:br>
              <a:rPr lang="en-US" sz="2400" dirty="0"/>
            </a:br>
            <a:r>
              <a:rPr lang="en-US" sz="2400" dirty="0"/>
              <a:t>Logistic Regression</a:t>
            </a:r>
            <a:br>
              <a:rPr lang="en-US" sz="2400" dirty="0"/>
            </a:br>
            <a:r>
              <a:rPr lang="en-US" sz="2400" dirty="0"/>
              <a:t>Decision Trees</a:t>
            </a:r>
            <a:br>
              <a:rPr lang="en-US" sz="2400" dirty="0"/>
            </a:br>
            <a:r>
              <a:rPr lang="en-US" sz="2400" dirty="0"/>
              <a:t>Support Vector Machines (SVM)</a:t>
            </a:r>
            <a:br>
              <a:rPr lang="en-US" sz="2400" dirty="0"/>
            </a:br>
            <a:endParaRPr lang="en-US" sz="2400" dirty="0"/>
          </a:p>
        </p:txBody>
      </p:sp>
    </p:spTree>
    <p:extLst>
      <p:ext uri="{BB962C8B-B14F-4D97-AF65-F5344CB8AC3E}">
        <p14:creationId xmlns:p14="http://schemas.microsoft.com/office/powerpoint/2010/main" val="287327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430962"/>
          </a:xfrm>
        </p:spPr>
        <p:txBody>
          <a:bodyPr>
            <a:normAutofit fontScale="90000"/>
          </a:bodyPr>
          <a:lstStyle/>
          <a:p>
            <a:r>
              <a:rPr lang="en-US" sz="2800" b="1" dirty="0"/>
              <a:t>3</a:t>
            </a:r>
            <a:r>
              <a:rPr lang="en-US" sz="2800" b="1" dirty="0">
                <a:solidFill>
                  <a:schemeClr val="bg1">
                    <a:lumMod val="50000"/>
                    <a:lumOff val="50000"/>
                  </a:schemeClr>
                </a:solidFill>
              </a:rPr>
              <a:t>. </a:t>
            </a:r>
            <a:r>
              <a:rPr lang="en-US" sz="2800" b="1" dirty="0">
                <a:solidFill>
                  <a:schemeClr val="tx1"/>
                </a:solidFill>
              </a:rPr>
              <a:t>Model </a:t>
            </a:r>
            <a:r>
              <a:rPr lang="en-US" sz="2800" b="1" dirty="0" smtClean="0">
                <a:solidFill>
                  <a:schemeClr val="tx1"/>
                </a:solidFill>
              </a:rPr>
              <a:t>Evaluation</a:t>
            </a:r>
            <a:br>
              <a:rPr lang="en-US" sz="2800" b="1" dirty="0" smtClean="0">
                <a:solidFill>
                  <a:schemeClr val="tx1"/>
                </a:solidFill>
              </a:rPr>
            </a:br>
            <a:r>
              <a:rPr lang="en-US" sz="2800" b="1" dirty="0"/>
              <a:t/>
            </a:r>
            <a:br>
              <a:rPr lang="en-US" sz="2800" b="1" dirty="0"/>
            </a:br>
            <a:r>
              <a:rPr lang="en-US" sz="2800" dirty="0"/>
              <a:t>Defined a function to evaluate models.</a:t>
            </a:r>
            <a:br>
              <a:rPr lang="en-US" sz="2800" dirty="0"/>
            </a:br>
            <a:r>
              <a:rPr lang="en-US" sz="2800" dirty="0"/>
              <a:t>Evaluated models using test data.</a:t>
            </a:r>
            <a:br>
              <a:rPr lang="en-US" sz="2800" dirty="0"/>
            </a:br>
            <a:r>
              <a:rPr lang="en-US" sz="2800" dirty="0"/>
              <a:t>Analyzed performance metrics and confusion matrices</a:t>
            </a:r>
            <a:r>
              <a:rPr lang="en-US" sz="2800" dirty="0" smtClean="0"/>
              <a:t>.</a:t>
            </a:r>
            <a:br>
              <a:rPr lang="en-US" sz="2800" dirty="0" smtClean="0"/>
            </a:br>
            <a:r>
              <a:rPr lang="en-US" sz="2800" dirty="0"/>
              <a:t/>
            </a:r>
            <a:br>
              <a:rPr lang="en-US" sz="2800" dirty="0"/>
            </a:br>
            <a:r>
              <a:rPr lang="en-US" sz="2800" b="1" dirty="0"/>
              <a:t>4. </a:t>
            </a:r>
            <a:r>
              <a:rPr lang="en-US" sz="2800" b="1" dirty="0" smtClean="0"/>
              <a:t>Visualization</a:t>
            </a:r>
            <a:br>
              <a:rPr lang="en-US" sz="2800" b="1" dirty="0" smtClean="0"/>
            </a:br>
            <a:r>
              <a:rPr lang="en-US" sz="2800" b="1" dirty="0"/>
              <a:t/>
            </a:r>
            <a:br>
              <a:rPr lang="en-US" sz="2800" b="1" dirty="0"/>
            </a:br>
            <a:r>
              <a:rPr lang="en-US" sz="2800" dirty="0"/>
              <a:t>Plotted pair plots, correlation heatmap, and target distribution.</a:t>
            </a:r>
            <a:br>
              <a:rPr lang="en-US" sz="2800" dirty="0"/>
            </a:br>
            <a:r>
              <a:rPr lang="en-US" sz="2800" dirty="0"/>
              <a:t>Visualized confusion matrices for model evaluation.</a:t>
            </a:r>
            <a:br>
              <a:rPr lang="en-US" sz="2800" dirty="0"/>
            </a:br>
            <a:r>
              <a:rPr lang="en-US" sz="2800" b="1" dirty="0"/>
              <a:t>5. </a:t>
            </a:r>
            <a:r>
              <a:rPr lang="en-US" sz="2800" b="1" dirty="0" smtClean="0"/>
              <a:t>Challenges</a:t>
            </a:r>
            <a:br>
              <a:rPr lang="en-US" sz="2800" b="1" dirty="0" smtClean="0"/>
            </a:br>
            <a:r>
              <a:rPr lang="en-US" sz="2800" b="1" dirty="0"/>
              <a:t/>
            </a:r>
            <a:br>
              <a:rPr lang="en-US" sz="2800" b="1" dirty="0"/>
            </a:br>
            <a:r>
              <a:rPr lang="en-US" sz="2800" dirty="0"/>
              <a:t>Ensuring robustness of models</a:t>
            </a:r>
            <a:r>
              <a:rPr lang="en-US" sz="2800" dirty="0" smtClean="0"/>
              <a:t>.</a:t>
            </a:r>
            <a:r>
              <a:rPr lang="en-US" sz="2800" dirty="0"/>
              <a:t/>
            </a:r>
            <a:br>
              <a:rPr lang="en-US" sz="2800" dirty="0"/>
            </a:br>
            <a:r>
              <a:rPr lang="en-US" sz="2800" dirty="0"/>
              <a:t>Interpreting complex model decisions</a:t>
            </a:r>
            <a:r>
              <a:rPr lang="en-US" sz="2800" dirty="0" smtClean="0"/>
              <a:t>.</a:t>
            </a:r>
            <a:br>
              <a:rPr lang="en-US" sz="2800" dirty="0" smtClean="0"/>
            </a:br>
            <a:r>
              <a:rPr lang="en-US" sz="2800" dirty="0" smtClean="0"/>
              <a:t>Understanding &amp; Interpreting output code.</a:t>
            </a:r>
            <a:r>
              <a:rPr lang="en-US" sz="2800" dirty="0"/>
              <a:t/>
            </a:r>
            <a:br>
              <a:rPr lang="en-US" sz="2800" dirty="0"/>
            </a:br>
            <a:endParaRPr lang="en-US" sz="2800" dirty="0"/>
          </a:p>
        </p:txBody>
      </p:sp>
    </p:spTree>
    <p:extLst>
      <p:ext uri="{BB962C8B-B14F-4D97-AF65-F5344CB8AC3E}">
        <p14:creationId xmlns:p14="http://schemas.microsoft.com/office/powerpoint/2010/main" val="1392071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126162"/>
          </a:xfrm>
        </p:spPr>
        <p:txBody>
          <a:bodyPr>
            <a:normAutofit/>
          </a:bodyPr>
          <a:lstStyle/>
          <a:p>
            <a:r>
              <a:rPr lang="en-US" sz="3200" b="1" dirty="0" smtClean="0"/>
              <a:t>Conclusion</a:t>
            </a:r>
            <a:br>
              <a:rPr lang="en-US" sz="3200" b="1" dirty="0" smtClean="0"/>
            </a:br>
            <a:r>
              <a:rPr lang="en-US" sz="3200" b="1" dirty="0" smtClean="0"/>
              <a:t>Summary</a:t>
            </a:r>
            <a:br>
              <a:rPr lang="en-US" sz="3200" b="1" dirty="0" smtClean="0"/>
            </a:br>
            <a:r>
              <a:rPr lang="en-US" sz="3200" b="1" dirty="0" smtClean="0"/>
              <a:t/>
            </a:r>
            <a:br>
              <a:rPr lang="en-US" sz="3200" b="1" dirty="0" smtClean="0"/>
            </a:br>
            <a:r>
              <a:rPr lang="en-US" sz="3200" dirty="0" smtClean="0"/>
              <a:t>Explored wine dataset and performed thorough analysis.</a:t>
            </a:r>
            <a:br>
              <a:rPr lang="en-US" sz="3200" dirty="0" smtClean="0"/>
            </a:br>
            <a:r>
              <a:rPr lang="en-US" sz="3200" dirty="0" smtClean="0"/>
              <a:t>Trained and evaluated three different classifiers.</a:t>
            </a:r>
            <a:br>
              <a:rPr lang="en-US" sz="3200" dirty="0" smtClean="0"/>
            </a:br>
            <a:r>
              <a:rPr lang="en-US" sz="3200" dirty="0" smtClean="0"/>
              <a:t>Visualized data and model performance metrics.</a:t>
            </a:r>
            <a:br>
              <a:rPr lang="en-US" sz="3200" dirty="0" smtClean="0"/>
            </a:br>
            <a:r>
              <a:rPr lang="en-US" sz="3200" dirty="0" smtClean="0"/>
              <a:t/>
            </a:r>
            <a:br>
              <a:rPr lang="en-US" sz="3200" dirty="0" smtClean="0"/>
            </a:br>
            <a:endParaRPr lang="en-US" sz="3200" dirty="0"/>
          </a:p>
        </p:txBody>
      </p:sp>
    </p:spTree>
    <p:extLst>
      <p:ext uri="{BB962C8B-B14F-4D97-AF65-F5344CB8AC3E}">
        <p14:creationId xmlns:p14="http://schemas.microsoft.com/office/powerpoint/2010/main" val="3426056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TotalTime>
  <Words>147</Words>
  <Application>Microsoft Office PowerPoint</Application>
  <PresentationFormat>On-screen Show (4:3)</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Team Members: Team Member 1: JULIUS FAWAZ KAMARA 27933 Team Member 2: ABDUL ERNEST SESAY 27859 Team Member 3: SILAS MAX-DIXON 28613  </vt:lpstr>
      <vt:lpstr>Wine Dataset Analysis: Key    Findings and Approach </vt:lpstr>
      <vt:lpstr>Introduction to Wine Dataset Overview </vt:lpstr>
      <vt:lpstr>Attributes </vt:lpstr>
      <vt:lpstr>Key Findings 1. Model Performance Logistic Regression: Accuracy: [Accuracy] Precision: [Precision] Recall: [Recall] F1 Score: [F1 Score] Decision Trees: Accuracy: [Accuracy] Precision: [Precision] Recall: [Recall] F1 Score: [F1 Score] Support Vector Machines (SVM): Accuracy: [Accuracy] Precision: [Precision] Recall: [Recall] F1 Score: [F1 Score]  </vt:lpstr>
      <vt:lpstr>2. Data Exploration Explored dataset features and target labels. Checked for missing values (No missing values found). Visualized target distribution, pair plots, and correlation heatmap. 3. Model Evaluation Evaluated models using accuracy, precision, recall, and F1 score. Visualized confusion matrices for each model. 4. Further Steps Hyperparameter tuning. Additional analysis for model improvement.  </vt:lpstr>
      <vt:lpstr>Approach 1. Data Preprocessing Converted dataset to DataFrame. Checked for missing values. Split dataset into features and target labels. Performed feature scaling using StandardScaler. 2. Model Training Trained three different classifiers: Logistic Regression Decision Trees Support Vector Machines (SVM) </vt:lpstr>
      <vt:lpstr>3. Model Evaluation  Defined a function to evaluate models. Evaluated models using test data. Analyzed performance metrics and confusion matrices.  4. Visualization  Plotted pair plots, correlation heatmap, and target distribution. Visualized confusion matrices for model evaluation. 5. Challenges  Ensuring robustness of models. Interpreting complex model decisions. Understanding &amp; Interpreting output code. </vt:lpstr>
      <vt:lpstr>Conclusion Summary  Explored wine dataset and performed thorough analysis. Trained and evaluated three different classifiers. Visualized data and model performance metrics.  </vt:lpstr>
      <vt:lpstr>This presentation summarizes our approach, key findings, and challenges encountered during the analysis of the wine dataset. We aim to further enhance our models and explore advanced techniques for better understanding and prediction accuracy.</vt:lpstr>
      <vt:lpstr>Acknowledgments Thanks to  be to the lord for guidance and support. Thanks to team members for collaboration and effort.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Dataset Analysis: Key    Findings and Approach</dc:title>
  <dc:creator>fawuz</dc:creator>
  <cp:lastModifiedBy>fawuz</cp:lastModifiedBy>
  <cp:revision>7</cp:revision>
  <dcterms:created xsi:type="dcterms:W3CDTF">2024-02-22T02:23:04Z</dcterms:created>
  <dcterms:modified xsi:type="dcterms:W3CDTF">2024-02-22T04:47:23Z</dcterms:modified>
</cp:coreProperties>
</file>