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1" r:id="rId4"/>
    <p:sldId id="258" r:id="rId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5538" autoAdjust="0"/>
  </p:normalViewPr>
  <p:slideViewPr>
    <p:cSldViewPr>
      <p:cViewPr varScale="1">
        <p:scale>
          <a:sx n="109" d="100"/>
          <a:sy n="109" d="100"/>
        </p:scale>
        <p:origin x="130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\\pressclipsrv\Share\ANALIZE%202021\Xiaomi\Xiaom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Sheet2!$I$6</c:f>
              <c:strCache>
                <c:ptCount val="1"/>
                <c:pt idx="0">
                  <c:v>Samsung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Sheet2!$J$5:$N$5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Sheet2!$J$6:$N$6</c:f>
              <c:numCache>
                <c:formatCode>General</c:formatCode>
                <c:ptCount val="5"/>
                <c:pt idx="0">
                  <c:v>251</c:v>
                </c:pt>
                <c:pt idx="1">
                  <c:v>145</c:v>
                </c:pt>
                <c:pt idx="2">
                  <c:v>237</c:v>
                </c:pt>
                <c:pt idx="3">
                  <c:v>137</c:v>
                </c:pt>
                <c:pt idx="4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AC-4D4D-BCE2-F743AA9B4FBC}"/>
            </c:ext>
          </c:extLst>
        </c:ser>
        <c:ser>
          <c:idx val="1"/>
          <c:order val="1"/>
          <c:tx>
            <c:strRef>
              <c:f>Sheet2!$I$7</c:f>
              <c:strCache>
                <c:ptCount val="1"/>
                <c:pt idx="0">
                  <c:v>Xiaomi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Sheet2!$J$5:$N$5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Sheet2!$J$7:$N$7</c:f>
              <c:numCache>
                <c:formatCode>General</c:formatCode>
                <c:ptCount val="5"/>
                <c:pt idx="0">
                  <c:v>150</c:v>
                </c:pt>
                <c:pt idx="1">
                  <c:v>95</c:v>
                </c:pt>
                <c:pt idx="2">
                  <c:v>187</c:v>
                </c:pt>
                <c:pt idx="3">
                  <c:v>67</c:v>
                </c:pt>
                <c:pt idx="4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AC-4D4D-BCE2-F743AA9B4FBC}"/>
            </c:ext>
          </c:extLst>
        </c:ser>
        <c:ser>
          <c:idx val="2"/>
          <c:order val="2"/>
          <c:tx>
            <c:strRef>
              <c:f>Sheet2!$I$8</c:f>
              <c:strCache>
                <c:ptCount val="1"/>
                <c:pt idx="0">
                  <c:v>Huawei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Sheet2!$J$5:$N$5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Sheet2!$J$8:$N$8</c:f>
              <c:numCache>
                <c:formatCode>General</c:formatCode>
                <c:ptCount val="5"/>
                <c:pt idx="0">
                  <c:v>151</c:v>
                </c:pt>
                <c:pt idx="1">
                  <c:v>115</c:v>
                </c:pt>
                <c:pt idx="2">
                  <c:v>151</c:v>
                </c:pt>
                <c:pt idx="3">
                  <c:v>54</c:v>
                </c:pt>
                <c:pt idx="4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AC-4D4D-BCE2-F743AA9B4FBC}"/>
            </c:ext>
          </c:extLst>
        </c:ser>
        <c:ser>
          <c:idx val="3"/>
          <c:order val="3"/>
          <c:tx>
            <c:strRef>
              <c:f>Sheet2!$I$9</c:f>
              <c:strCache>
                <c:ptCount val="1"/>
                <c:pt idx="0">
                  <c:v>Vivo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Sheet2!$J$5:$N$5</c:f>
              <c:strCache>
                <c:ptCount val="5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</c:strCache>
            </c:strRef>
          </c:cat>
          <c:val>
            <c:numRef>
              <c:f>Sheet2!$J$9:$N$9</c:f>
              <c:numCache>
                <c:formatCode>General</c:formatCode>
                <c:ptCount val="5"/>
                <c:pt idx="0">
                  <c:v>44</c:v>
                </c:pt>
                <c:pt idx="1">
                  <c:v>14</c:v>
                </c:pt>
                <c:pt idx="2">
                  <c:v>18</c:v>
                </c:pt>
                <c:pt idx="3">
                  <c:v>13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AC-4D4D-BCE2-F743AA9B4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9619199"/>
        <c:axId val="1309632511"/>
      </c:lineChart>
      <c:catAx>
        <c:axId val="130961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309632511"/>
        <c:crosses val="autoZero"/>
        <c:auto val="1"/>
        <c:lblAlgn val="ctr"/>
        <c:lblOffset val="100"/>
        <c:noMultiLvlLbl val="0"/>
      </c:catAx>
      <c:valAx>
        <c:axId val="1309632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309619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9F86572-6DAC-468B-882E-EE75F74823E0}" type="datetimeFigureOut">
              <a:rPr lang="hr-HR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93DDF98-9D88-4836-A617-CA5CE943B14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78175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64639B4-1D1B-43EE-A81D-DE53841521F5}" type="datetimeFigureOut">
              <a:rPr lang="hr-HR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C8E5A81-90E6-4B33-8B75-4CC6683E33C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4801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A28D0F-5B35-4FE1-8FAF-A892705D9220}" type="datetimeFigureOut">
              <a:rPr lang="hr-HR" smtClean="0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B98FD-08D4-437D-9A0F-6284504964B3}" type="slidenum">
              <a:rPr lang="hr-HR" smtClean="0"/>
              <a:pPr>
                <a:defRPr/>
              </a:pPr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8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8354C3-E756-4A24-BD4D-A67C02D6F5B3}" type="datetimeFigureOut">
              <a:rPr lang="hr-HR" smtClean="0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6F8C5-516C-40C3-B52B-71AFD42B58D2}" type="slidenum">
              <a:rPr lang="hr-HR" smtClean="0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309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59AD4-79B3-4FDD-9F54-0CC981B91F6B}" type="datetimeFigureOut">
              <a:rPr lang="hr-HR" smtClean="0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9AD60-0F6F-43A2-8ABC-4E8B101085E8}" type="slidenum">
              <a:rPr lang="hr-HR" smtClean="0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075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C06C5-9374-44E3-BB63-7BA2644F7994}" type="datetimeFigureOut">
              <a:rPr lang="hr-HR" smtClean="0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83557-8477-462C-A042-E05E2927AA89}" type="slidenum">
              <a:rPr lang="hr-HR" smtClean="0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422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965A80-4A8E-4D9A-8FA1-70DDEEB2231B}" type="datetimeFigureOut">
              <a:rPr lang="hr-HR" smtClean="0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AD3E4-C73B-47BD-B077-4F1B23ACC328}" type="slidenum">
              <a:rPr lang="hr-HR" smtClean="0"/>
              <a:pPr>
                <a:defRPr/>
              </a:pPr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4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1FD4B8-88BA-424E-8F32-E89676F79391}" type="datetimeFigureOut">
              <a:rPr lang="hr-HR" smtClean="0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0D4AC-1B8B-40BB-A9BD-67B02AB418DD}" type="slidenum">
              <a:rPr lang="hr-HR" smtClean="0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48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F2C57F-25D3-4BA6-908C-8F4B188CD937}" type="datetimeFigureOut">
              <a:rPr lang="hr-HR" smtClean="0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6E880-7223-4600-80E1-2A711B8D0E28}" type="slidenum">
              <a:rPr lang="hr-HR" smtClean="0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969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BF3DD7-56F0-4BF6-A86E-8C527539DCA2}" type="datetimeFigureOut">
              <a:rPr lang="hr-HR" smtClean="0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66F9-B6C0-4041-B440-21674C8BCEFF}" type="slidenum">
              <a:rPr lang="hr-HR" smtClean="0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4699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0BB8C3-B7B3-43A1-ACAE-778A2AE61167}" type="datetimeFigureOut">
              <a:rPr lang="hr-HR" smtClean="0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62CAF-5345-445C-8686-DB9459682886}" type="slidenum">
              <a:rPr lang="hr-HR" smtClean="0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427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E71D849-3E49-4D23-B97E-559315C27BA2}" type="datetimeFigureOut">
              <a:rPr lang="hr-HR" smtClean="0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C756481-28CD-4056-ADA3-ADA7D3E1A369}" type="slidenum">
              <a:rPr lang="hr-HR" smtClean="0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264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73CB96-1E28-4B2C-929E-FFB0A499F88A}" type="datetimeFigureOut">
              <a:rPr lang="hr-HR" smtClean="0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A6F4B-75E6-4419-9763-E7C6FFB8C912}" type="slidenum">
              <a:rPr lang="hr-HR" smtClean="0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58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F19B68-AB75-48A1-BD76-354CC46D0202}" type="datetimeFigureOut">
              <a:rPr lang="hr-HR" smtClean="0"/>
              <a:pPr>
                <a:defRPr/>
              </a:pPr>
              <a:t>16.7.2021.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3B91B8-F7A8-4E77-A326-B19D275D2866}" type="slidenum">
              <a:rPr lang="hr-HR" smtClean="0"/>
              <a:pPr>
                <a:defRPr/>
              </a:pPr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41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pages/Press-clipping-doo/192703977439561?ref=hl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://www.pressclip.hr/" TargetMode="External"/><Relationship Id="rId7" Type="http://schemas.openxmlformats.org/officeDocument/2006/relationships/image" Target="../media/image2.png"/><Relationship Id="rId12" Type="http://schemas.openxmlformats.org/officeDocument/2006/relationships/hyperlink" Target="https://twitter.com/pclipping" TargetMode="External"/><Relationship Id="rId2" Type="http://schemas.openxmlformats.org/officeDocument/2006/relationships/hyperlink" Target="mailto:analize@pressclip.h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jpeg"/><Relationship Id="rId10" Type="http://schemas.openxmlformats.org/officeDocument/2006/relationships/hyperlink" Target="https://www.instagram.com/pressclippingzagreb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jpeg"/><Relationship Id="rId14" Type="http://schemas.openxmlformats.org/officeDocument/2006/relationships/hyperlink" Target="http://www.linkedin.com/company/press-clipping-d-o-o-?trk=top_nav_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4652963" y="0"/>
            <a:ext cx="3314700" cy="1701800"/>
          </a:xfrm>
        </p:spPr>
        <p:txBody>
          <a:bodyPr/>
          <a:lstStyle/>
          <a:p>
            <a:r>
              <a:rPr lang="hr-HR" altLang="sr-Latn-RS"/>
              <a:t> 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805036" y="2708920"/>
            <a:ext cx="5137548" cy="1158130"/>
          </a:xfrm>
        </p:spPr>
        <p:txBody>
          <a:bodyPr>
            <a:noAutofit/>
          </a:bodyPr>
          <a:lstStyle/>
          <a:p>
            <a:pPr algn="l"/>
            <a:r>
              <a:rPr lang="hr-HR" altLang="sr-Latn-R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of voice report</a:t>
            </a:r>
          </a:p>
          <a:p>
            <a:pPr algn="l"/>
            <a:r>
              <a:rPr lang="hr-HR" altLang="sr-Latn-R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Xiaomi </a:t>
            </a:r>
          </a:p>
          <a:p>
            <a:pPr algn="l"/>
            <a:r>
              <a:rPr lang="en-US" altLang="sr-Latn-RS" sz="1800" dirty="0"/>
              <a:t>January 1 - May 31, 2021</a:t>
            </a:r>
            <a:endParaRPr lang="hr-HR" altLang="sr-Latn-RS" sz="1800" dirty="0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05264"/>
            <a:ext cx="1224068" cy="47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210A2-D97B-4F66-B1FD-0EAF4E397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6621"/>
            <a:ext cx="571429" cy="5714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BBD946-16EE-4DE1-83B4-407EC9E129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2863850" cy="542925"/>
          </a:xfrm>
        </p:spPr>
        <p:txBody>
          <a:bodyPr>
            <a:noAutofit/>
          </a:bodyPr>
          <a:lstStyle/>
          <a:p>
            <a:pPr algn="ctr"/>
            <a:r>
              <a:rPr lang="hr-HR" altLang="sr-Latn-R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of voice report</a:t>
            </a:r>
          </a:p>
        </p:txBody>
      </p:sp>
      <p:sp>
        <p:nvSpPr>
          <p:cNvPr id="10" name="Google Shape;64;ge1daef3d04_0_29">
            <a:extLst>
              <a:ext uri="{FF2B5EF4-FFF2-40B4-BE49-F238E27FC236}">
                <a16:creationId xmlns:a16="http://schemas.microsoft.com/office/drawing/2014/main" id="{594BA3FE-DE57-4592-BAD5-ECC7B966EB93}"/>
              </a:ext>
            </a:extLst>
          </p:cNvPr>
          <p:cNvSpPr txBox="1"/>
          <p:nvPr/>
        </p:nvSpPr>
        <p:spPr>
          <a:xfrm>
            <a:off x="3995936" y="1028387"/>
            <a:ext cx="5040560" cy="21851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898" tIns="121898" rIns="121898" bIns="121898" anchor="t" anchorCtr="0" compatLnSpc="1">
            <a:spAutoFit/>
          </a:bodyPr>
          <a:lstStyle/>
          <a:p>
            <a:pPr marL="194730" marR="0" lvl="0" indent="0" algn="just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 dirty="0">
                <a:solidFill>
                  <a:srgbClr val="000000"/>
                </a:solidFill>
                <a:uFillTx/>
                <a:latin typeface="+mn-lt"/>
                <a:cs typeface="Arial"/>
              </a:rPr>
              <a:t>Share of voice report shows us trends in media related to the popular mobile phone brands</a:t>
            </a:r>
            <a:r>
              <a:rPr lang="hr-HR" sz="1400" kern="0" dirty="0">
                <a:solidFill>
                  <a:srgbClr val="000000"/>
                </a:solidFill>
                <a:latin typeface="+mn-lt"/>
                <a:cs typeface="Arial"/>
              </a:rPr>
              <a:t> (Xiaomi, Samsung, Vivo and Huawei) in Croatia.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+mn-lt"/>
              <a:cs typeface="Arial"/>
            </a:endParaRPr>
          </a:p>
          <a:p>
            <a:pPr marL="194730" marR="0" lvl="0" indent="0" algn="just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 dirty="0">
                <a:solidFill>
                  <a:srgbClr val="000000"/>
                </a:solidFill>
                <a:uFillTx/>
                <a:latin typeface="+mn-lt"/>
                <a:cs typeface="Arial"/>
              </a:rPr>
              <a:t>Mentions include any piece of coverage, article, note, quote of the brand, in any context.</a:t>
            </a:r>
            <a:endParaRPr lang="hr-HR" sz="1400" b="0" i="0" u="none" strike="noStrike" kern="0" cap="none" spc="0" baseline="0" dirty="0">
              <a:solidFill>
                <a:srgbClr val="000000"/>
              </a:solidFill>
              <a:uFillTx/>
              <a:latin typeface="+mn-lt"/>
              <a:cs typeface="Arial"/>
            </a:endParaRPr>
          </a:p>
          <a:p>
            <a:pPr marL="194730" marR="0" lvl="0" indent="0" algn="just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r-HR" sz="1400" kern="0" dirty="0">
                <a:solidFill>
                  <a:srgbClr val="000000"/>
                </a:solidFill>
                <a:latin typeface="+mn-lt"/>
                <a:cs typeface="Arial"/>
              </a:rPr>
              <a:t>Total nuber of media items is </a:t>
            </a:r>
            <a:r>
              <a:rPr lang="hr-HR" sz="1400" kern="0" dirty="0">
                <a:solidFill>
                  <a:srgbClr val="000000"/>
                </a:solidFill>
                <a:cs typeface="Arial"/>
              </a:rPr>
              <a:t>1561</a:t>
            </a:r>
            <a:r>
              <a:rPr lang="hr-HR" sz="1400" kern="0" dirty="0">
                <a:solidFill>
                  <a:srgbClr val="000000"/>
                </a:solidFill>
                <a:latin typeface="+mn-lt"/>
                <a:cs typeface="Arial"/>
              </a:rPr>
              <a:t>.</a:t>
            </a:r>
          </a:p>
          <a:p>
            <a:pPr marL="194730" marR="0" lvl="0" indent="0" algn="just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r-HR" sz="1400" b="0" i="0" u="none" strike="noStrike" kern="0" cap="none" spc="0" baseline="0" dirty="0">
                <a:solidFill>
                  <a:srgbClr val="000000"/>
                </a:solidFill>
                <a:uFillTx/>
                <a:latin typeface="+mn-lt"/>
                <a:cs typeface="Arial"/>
              </a:rPr>
              <a:t>*</a:t>
            </a:r>
            <a:r>
              <a:rPr lang="en-US" sz="1200" b="0" i="0" u="none" strike="noStrike" kern="0" cap="none" spc="0" baseline="0" dirty="0">
                <a:solidFill>
                  <a:srgbClr val="000000"/>
                </a:solidFill>
                <a:uFillTx/>
                <a:latin typeface="+mn-lt"/>
                <a:cs typeface="Arial"/>
              </a:rPr>
              <a:t>The total number of mentions for each of the brands does not correspond to the total number of </a:t>
            </a:r>
            <a:r>
              <a:rPr lang="hr-HR" sz="1200" b="0" i="0" u="none" strike="noStrike" kern="0" cap="none" spc="0" baseline="0" dirty="0">
                <a:solidFill>
                  <a:srgbClr val="000000"/>
                </a:solidFill>
                <a:uFillTx/>
                <a:latin typeface="+mn-lt"/>
                <a:cs typeface="Arial"/>
              </a:rPr>
              <a:t>media items</a:t>
            </a:r>
            <a:r>
              <a:rPr lang="en-US" sz="1200" b="0" i="0" u="none" strike="noStrike" kern="0" cap="none" spc="0" baseline="0" dirty="0">
                <a:solidFill>
                  <a:srgbClr val="000000"/>
                </a:solidFill>
                <a:uFillTx/>
                <a:latin typeface="+mn-lt"/>
                <a:cs typeface="Arial"/>
              </a:rPr>
              <a:t> because one media item can cover </a:t>
            </a:r>
            <a:r>
              <a:rPr lang="hr-HR" sz="1200" b="0" i="0" u="none" strike="noStrike" kern="0" cap="none" spc="0" baseline="0" dirty="0">
                <a:solidFill>
                  <a:srgbClr val="000000"/>
                </a:solidFill>
                <a:uFillTx/>
                <a:latin typeface="+mn-lt"/>
                <a:cs typeface="Arial"/>
              </a:rPr>
              <a:t>multiple</a:t>
            </a:r>
            <a:r>
              <a:rPr lang="en-US" sz="1200" b="0" i="0" u="none" strike="noStrike" kern="0" cap="none" spc="0" baseline="0" dirty="0">
                <a:solidFill>
                  <a:srgbClr val="000000"/>
                </a:solidFill>
                <a:uFillTx/>
                <a:latin typeface="+mn-lt"/>
                <a:cs typeface="Arial"/>
              </a:rPr>
              <a:t> mobile</a:t>
            </a:r>
            <a:r>
              <a:rPr lang="hr-HR" sz="1200" b="0" i="0" u="none" strike="noStrike" kern="0" cap="none" spc="0" baseline="0" dirty="0">
                <a:solidFill>
                  <a:srgbClr val="000000"/>
                </a:solidFill>
                <a:uFillTx/>
                <a:latin typeface="+mn-lt"/>
                <a:cs typeface="Arial"/>
              </a:rPr>
              <a:t> phone</a:t>
            </a:r>
            <a:r>
              <a:rPr lang="en-US" sz="1200" b="0" i="0" u="none" strike="noStrike" kern="0" cap="none" spc="0" baseline="0" dirty="0">
                <a:solidFill>
                  <a:srgbClr val="000000"/>
                </a:solidFill>
                <a:uFillTx/>
                <a:latin typeface="+mn-lt"/>
                <a:cs typeface="Arial"/>
              </a:rPr>
              <a:t> brands</a:t>
            </a:r>
            <a:r>
              <a:rPr lang="hr-HR" sz="1400" b="0" i="0" u="none" strike="noStrike" kern="0" cap="none" spc="0" baseline="0" dirty="0">
                <a:solidFill>
                  <a:srgbClr val="000000"/>
                </a:solidFill>
                <a:uFillTx/>
                <a:latin typeface="+mn-lt"/>
                <a:cs typeface="Arial"/>
              </a:rPr>
              <a:t>.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+mn-lt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C15F7F-88E6-4321-91E3-E65545399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6621"/>
            <a:ext cx="571429" cy="57142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93789B-D368-43C6-8F2A-C561BA69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89092"/>
              </p:ext>
            </p:extLst>
          </p:nvPr>
        </p:nvGraphicFramePr>
        <p:xfrm>
          <a:off x="827584" y="1196752"/>
          <a:ext cx="3073400" cy="1200150"/>
        </p:xfrm>
        <a:graphic>
          <a:graphicData uri="http://schemas.openxmlformats.org/drawingml/2006/table">
            <a:tbl>
              <a:tblPr/>
              <a:tblGrid>
                <a:gridCol w="1384300">
                  <a:extLst>
                    <a:ext uri="{9D8B030D-6E8A-4147-A177-3AD203B41FA5}">
                      <a16:colId xmlns:a16="http://schemas.microsoft.com/office/drawing/2014/main" val="405498234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28245946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Mentions in media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7524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836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Xiaomi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7049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Huawei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3991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472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4188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B122A4-C29A-461B-85C6-44A8527B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83447"/>
              </p:ext>
            </p:extLst>
          </p:nvPr>
        </p:nvGraphicFramePr>
        <p:xfrm>
          <a:off x="827584" y="3333893"/>
          <a:ext cx="6807201" cy="1200150"/>
        </p:xfrm>
        <a:graphic>
          <a:graphicData uri="http://schemas.openxmlformats.org/drawingml/2006/table">
            <a:tbl>
              <a:tblPr/>
              <a:tblGrid>
                <a:gridCol w="1393101">
                  <a:extLst>
                    <a:ext uri="{9D8B030D-6E8A-4147-A177-3AD203B41FA5}">
                      <a16:colId xmlns:a16="http://schemas.microsoft.com/office/drawing/2014/main" val="2363617687"/>
                    </a:ext>
                  </a:extLst>
                </a:gridCol>
                <a:gridCol w="902350">
                  <a:extLst>
                    <a:ext uri="{9D8B030D-6E8A-4147-A177-3AD203B41FA5}">
                      <a16:colId xmlns:a16="http://schemas.microsoft.com/office/drawing/2014/main" val="462654098"/>
                    </a:ext>
                  </a:extLst>
                </a:gridCol>
                <a:gridCol w="902350">
                  <a:extLst>
                    <a:ext uri="{9D8B030D-6E8A-4147-A177-3AD203B41FA5}">
                      <a16:colId xmlns:a16="http://schemas.microsoft.com/office/drawing/2014/main" val="1360347064"/>
                    </a:ext>
                  </a:extLst>
                </a:gridCol>
                <a:gridCol w="902350">
                  <a:extLst>
                    <a:ext uri="{9D8B030D-6E8A-4147-A177-3AD203B41FA5}">
                      <a16:colId xmlns:a16="http://schemas.microsoft.com/office/drawing/2014/main" val="1873644347"/>
                    </a:ext>
                  </a:extLst>
                </a:gridCol>
                <a:gridCol w="902350">
                  <a:extLst>
                    <a:ext uri="{9D8B030D-6E8A-4147-A177-3AD203B41FA5}">
                      <a16:colId xmlns:a16="http://schemas.microsoft.com/office/drawing/2014/main" val="2266648955"/>
                    </a:ext>
                  </a:extLst>
                </a:gridCol>
                <a:gridCol w="902350">
                  <a:extLst>
                    <a:ext uri="{9D8B030D-6E8A-4147-A177-3AD203B41FA5}">
                      <a16:colId xmlns:a16="http://schemas.microsoft.com/office/drawing/2014/main" val="3758617431"/>
                    </a:ext>
                  </a:extLst>
                </a:gridCol>
                <a:gridCol w="902350">
                  <a:extLst>
                    <a:ext uri="{9D8B030D-6E8A-4147-A177-3AD203B41FA5}">
                      <a16:colId xmlns:a16="http://schemas.microsoft.com/office/drawing/2014/main" val="364894428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658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584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Xiaomi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9744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Huawei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7462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1171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2756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2A2BD0-F8AD-4CB2-AEF2-46E083DB1D8C}"/>
              </a:ext>
            </a:extLst>
          </p:cNvPr>
          <p:cNvSpPr txBox="1"/>
          <p:nvPr/>
        </p:nvSpPr>
        <p:spPr>
          <a:xfrm>
            <a:off x="683568" y="5065688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phone brands are ranked from the one with the most media </a:t>
            </a:r>
            <a:r>
              <a:rPr lang="hr-HR" sz="1400" dirty="0"/>
              <a:t>mentions</a:t>
            </a:r>
            <a:r>
              <a:rPr lang="en-US" sz="1400" dirty="0"/>
              <a:t>, to the ones with the least</a:t>
            </a:r>
            <a:r>
              <a:rPr lang="hr-HR" sz="1400" dirty="0"/>
              <a:t>.</a:t>
            </a:r>
          </a:p>
          <a:p>
            <a:r>
              <a:rPr lang="en-US" sz="1400" dirty="0"/>
              <a:t>The Samsung brand had the best result in the first five months of 2021</a:t>
            </a:r>
            <a:r>
              <a:rPr lang="hr-HR" sz="1400" dirty="0"/>
              <a:t>.</a:t>
            </a:r>
            <a:r>
              <a:rPr lang="en-US" sz="1400" dirty="0"/>
              <a:t> In second place is Xiaomi, followed by Huawei, and Vivo had the</a:t>
            </a:r>
            <a:r>
              <a:rPr lang="hr-HR" sz="1400" dirty="0"/>
              <a:t> fewest </a:t>
            </a:r>
            <a:r>
              <a:rPr lang="en-US" sz="1400" dirty="0"/>
              <a:t>media mention</a:t>
            </a:r>
            <a:r>
              <a:rPr lang="hr-HR" sz="1400" dirty="0"/>
              <a:t>s</a:t>
            </a:r>
            <a:r>
              <a:rPr lang="en-US" sz="1400" dirty="0"/>
              <a:t>.</a:t>
            </a:r>
            <a:endParaRPr lang="hr-H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ABADE4-2794-4C1C-B70C-24BEE063E8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2863850" cy="542925"/>
          </a:xfrm>
        </p:spPr>
        <p:txBody>
          <a:bodyPr>
            <a:noAutofit/>
          </a:bodyPr>
          <a:lstStyle/>
          <a:p>
            <a:pPr algn="ctr"/>
            <a:r>
              <a:rPr lang="hr-HR" altLang="sr-Latn-R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of voice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A6C1E-1AA3-4DFF-AF7A-912091829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6621"/>
            <a:ext cx="571429" cy="571429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85B2F0D-57FB-42DE-9858-49923C276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063115"/>
              </p:ext>
            </p:extLst>
          </p:nvPr>
        </p:nvGraphicFramePr>
        <p:xfrm>
          <a:off x="323528" y="1196752"/>
          <a:ext cx="8352928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3C09EF-D244-4733-9B18-33259766DC9B}"/>
              </a:ext>
            </a:extLst>
          </p:cNvPr>
          <p:cNvSpPr txBox="1"/>
          <p:nvPr/>
        </p:nvSpPr>
        <p:spPr>
          <a:xfrm>
            <a:off x="395536" y="5353471"/>
            <a:ext cx="6537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u="none" strike="noStrike" kern="0" cap="none" spc="0" baseline="0" dirty="0">
                <a:solidFill>
                  <a:srgbClr val="000000"/>
                </a:solidFill>
                <a:uFillTx/>
                <a:cs typeface="Arial"/>
              </a:rPr>
              <a:t>Graphical view shows us the trend </a:t>
            </a:r>
            <a:r>
              <a:rPr lang="hr-HR" sz="1400" b="0" i="0" u="none" strike="noStrike" kern="0" cap="none" spc="0" baseline="0" dirty="0">
                <a:solidFill>
                  <a:srgbClr val="000000"/>
                </a:solidFill>
                <a:uFillTx/>
                <a:cs typeface="Arial"/>
              </a:rPr>
              <a:t>of mobile phones </a:t>
            </a:r>
            <a:r>
              <a:rPr lang="en-US" sz="1400" b="0" i="0" u="none" strike="noStrike" kern="0" cap="none" spc="0" baseline="0" dirty="0">
                <a:solidFill>
                  <a:srgbClr val="000000"/>
                </a:solidFill>
                <a:uFillTx/>
                <a:cs typeface="Arial"/>
              </a:rPr>
              <a:t>brands mention</a:t>
            </a:r>
            <a:r>
              <a:rPr lang="hr-HR" sz="1400" b="0" i="0" u="none" strike="noStrike" kern="0" cap="none" spc="0" baseline="0" dirty="0">
                <a:solidFill>
                  <a:srgbClr val="000000"/>
                </a:solidFill>
                <a:uFillTx/>
                <a:cs typeface="Arial"/>
              </a:rPr>
              <a:t>s </a:t>
            </a:r>
            <a:r>
              <a:rPr lang="en-US" sz="1400" b="0" i="0" u="none" strike="noStrike" kern="0" cap="none" spc="0" baseline="0" dirty="0">
                <a:solidFill>
                  <a:srgbClr val="000000"/>
                </a:solidFill>
                <a:uFillTx/>
                <a:cs typeface="Arial"/>
              </a:rPr>
              <a:t>over the months</a:t>
            </a:r>
            <a:r>
              <a:rPr lang="hr-HR" sz="1400" b="0" i="0" u="none" strike="noStrike" kern="0" cap="none" spc="0" baseline="0" dirty="0">
                <a:solidFill>
                  <a:srgbClr val="000000"/>
                </a:solidFill>
                <a:uFillTx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20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8625" y="272256"/>
            <a:ext cx="5689600" cy="6143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2800" dirty="0"/>
              <a:t>Contact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60228" y="1936750"/>
            <a:ext cx="3750568" cy="217049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rbel" pitchFamily="34" charset="0"/>
              <a:buNone/>
              <a:defRPr/>
            </a:pPr>
            <a:r>
              <a:rPr lang="hr-HR" sz="1600" dirty="0">
                <a:solidFill>
                  <a:srgbClr val="000000"/>
                </a:solidFill>
              </a:rPr>
              <a:t>  Press clipping d.o.o.</a:t>
            </a:r>
          </a:p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rbel" pitchFamily="34" charset="0"/>
              <a:buNone/>
              <a:defRPr/>
            </a:pPr>
            <a:r>
              <a:rPr lang="hr-HR" sz="1600" dirty="0">
                <a:solidFill>
                  <a:srgbClr val="000000"/>
                </a:solidFill>
              </a:rPr>
              <a:t>  Florijana Andrašeca 18a,   </a:t>
            </a:r>
          </a:p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rbel" pitchFamily="34" charset="0"/>
              <a:buNone/>
              <a:defRPr/>
            </a:pPr>
            <a:r>
              <a:rPr lang="hr-HR" sz="1600" dirty="0">
                <a:solidFill>
                  <a:srgbClr val="000000"/>
                </a:solidFill>
              </a:rPr>
              <a:t>  10 000   Zagreb</a:t>
            </a:r>
          </a:p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rbel" pitchFamily="34" charset="0"/>
              <a:buNone/>
              <a:defRPr/>
            </a:pPr>
            <a:r>
              <a:rPr lang="hr-HR" sz="1600" dirty="0">
                <a:solidFill>
                  <a:srgbClr val="000000"/>
                </a:solidFill>
              </a:rPr>
              <a:t>  phone: +385 13 015 509 </a:t>
            </a:r>
          </a:p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rbel" pitchFamily="34" charset="0"/>
              <a:buNone/>
              <a:defRPr/>
            </a:pPr>
            <a:r>
              <a:rPr lang="hr-HR" sz="1600" dirty="0">
                <a:solidFill>
                  <a:srgbClr val="000000"/>
                </a:solidFill>
              </a:rPr>
              <a:t>  e-mail: </a:t>
            </a:r>
            <a:r>
              <a:rPr lang="hr-HR" sz="1600" dirty="0">
                <a:solidFill>
                  <a:srgbClr val="00B0F0"/>
                </a:solidFill>
                <a:hlinkClick r:id="rId2"/>
              </a:rPr>
              <a:t>analize@pressclip.hr</a:t>
            </a:r>
            <a:r>
              <a:rPr lang="hr-HR" sz="1600" dirty="0">
                <a:solidFill>
                  <a:srgbClr val="00B0F0"/>
                </a:solidFill>
              </a:rPr>
              <a:t> </a:t>
            </a:r>
          </a:p>
          <a:p>
            <a:pPr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rbel" pitchFamily="34" charset="0"/>
              <a:buNone/>
              <a:defRPr/>
            </a:pPr>
            <a:r>
              <a:rPr lang="hr-HR" sz="1600" dirty="0">
                <a:solidFill>
                  <a:srgbClr val="000000"/>
                </a:solidFill>
              </a:rPr>
              <a:t>  web: </a:t>
            </a:r>
            <a:r>
              <a:rPr lang="hr-HR" sz="1600" dirty="0">
                <a:solidFill>
                  <a:srgbClr val="000000"/>
                </a:solidFill>
                <a:hlinkClick r:id="rId3"/>
              </a:rPr>
              <a:t>www.pressclipping.hr</a:t>
            </a:r>
            <a:endParaRPr lang="hr-HR" sz="1600" dirty="0">
              <a:solidFill>
                <a:srgbClr val="000000"/>
              </a:solidFill>
            </a:endParaRPr>
          </a:p>
          <a:p>
            <a:pPr marL="228600" indent="-182880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rbel" pitchFamily="34" charset="0"/>
              <a:buChar char="•"/>
              <a:defRPr/>
            </a:pPr>
            <a:endParaRPr lang="hr-HR" sz="1600" dirty="0">
              <a:solidFill>
                <a:srgbClr val="000000"/>
              </a:solidFill>
            </a:endParaRPr>
          </a:p>
          <a:p>
            <a:pPr marL="228600" indent="-182880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rbel" pitchFamily="34" charset="0"/>
              <a:buChar char="•"/>
              <a:defRPr/>
            </a:pPr>
            <a:endParaRPr lang="hr-HR" sz="16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3808" y="5741445"/>
            <a:ext cx="5889129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defTabSz="4572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indent="-273050" defTabSz="4572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 defTabSz="4572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indent="-228600" defTabSz="4572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indent="-228600" defTabSz="4572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indent="-228600" defTabSz="4572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900" b="1" i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Press Clipping is associated member of the international professional organization AMEC.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(Association for Measurement and Evaluation of Communication). Applied methods and metrics are in accordance and approved by the profession. </a:t>
            </a:r>
            <a:r>
              <a:rPr lang="en-US" altLang="sr-Latn-RS" sz="900" b="1" i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Any deviation is done exclusively at the request of the user.</a:t>
            </a:r>
            <a:endParaRPr lang="hr-HR" altLang="sr-Latn-RS" sz="900" b="1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cs typeface="Times New Roman" pitchFamily="18" charset="0"/>
            </a:endParaRP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821" y="4849814"/>
            <a:ext cx="151923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1" y="4878106"/>
            <a:ext cx="1231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4" y="5344842"/>
            <a:ext cx="1730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83592"/>
            <a:ext cx="1975430" cy="76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Content Placeholder 6">
            <a:hlinkClick r:id="rId8"/>
            <a:extLst>
              <a:ext uri="{FF2B5EF4-FFF2-40B4-BE49-F238E27FC236}">
                <a16:creationId xmlns:a16="http://schemas.microsoft.com/office/drawing/2014/main" id="{0596CBAA-0137-440F-AA6B-EADD5A12E051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98" y="4535097"/>
            <a:ext cx="435610" cy="306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hlinkClick r:id="rId10"/>
            <a:extLst>
              <a:ext uri="{FF2B5EF4-FFF2-40B4-BE49-F238E27FC236}">
                <a16:creationId xmlns:a16="http://schemas.microsoft.com/office/drawing/2014/main" id="{AF1C9647-1AAC-44C1-ADA2-90481241D596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08" y="4540569"/>
            <a:ext cx="325120" cy="309245"/>
          </a:xfrm>
          <a:prstGeom prst="rect">
            <a:avLst/>
          </a:prstGeom>
          <a:noFill/>
        </p:spPr>
      </p:pic>
      <p:pic>
        <p:nvPicPr>
          <p:cNvPr id="21" name="Picture 20">
            <a:hlinkClick r:id="rId12"/>
            <a:extLst>
              <a:ext uri="{FF2B5EF4-FFF2-40B4-BE49-F238E27FC236}">
                <a16:creationId xmlns:a16="http://schemas.microsoft.com/office/drawing/2014/main" id="{754471D1-C33F-4B8D-B5AD-CE1F0D5E94B6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93" y="4462356"/>
            <a:ext cx="408305" cy="408305"/>
          </a:xfrm>
          <a:prstGeom prst="rect">
            <a:avLst/>
          </a:prstGeom>
          <a:noFill/>
        </p:spPr>
      </p:pic>
      <p:pic>
        <p:nvPicPr>
          <p:cNvPr id="22" name="Picture 21">
            <a:hlinkClick r:id="rId14"/>
            <a:extLst>
              <a:ext uri="{FF2B5EF4-FFF2-40B4-BE49-F238E27FC236}">
                <a16:creationId xmlns:a16="http://schemas.microsoft.com/office/drawing/2014/main" id="{71307442-7BC7-4CED-916A-52E5A0E17106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68" y="4506522"/>
            <a:ext cx="352425" cy="33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1024</TotalTime>
  <Words>328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Corbel</vt:lpstr>
      <vt:lpstr>Wingdings 2</vt:lpstr>
      <vt:lpstr>Retrospect</vt:lpstr>
      <vt:lpstr> </vt:lpstr>
      <vt:lpstr>Share of voice report</vt:lpstr>
      <vt:lpstr>Share of voice report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Nikolina Hodak</dc:creator>
  <cp:lastModifiedBy>Luka Sikic</cp:lastModifiedBy>
  <cp:revision>129</cp:revision>
  <cp:lastPrinted>2017-11-13T08:19:58Z</cp:lastPrinted>
  <dcterms:created xsi:type="dcterms:W3CDTF">2017-07-12T09:52:19Z</dcterms:created>
  <dcterms:modified xsi:type="dcterms:W3CDTF">2021-07-16T08:45:42Z</dcterms:modified>
</cp:coreProperties>
</file>