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71" r:id="rId9"/>
    <p:sldId id="278" r:id="rId10"/>
    <p:sldId id="272" r:id="rId11"/>
    <p:sldId id="280" r:id="rId12"/>
    <p:sldId id="277" r:id="rId13"/>
    <p:sldId id="269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DEA"/>
    <a:srgbClr val="FF85FF"/>
    <a:srgbClr val="FF8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8" autoAdjust="0"/>
    <p:restoredTop sz="91602" autoAdjust="0"/>
  </p:normalViewPr>
  <p:slideViewPr>
    <p:cSldViewPr snapToGrid="0">
      <p:cViewPr varScale="1">
        <p:scale>
          <a:sx n="78" d="100"/>
          <a:sy n="78" d="100"/>
        </p:scale>
        <p:origin x="3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643913-70BB-14CD-61AE-3E3B45A00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F4F83-F9D5-2651-B574-600F898B7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6AC-5A6D-4588-AFF0-C320125423C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F6C2D-CA67-619D-2748-A2C11E2C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92AF6-5B0E-2B87-F54E-FF8A74248B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2D27-207B-42F9-9641-68028272D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06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77D4-AA9D-4D16-9CE3-C8B2E32958B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0001-475C-4588-BAAA-DA42A4919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2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1982-3F90-5BFD-8F1B-36CFF75D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B1D0-BE38-366A-D648-ABEB7175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A0E55-13DC-B15B-06C4-A9AD182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8F1D-E21A-455D-93AB-4446A310AF39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C7655-6CA0-6A45-E52C-0C51307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FE58-5F6B-1277-7397-2EEBBCF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34AE3-09CE-C537-2D29-A6C57C4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3DE43-5633-916B-D423-9C39CD8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761C-348C-A5B0-271F-D8230257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965-A769-470D-AAFD-657E060016EC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2FF8-2EE0-4A3C-D70F-4F96A2C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09EAF-1A61-40E2-6FA5-42BBDD9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3DD702-A7AA-C6E2-3091-9359E88A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DE145-24EC-523E-AA20-A29A91EE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0C5B0-D9CC-7CAF-E451-1C5D5EBE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F8B-7DE3-4196-BC91-EC09CB948CD7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2F17-B704-8BDC-EFE1-70702F4B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5A4F-6F2B-DE6C-1702-9D7EFBB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9181-BEC9-E794-D104-DCEECB7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3119C-F36C-8279-7682-5597DAE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6CC4-B620-4FE1-E7ED-A0A5C81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6BEC-96FE-4F36-8B9C-B4AC3791791B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CEA77-034D-601F-8166-8C30C85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EB03-D2B2-537E-8D73-9301761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A825-8A43-8662-F253-65CFBAA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0D46F-FF55-276A-1DE9-362345D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38FF-98C8-2842-51D4-07EFC3E2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E6-86B4-4413-8D56-73562050E5EA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C791F-37EB-B6E2-0764-3D50B56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9A89B-93DF-2DB3-54DA-E334A68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81BB-68C9-693B-DF21-6F4067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D569E-86CB-9B55-035C-D9F21543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B00CA-3742-DDB3-BCCE-09880F89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97E63-38E7-07AF-199A-BF37224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F507-BF70-41B3-9847-1B409AA387DF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6379A-219B-8DE7-0828-1B236917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321E3-5D35-9640-87DB-A0A1D8D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C225-E3B3-B10A-061E-0D59755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750AB-D3CA-5826-F986-3C5EDD63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84A9-C85C-B56D-7866-4E132097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5ABA1-F43A-6BA8-ACEC-B2048958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40A57-EB8E-C1DA-21E8-B4BB54DC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A4380-E5F8-E759-3F90-66C99F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FFB-2B49-4227-90C1-14AD36CDB185}" type="datetime1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8370C8-DE4A-0F48-969B-88013F7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09CC0-2138-3008-6C04-71C122D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62D2-912E-F43D-B5DC-0499294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EB9CA-90D5-515F-C36D-4913CF0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402-AFA4-4EE2-89C3-3477E18027E6}" type="datetime1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D779F-3787-8A49-C6D6-CB6C292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72C1E-0283-FD4A-B9D3-8768867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F9C57-6081-B3DB-C2A4-1AC224A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8D17-8A7C-40D5-AAAC-B9794CF470D4}" type="datetime1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CCE02-904F-5CD3-FB07-FAA2B4E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01253-62D0-983F-DB99-B8BCE87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B36C-63FB-1BE7-F134-B2AA958A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8819C-6626-C50C-E458-F3DC8D0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B03ED-E281-23BD-F4FA-060EEA4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4FF9A-AA44-007A-21E4-80C7B50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A172-6C39-4376-AE7F-AF20130B4149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3E482-C09A-1870-C592-3B52C96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8E675-612E-A6AC-967C-7A49B63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2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43E6D-3131-C135-E12C-5BAB87D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08A52-D001-55DE-A0CB-28ABC458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6BF11-6101-4AE5-1BE0-A4C5B00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87310-1E5E-73D5-A9DC-1DD7765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16-03B7-4CAE-9994-C64FD764AF70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5C2B-C4D5-17AB-6E81-2ABCB1D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1CC03-0E98-9623-1BE9-2B2CD3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256-D456-7D5B-13F5-810CCF2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28B5-F569-9407-EC07-DE9AE5C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13A5-5A5A-927A-9BF3-CD8134A1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EB54C-B518-4A0B-82B5-1AC21EB5362B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E40A-A29F-9D97-3119-81BA3692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533C4-1899-6A63-0E82-B9DC45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F056E-76CE-8E37-85CA-47F3E0F0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461" y="1921983"/>
            <a:ext cx="12322921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для хранения данных о напитках в кофейнях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5DF22-EA92-0410-C2A5-7AAC07EE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3" y="4756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ИУ7-63Б Фролова Людмила Владимировна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Исаев Андрей Львович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</a:p>
        </p:txBody>
      </p:sp>
      <p:pic>
        <p:nvPicPr>
          <p:cNvPr id="5" name="Рисунок 4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A9553F-E30B-8A6C-B154-F5C36E42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72" y="182137"/>
            <a:ext cx="1316538" cy="148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7D97D-8D45-B691-6C7E-890557A2F9FF}"/>
              </a:ext>
            </a:extLst>
          </p:cNvPr>
          <p:cNvSpPr txBox="1"/>
          <p:nvPr/>
        </p:nvSpPr>
        <p:spPr>
          <a:xfrm>
            <a:off x="2642911" y="221643"/>
            <a:ext cx="7730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 Э. Баумана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4AE6-8129-7C07-D952-6D9E7E808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4DAC5-3BC1-CFB8-3056-496857A8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1" y="-18032"/>
            <a:ext cx="12256504" cy="1325563"/>
          </a:xfrm>
        </p:spPr>
        <p:txBody>
          <a:bodyPr>
            <a:normAutofit/>
          </a:bodyPr>
          <a:lstStyle/>
          <a:p>
            <a:pPr algn="ctr">
              <a:tabLst>
                <a:tab pos="3316288" algn="l"/>
              </a:tabLst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исследования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2B69CA2-90B0-2EFE-A4A1-D1F74B56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10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97E034-6C19-53C8-4FAB-C0699114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18" y="1133794"/>
            <a:ext cx="11259190" cy="45904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исследовать влияние индекса на время выполнения запросов к базе данных. 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будет проведено для типа индекса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и следующих запросов: </a:t>
            </a:r>
          </a:p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полю с фильтрацией;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первичному ключу.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5C31C35-036D-EF98-D55E-5D638F3E7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87399"/>
              </p:ext>
            </p:extLst>
          </p:nvPr>
        </p:nvGraphicFramePr>
        <p:xfrm>
          <a:off x="587634" y="2997235"/>
          <a:ext cx="6991454" cy="989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454">
                  <a:extLst>
                    <a:ext uri="{9D8B030D-6E8A-4147-A177-3AD203B41FA5}">
                      <a16:colId xmlns:a16="http://schemas.microsoft.com/office/drawing/2014/main" val="23446751"/>
                    </a:ext>
                  </a:extLst>
                </a:gridCol>
              </a:tblGrid>
              <a:tr h="98916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INDEX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index_users_birthdate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users using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btree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(birthdate);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* FROM users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birthdate = @target_birthdate;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436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D93703B-C95E-2869-3DA9-85BB0753A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62035"/>
              </p:ext>
            </p:extLst>
          </p:nvPr>
        </p:nvGraphicFramePr>
        <p:xfrm>
          <a:off x="587633" y="4909609"/>
          <a:ext cx="6991454" cy="989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1454">
                  <a:extLst>
                    <a:ext uri="{9D8B030D-6E8A-4147-A177-3AD203B41FA5}">
                      <a16:colId xmlns:a16="http://schemas.microsoft.com/office/drawing/2014/main" val="23446751"/>
                    </a:ext>
                  </a:extLst>
                </a:gridCol>
              </a:tblGrid>
              <a:tr h="989165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INDEX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index_users_id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users using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btree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id_user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* FROM users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id_user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@target_id;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16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48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5E1D6-C6C6-3166-FAA8-606761F43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6" descr="Изображение выглядит как текст, снимок экрана, Граф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CE8493D-A146-1881-E8F2-6D2A79FF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54" y="1241928"/>
            <a:ext cx="7926846" cy="475610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05D42-11F7-C501-76DB-989167E5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1" y="-18032"/>
            <a:ext cx="12256504" cy="1325563"/>
          </a:xfrm>
        </p:spPr>
        <p:txBody>
          <a:bodyPr>
            <a:normAutofit/>
          </a:bodyPr>
          <a:lstStyle/>
          <a:p>
            <a:pPr algn="ctr">
              <a:tabLst>
                <a:tab pos="3316288" algn="l"/>
              </a:tabLst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исследования для запроса на поиск 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полю с фильтрацией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10C5E97-940F-E329-0E3E-1D4A3880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11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3D9CC16A-8503-3330-F823-75C909FA7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761607"/>
              </p:ext>
            </p:extLst>
          </p:nvPr>
        </p:nvGraphicFramePr>
        <p:xfrm>
          <a:off x="275752" y="1577555"/>
          <a:ext cx="367665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5550">
                  <a:extLst>
                    <a:ext uri="{9D8B030D-6E8A-4147-A177-3AD203B41FA5}">
                      <a16:colId xmlns:a16="http://schemas.microsoft.com/office/drawing/2014/main" val="301845419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94657511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4292604321"/>
                    </a:ext>
                  </a:extLst>
                </a:gridCol>
              </a:tblGrid>
              <a:tr h="792132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записей в таблице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индекса (мс)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индексом (мс)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09308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60010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90065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4798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6559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78372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22397"/>
                  </a:ext>
                </a:extLst>
              </a:tr>
              <a:tr h="32272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181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E18BFE-91AE-8618-686B-D0796EE6868B}"/>
              </a:ext>
            </a:extLst>
          </p:cNvPr>
          <p:cNvSpPr txBox="1"/>
          <p:nvPr/>
        </p:nvSpPr>
        <p:spPr>
          <a:xfrm>
            <a:off x="33061" y="5634031"/>
            <a:ext cx="6267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индекса позволяет  уменьшить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74071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7CBA-6150-B52B-26D5-917E1765E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6" descr="Изображение выглядит как текст, снимок экрана, График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F8E7F60-CA6D-CA0D-FD5F-9C292BB5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91" y="1307532"/>
            <a:ext cx="7920709" cy="47524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E6EE3-2601-CBE6-C0DF-D525617E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252" y="82412"/>
            <a:ext cx="12256504" cy="1325563"/>
          </a:xfrm>
        </p:spPr>
        <p:txBody>
          <a:bodyPr>
            <a:normAutofit/>
          </a:bodyPr>
          <a:lstStyle/>
          <a:p>
            <a:pPr algn="ctr">
              <a:tabLst>
                <a:tab pos="3316288" algn="l"/>
              </a:tabLst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исследования для запроса на поиск 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первичному ключу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6610AA5-D22B-0C2E-1E09-EC149AE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12</a:t>
            </a: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F4EBC70-B87E-7BE3-2724-4B8C49854E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67175"/>
              </p:ext>
            </p:extLst>
          </p:nvPr>
        </p:nvGraphicFramePr>
        <p:xfrm>
          <a:off x="320590" y="1659932"/>
          <a:ext cx="3644898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966">
                  <a:extLst>
                    <a:ext uri="{9D8B030D-6E8A-4147-A177-3AD203B41FA5}">
                      <a16:colId xmlns:a16="http://schemas.microsoft.com/office/drawing/2014/main" val="301845419"/>
                    </a:ext>
                  </a:extLst>
                </a:gridCol>
                <a:gridCol w="1214966">
                  <a:extLst>
                    <a:ext uri="{9D8B030D-6E8A-4147-A177-3AD203B41FA5}">
                      <a16:colId xmlns:a16="http://schemas.microsoft.com/office/drawing/2014/main" val="294657511"/>
                    </a:ext>
                  </a:extLst>
                </a:gridCol>
                <a:gridCol w="1214966">
                  <a:extLst>
                    <a:ext uri="{9D8B030D-6E8A-4147-A177-3AD203B41FA5}">
                      <a16:colId xmlns:a16="http://schemas.microsoft.com/office/drawing/2014/main" val="4292604321"/>
                    </a:ext>
                  </a:extLst>
                </a:gridCol>
              </a:tblGrid>
              <a:tr h="67013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записей в таблице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 индекса (мс)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индексом (мс)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09308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60010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890065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94798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6559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78372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22397"/>
                  </a:ext>
                </a:extLst>
              </a:tr>
              <a:tr h="273019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181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B5ACD6-FCC9-D66A-BC93-207C0E92D074}"/>
              </a:ext>
            </a:extLst>
          </p:cNvPr>
          <p:cNvSpPr txBox="1"/>
          <p:nvPr/>
        </p:nvSpPr>
        <p:spPr>
          <a:xfrm>
            <a:off x="92098" y="5604361"/>
            <a:ext cx="7210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индекса для первичного ключа не сокращает время выполнения запросов к базе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0218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0DC7-FE85-237B-C4BD-8B7E49EA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-88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98865-1CB7-35AA-1722-D9A06FB8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4" y="1253331"/>
            <a:ext cx="110381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была достигнута поставленная цель: разработана база данных для хранения информации о кофейнях и напитках из их меню и приложение для доступа к ней.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решены все поставленные задачи:</a:t>
            </a:r>
          </a:p>
          <a:p>
            <a:pPr marL="457200" indent="-457200" algn="just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предметная область;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сущности базы данных;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объекты базы данных и приложение для доступа к ней;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исследовано влияние индекса на время выполнения запросов к базе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14EF8-B48F-EC1C-AB31-D47D05F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8" y="63563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2098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3085-F164-3E9E-9C0E-8BF068D4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70F34-2425-5EA1-B785-966EF52F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86" y="-885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14BD8-B656-C66F-6D2E-EACA9F55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4" y="1253331"/>
            <a:ext cx="1103811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направлений для дальнейшего развития возможны следующие варианты:</a:t>
            </a:r>
          </a:p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— добавление информации о блюдах, предлагающихся в кофейнях;</a:t>
            </a:r>
          </a:p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—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возможности оставлять отзывы на кофейни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—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сведений об оборудовании (розетках, креслах и т.д.), которое есть в кофейне, и реализация поиска кофеен на основе этой информации с учетом нужд конкретного пользователя.</a:t>
            </a:r>
            <a:endParaRPr lang="ru-RU" sz="1800" b="0" i="0" u="none" strike="noStrike" baseline="0" dirty="0">
              <a:solidFill>
                <a:srgbClr val="000000"/>
              </a:solidFill>
              <a:latin typeface="Liberation Serif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34B85B-F120-8A20-1A6D-635084CE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8" y="63563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14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302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7624-E1C4-3AE3-4144-B56663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57314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83B34-1C6B-A69C-19EA-4A1664C8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11" y="1295189"/>
            <a:ext cx="10929046" cy="4772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базы данных для хранения информации о кофейнях и напитках из их меню, а также создание приложения, предоставляющего интерфейс для доступа к ней.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сущности базы данных;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объекты базы данных и приложение для доступа к ней;</a:t>
            </a:r>
          </a:p>
          <a:p>
            <a:pPr marL="457200" indent="-457200" algn="just">
              <a:buFont typeface="Arial" panose="020B0604020202020204" pitchFamily="34" charset="0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влияние индекса на время выполнения запросов к базе данных.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05783-1889-955D-4B9E-B56429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49093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620E-492A-C198-9997-5CD97923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23120-2C3B-FA07-6DB4-B06931A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44" y="-72570"/>
            <a:ext cx="12210143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06ED-D7C4-1C2C-E993-0C9241CC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54" y="1404046"/>
            <a:ext cx="10929046" cy="47729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7E1A4-C7FE-E760-53D4-FEAB5EA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57" y="63708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3</a:t>
            </a:fld>
            <a:endParaRPr lang="ru-RU" sz="22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F0592A2-A772-E6B9-1CD0-9FB42B8AE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95165"/>
              </p:ext>
            </p:extLst>
          </p:nvPr>
        </p:nvGraphicFramePr>
        <p:xfrm>
          <a:off x="591843" y="1109510"/>
          <a:ext cx="11008313" cy="5067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951">
                  <a:extLst>
                    <a:ext uri="{9D8B030D-6E8A-4147-A177-3AD203B41FA5}">
                      <a16:colId xmlns:a16="http://schemas.microsoft.com/office/drawing/2014/main" val="1309698241"/>
                    </a:ext>
                  </a:extLst>
                </a:gridCol>
                <a:gridCol w="2177797">
                  <a:extLst>
                    <a:ext uri="{9D8B030D-6E8A-4147-A177-3AD203B41FA5}">
                      <a16:colId xmlns:a16="http://schemas.microsoft.com/office/drawing/2014/main" val="3454969087"/>
                    </a:ext>
                  </a:extLst>
                </a:gridCol>
                <a:gridCol w="2094264">
                  <a:extLst>
                    <a:ext uri="{9D8B030D-6E8A-4147-A177-3AD203B41FA5}">
                      <a16:colId xmlns:a16="http://schemas.microsoft.com/office/drawing/2014/main" val="3780089127"/>
                    </a:ext>
                  </a:extLst>
                </a:gridCol>
                <a:gridCol w="1909301">
                  <a:extLst>
                    <a:ext uri="{9D8B030D-6E8A-4147-A177-3AD203B41FA5}">
                      <a16:colId xmlns:a16="http://schemas.microsoft.com/office/drawing/2014/main" val="520327829"/>
                    </a:ext>
                  </a:extLst>
                </a:gridCol>
              </a:tblGrid>
              <a:tr h="630093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Кофейная карта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Coffee Forest</a:t>
                      </a:r>
                      <a:endParaRPr lang="ru-RU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Яндекс Карты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55247"/>
                  </a:ext>
                </a:extLst>
              </a:tr>
              <a:tr h="8578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просмотра информации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кофейнях в приложении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79930"/>
                  </a:ext>
                </a:extLst>
              </a:tr>
              <a:tr h="8578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составления списка </a:t>
                      </a: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избранных кофеин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034762"/>
                  </a:ext>
                </a:extLst>
              </a:tr>
              <a:tr h="8578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просмотра меню</a:t>
                      </a: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кофеен в приложении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608903"/>
                  </a:ext>
                </a:extLst>
              </a:tr>
              <a:tr h="8578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составления списка </a:t>
                      </a: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избранных напитков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975937"/>
                  </a:ext>
                </a:extLst>
              </a:tr>
              <a:tr h="85788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поиска кофеен на основе </a:t>
                      </a:r>
                    </a:p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наличия в их меню определенного напитка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0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827A-50F2-4FC0-C1FA-1134D391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7" y="-243002"/>
            <a:ext cx="12095843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сущность-связь разработанной базы данных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24A7C-B502-78C1-FF8A-3B55742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4</a:t>
            </a:fld>
            <a:endParaRPr lang="ru-RU" sz="2200" dirty="0"/>
          </a:p>
        </p:txBody>
      </p:sp>
      <p:pic>
        <p:nvPicPr>
          <p:cNvPr id="4" name="Рисунок 3" descr="Изображение выглядит как текст, диаграмма, План, зарисо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46A61ED-1059-2248-0388-49B436B31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56" y="839759"/>
            <a:ext cx="8927994" cy="57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E28339-53DB-D60D-59D7-74FB7111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3" y="817296"/>
            <a:ext cx="11003485" cy="59723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3092A-EDDB-C068-5F9B-250A5628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8" y="-201404"/>
            <a:ext cx="12019221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33099-DEFC-4B4C-8420-014662DC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17" y="1253331"/>
            <a:ext cx="11772832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6FB70B-AE9B-2753-A4BC-CEEEBD5E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5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8946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BF2582-8915-FF2B-39B1-8DE16A48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8" y="4339771"/>
            <a:ext cx="5555085" cy="231575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C1D8D-9C54-A144-5143-E6079451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04" y="-163173"/>
            <a:ext cx="12256504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триггеров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удаление записей</a:t>
            </a:r>
          </a:p>
        </p:txBody>
      </p:sp>
      <p:pic>
        <p:nvPicPr>
          <p:cNvPr id="4" name="Объект 3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C186529-1327-79A3-821C-974565562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2" y="1856693"/>
            <a:ext cx="5097444" cy="3741815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8FE1047-DFF1-0D49-30FB-A25BF731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6</a:t>
            </a:r>
          </a:p>
        </p:txBody>
      </p:sp>
      <p:pic>
        <p:nvPicPr>
          <p:cNvPr id="6" name="Рисунок 5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321E31-8434-732E-CD21-E7D14067A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768" y="1007606"/>
            <a:ext cx="5280558" cy="30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0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70E7-AD1B-8215-AE72-5B2A9960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E15889-556E-0D95-E431-F8B368B39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79" y="962380"/>
            <a:ext cx="6820089" cy="2732844"/>
          </a:xfrm>
        </p:spPr>
      </p:pic>
      <p:pic>
        <p:nvPicPr>
          <p:cNvPr id="12" name="Рисунок 11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B7EDA1-217C-946D-3239-B45EEFD8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79" y="3982048"/>
            <a:ext cx="7151482" cy="28192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B9BF3-6680-627B-6588-642E7C35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3" y="-119630"/>
            <a:ext cx="12256504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триггеров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обновление записей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53BC3EC-C66E-46F0-B4E8-5EF7BA29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6561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D501-0D65-3034-A197-921303C1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EF8AF-1466-31EC-EA79-01FB867F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1" y="-90602"/>
            <a:ext cx="12256504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функций и процедур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60487F4-CC4A-804A-47C9-A0F1429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0199" y="6349093"/>
            <a:ext cx="2743200" cy="365125"/>
          </a:xfrm>
        </p:spPr>
        <p:txBody>
          <a:bodyPr/>
          <a:lstStyle/>
          <a:p>
            <a:r>
              <a:rPr lang="ru-RU" sz="2200" dirty="0"/>
              <a:t>8</a:t>
            </a:r>
          </a:p>
        </p:txBody>
      </p:sp>
      <p:pic>
        <p:nvPicPr>
          <p:cNvPr id="6" name="Объект 5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9395A4E-5FBA-5B26-7504-A7192EA4B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44" y="1234961"/>
            <a:ext cx="6015569" cy="4702910"/>
          </a:xfrm>
        </p:spPr>
      </p:pic>
      <p:pic>
        <p:nvPicPr>
          <p:cNvPr id="10" name="Рисунок 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650317-0DFA-C203-15CA-A74C73A1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85" y="1017246"/>
            <a:ext cx="5851428" cy="3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0513-7DFB-D34C-264D-7C2FDCA3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6CD56-8145-3269-5A3B-EF2FC942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78" y="-201404"/>
            <a:ext cx="12019221" cy="1325563"/>
          </a:xfrm>
        </p:spPr>
        <p:txBody>
          <a:bodyPr>
            <a:normAutofit/>
          </a:bodyPr>
          <a:lstStyle/>
          <a:p>
            <a:pPr algn="ctr"/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626B1-B520-26BB-8C10-4B2DD1350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17" y="1253331"/>
            <a:ext cx="11772832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F9F248-0002-9CB5-7A22-496F80D2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9</a:t>
            </a:fld>
            <a:endParaRPr lang="ru-RU" sz="22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0426D8E-5F9D-F44F-B626-5802B3C2C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4803"/>
              </p:ext>
            </p:extLst>
          </p:nvPr>
        </p:nvGraphicFramePr>
        <p:xfrm>
          <a:off x="1080097" y="807050"/>
          <a:ext cx="9616541" cy="4885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7194">
                  <a:extLst>
                    <a:ext uri="{9D8B030D-6E8A-4147-A177-3AD203B41FA5}">
                      <a16:colId xmlns:a16="http://schemas.microsoft.com/office/drawing/2014/main" val="3504370776"/>
                    </a:ext>
                  </a:extLst>
                </a:gridCol>
                <a:gridCol w="1503582">
                  <a:extLst>
                    <a:ext uri="{9D8B030D-6E8A-4147-A177-3AD203B41FA5}">
                      <a16:colId xmlns:a16="http://schemas.microsoft.com/office/drawing/2014/main" val="3840921104"/>
                    </a:ext>
                  </a:extLst>
                </a:gridCol>
                <a:gridCol w="1498268">
                  <a:extLst>
                    <a:ext uri="{9D8B030D-6E8A-4147-A177-3AD203B41FA5}">
                      <a16:colId xmlns:a16="http://schemas.microsoft.com/office/drawing/2014/main" val="4193785143"/>
                    </a:ext>
                  </a:extLst>
                </a:gridCol>
                <a:gridCol w="1577963">
                  <a:extLst>
                    <a:ext uri="{9D8B030D-6E8A-4147-A177-3AD203B41FA5}">
                      <a16:colId xmlns:a16="http://schemas.microsoft.com/office/drawing/2014/main" val="1084208574"/>
                    </a:ext>
                  </a:extLst>
                </a:gridCol>
                <a:gridCol w="1689534">
                  <a:extLst>
                    <a:ext uri="{9D8B030D-6E8A-4147-A177-3AD203B41FA5}">
                      <a16:colId xmlns:a16="http://schemas.microsoft.com/office/drawing/2014/main" val="3525890026"/>
                    </a:ext>
                  </a:extLst>
                </a:gridCol>
              </a:tblGrid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 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 Server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267372"/>
                  </a:ext>
                </a:extLst>
              </a:tr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Распространяется бесплатно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−</a:t>
                      </a: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915564"/>
                  </a:ext>
                </a:extLst>
              </a:tr>
              <a:tr h="54009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документации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56511"/>
                  </a:ext>
                </a:extLst>
              </a:tr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реализации </a:t>
                      </a: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18007"/>
                  </a:ext>
                </a:extLst>
              </a:tr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реализации пользовательских функций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4984"/>
                  </a:ext>
                </a:extLst>
              </a:tr>
              <a:tr h="50501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индексирования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77862"/>
                  </a:ext>
                </a:extLst>
              </a:tr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реализации </a:t>
                      </a: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ролевой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+/−</a:t>
                      </a:r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 8.0)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72671"/>
                  </a:ext>
                </a:extLst>
              </a:tr>
              <a:tr h="61466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стандарта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+/−</a:t>
                      </a: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25826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1C45E9-D7AD-576C-0555-91D227541ACD}"/>
              </a:ext>
            </a:extLst>
          </p:cNvPr>
          <p:cNvSpPr/>
          <p:nvPr/>
        </p:nvSpPr>
        <p:spPr>
          <a:xfrm>
            <a:off x="4403235" y="804028"/>
            <a:ext cx="1549570" cy="4885583"/>
          </a:xfrm>
          <a:prstGeom prst="rect">
            <a:avLst/>
          </a:prstGeom>
          <a:noFill/>
          <a:ln w="57150">
            <a:solidFill>
              <a:srgbClr val="F78D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559D4-9A9A-C5FF-08BA-2280A3D5F342}"/>
              </a:ext>
            </a:extLst>
          </p:cNvPr>
          <p:cNvSpPr txBox="1"/>
          <p:nvPr/>
        </p:nvSpPr>
        <p:spPr>
          <a:xfrm>
            <a:off x="1006454" y="5737552"/>
            <a:ext cx="68114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Liberation Serif"/>
              </a:rPr>
              <a:t>—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Язык </a:t>
            </a:r>
            <a:r>
              <a:rPr lang="ru-RU" sz="2400" dirty="0">
                <a:solidFill>
                  <a:srgbClr val="000000"/>
                </a:solidFill>
                <a:latin typeface="Liberation Serif"/>
              </a:rPr>
              <a:t>программирования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 Serif"/>
              </a:rPr>
              <a:t>C#  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и платформа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 Serif"/>
              </a:rPr>
              <a:t>.NET</a:t>
            </a:r>
          </a:p>
          <a:p>
            <a:r>
              <a:rPr lang="ru-RU" sz="1800" b="0" i="0" u="none" strike="noStrike" baseline="0" dirty="0">
                <a:solidFill>
                  <a:srgbClr val="000000"/>
                </a:solidFill>
                <a:latin typeface="Liberation Serif"/>
              </a:rPr>
              <a:t>—</a:t>
            </a:r>
            <a:r>
              <a:rPr lang="ru-RU" sz="2400" b="0" i="0" u="none" strike="noStrike" baseline="0" dirty="0">
                <a:solidFill>
                  <a:srgbClr val="000000"/>
                </a:solidFill>
                <a:latin typeface="Liberation Serif"/>
              </a:rPr>
              <a:t> Среда разработки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 Serif"/>
              </a:rPr>
              <a:t>Visual Studio 2022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447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661</Words>
  <Application>Microsoft Office PowerPoint</Application>
  <PresentationFormat>Широкоэкранный</PresentationFormat>
  <Paragraphs>194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Liberation Serif</vt:lpstr>
      <vt:lpstr>Times New Roman</vt:lpstr>
      <vt:lpstr>Тема Office</vt:lpstr>
      <vt:lpstr>Разработка базы данных для хранения данных о напитках в кофейнях</vt:lpstr>
      <vt:lpstr>Цель и задачи</vt:lpstr>
      <vt:lpstr>Анализ существующих аналогов</vt:lpstr>
      <vt:lpstr>Диаграмма сущность-связь разработанной базы данных</vt:lpstr>
      <vt:lpstr>Диаграмма вариантов использования</vt:lpstr>
      <vt:lpstr>Схемы триггеров на удаление записей</vt:lpstr>
      <vt:lpstr>Схемы триггеров на обновление записей</vt:lpstr>
      <vt:lpstr>Схемы функций и процедур</vt:lpstr>
      <vt:lpstr>Используемые средства реализации</vt:lpstr>
      <vt:lpstr>Описание исследования</vt:lpstr>
      <vt:lpstr>Результат исследования для запроса на поиск  по полю с фильтрацией</vt:lpstr>
      <vt:lpstr>Результат исследования для запроса на поиск  по первичному ключу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Frolova</dc:creator>
  <cp:lastModifiedBy>Lucy Frolova</cp:lastModifiedBy>
  <cp:revision>183</cp:revision>
  <dcterms:created xsi:type="dcterms:W3CDTF">2024-12-07T19:08:14Z</dcterms:created>
  <dcterms:modified xsi:type="dcterms:W3CDTF">2025-06-02T10:51:26Z</dcterms:modified>
</cp:coreProperties>
</file>