
<file path=[Content_Types].xml><?xml version="1.0" encoding="utf-8"?>
<Types xmlns="http://schemas.openxmlformats.org/package/2006/content-types">
  <Default Extension="fntdata" ContentType="application/x-fontdata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5143500" type="screen16x9"/>
  <p:notesSz cx="6858000" cy="9144000"/>
  <p:embeddedFontLst>
    <p:embeddedFont>
      <p:font typeface="Lato" panose="020B0604020202020204" charset="0"/>
      <p:regular r:id="rId21"/>
      <p:bold r:id="rId22"/>
      <p:italic r:id="rId23"/>
      <p:boldItalic r:id="rId24"/>
    </p:embeddedFont>
    <p:embeddedFont>
      <p:font typeface="Playfair Display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7D42E3F-9FA5-47FE-B395-267B597319C6}">
  <a:tblStyle styleId="{67D42E3F-9FA5-47FE-B395-267B597319C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6dd7c70dbb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6dd7c70dbb_2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dd7c70dbb_2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dd7c70dbb_2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dd7c70dbb_2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dd7c70dbb_2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dd7c70dbb_2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dd7c70dbb_2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6dd7c70dbb_2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6dd7c70dbb_2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dd7c70dbb_2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dd7c70dbb_2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dd7c70dbb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dd7c70dbb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6dd7c70dbb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6dd7c70dbb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6f83aa91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c6f83aa91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83aa9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83aa9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dd7c70dbb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dd7c70dbb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dd7c70dbb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dd7c70dbb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6f83aa91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6f83aa91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f83aa91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f83aa91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dd7c70db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dd7c70db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dd7c70db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dd7c70db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48331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dd7c70dbb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dd7c70dbb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oral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media" Target="../media/media3.mp4"/><Relationship Id="rId7" Type="http://schemas.openxmlformats.org/officeDocument/2006/relationships/image" Target="../media/image12.png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3.mp4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CXwvOMJujZk" TargetMode="External"/><Relationship Id="rId3" Type="http://schemas.openxmlformats.org/officeDocument/2006/relationships/hyperlink" Target="https://www.youtube.com/watch?v=qhRNvCVVJaA&amp;start=438s" TargetMode="External"/><Relationship Id="rId7" Type="http://schemas.openxmlformats.org/officeDocument/2006/relationships/hyperlink" Target="https://www.youtube.com/watch?v=ILDLT97FsNM" TargetMode="External"/><Relationship Id="rId12" Type="http://schemas.openxmlformats.org/officeDocument/2006/relationships/hyperlink" Target="https://gym.openai.com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youtube.com/watch?v=0bt0SjbS3xc" TargetMode="External"/><Relationship Id="rId11" Type="http://schemas.openxmlformats.org/officeDocument/2006/relationships/hyperlink" Target="https://towardsdatascience.com/deep-reinforcement-learning-tutorial-with-open-ai-gym-c0de4471f368" TargetMode="External"/><Relationship Id="rId5" Type="http://schemas.openxmlformats.org/officeDocument/2006/relationships/hyperlink" Target="https://www.youtube.com/watch?v=mo96Nqlo1L8&amp;start=484s" TargetMode="External"/><Relationship Id="rId10" Type="http://schemas.openxmlformats.org/officeDocument/2006/relationships/hyperlink" Target="https://medium.com/@qempsil0914/deep-q-learning-part2-double-deep-q-network-double-dqn-b8fc9212bbb2" TargetMode="External"/><Relationship Id="rId4" Type="http://schemas.openxmlformats.org/officeDocument/2006/relationships/hyperlink" Target="https://www.youtube.com/watch?v=wrBUkpiRvCA&amp;t=517s" TargetMode="External"/><Relationship Id="rId9" Type="http://schemas.openxmlformats.org/officeDocument/2006/relationships/hyperlink" Target="https://medium.com/@qempsil0914/zero-to-one-deep-q-learning-part1-basic-introduction-and-implementation-bb7602b55a2c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3096375" y="1118050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Reinforcement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learning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Jorge Chueca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Luis Ríos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Javier Verón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body" idx="4294967295"/>
          </p:nvPr>
        </p:nvSpPr>
        <p:spPr>
          <a:xfrm>
            <a:off x="563500" y="724200"/>
            <a:ext cx="8213100" cy="36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FFFFFF"/>
                </a:solidFill>
              </a:rPr>
              <a:t>Loss Function?</a:t>
            </a:r>
            <a:br>
              <a:rPr lang="es">
                <a:solidFill>
                  <a:srgbClr val="FFFFFF"/>
                </a:solidFill>
              </a:rPr>
            </a:br>
            <a:endParaRPr>
              <a:solidFill>
                <a:srgbClr val="FFFFFF"/>
              </a:solidFill>
            </a:endParaRPr>
          </a:p>
          <a:p>
            <a:pPr marL="320040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088" y="3184825"/>
            <a:ext cx="6991824" cy="113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body" idx="4294967295"/>
          </p:nvPr>
        </p:nvSpPr>
        <p:spPr>
          <a:xfrm>
            <a:off x="563500" y="724200"/>
            <a:ext cx="8213100" cy="36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FFFFFF"/>
                </a:solidFill>
              </a:rPr>
              <a:t>Loss Function</a:t>
            </a:r>
            <a:br>
              <a:rPr lang="es">
                <a:solidFill>
                  <a:srgbClr val="FFFFFF"/>
                </a:solidFill>
              </a:rPr>
            </a:br>
            <a:endParaRPr>
              <a:solidFill>
                <a:srgbClr val="FFFFFF"/>
              </a:solidFill>
            </a:endParaRPr>
          </a:p>
          <a:p>
            <a:pPr marL="320040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756" y="2990181"/>
            <a:ext cx="7844500" cy="131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body" idx="4294967295"/>
          </p:nvPr>
        </p:nvSpPr>
        <p:spPr>
          <a:xfrm>
            <a:off x="563500" y="724200"/>
            <a:ext cx="8213100" cy="36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FFFFFF"/>
                </a:solidFill>
              </a:rPr>
              <a:t>Bellman Equation</a:t>
            </a:r>
            <a:br>
              <a:rPr lang="es">
                <a:solidFill>
                  <a:srgbClr val="FFFFFF"/>
                </a:solidFill>
              </a:rPr>
            </a:br>
            <a:endParaRPr>
              <a:solidFill>
                <a:srgbClr val="FFFFFF"/>
              </a:solidFill>
            </a:endParaRPr>
          </a:p>
          <a:p>
            <a:pPr marL="320040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756" y="1653343"/>
            <a:ext cx="7844500" cy="1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7204" y="3177575"/>
            <a:ext cx="7089599" cy="145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body" idx="4294967295"/>
          </p:nvPr>
        </p:nvSpPr>
        <p:spPr>
          <a:xfrm>
            <a:off x="563500" y="724200"/>
            <a:ext cx="8213100" cy="36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FFFFFF"/>
                </a:solidFill>
              </a:rPr>
              <a:t>Why go deep?</a:t>
            </a:r>
            <a:br>
              <a:rPr lang="es">
                <a:solidFill>
                  <a:srgbClr val="FFFFFF"/>
                </a:solidFill>
              </a:rPr>
            </a:br>
            <a:endParaRPr>
              <a:solidFill>
                <a:srgbClr val="FFFFFF"/>
              </a:solidFill>
            </a:endParaRPr>
          </a:p>
          <a:p>
            <a:pPr marL="320040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8613" y="1645848"/>
            <a:ext cx="4446775" cy="311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>
            <a:spLocks noGrp="1"/>
          </p:cNvSpPr>
          <p:nvPr>
            <p:ph type="body" idx="4294967295"/>
          </p:nvPr>
        </p:nvSpPr>
        <p:spPr>
          <a:xfrm>
            <a:off x="563500" y="724200"/>
            <a:ext cx="8213100" cy="36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FFFFFF"/>
                </a:solidFill>
              </a:rPr>
              <a:t>Double Q-Learning</a:t>
            </a:r>
            <a:br>
              <a:rPr lang="es">
                <a:solidFill>
                  <a:srgbClr val="FFFFFF"/>
                </a:solidFill>
              </a:rPr>
            </a:br>
            <a:endParaRPr>
              <a:solidFill>
                <a:srgbClr val="FFFFFF"/>
              </a:solidFill>
            </a:endParaRPr>
          </a:p>
          <a:p>
            <a:pPr marL="320040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1516" y="1628575"/>
            <a:ext cx="7117075" cy="311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>
            <a:spLocks noGrp="1"/>
          </p:cNvSpPr>
          <p:nvPr>
            <p:ph type="body" idx="4294967295"/>
          </p:nvPr>
        </p:nvSpPr>
        <p:spPr>
          <a:xfrm>
            <a:off x="563500" y="724200"/>
            <a:ext cx="8213100" cy="36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FFFFFF"/>
                </a:solidFill>
              </a:rPr>
              <a:t>Deep Q-Learning </a:t>
            </a:r>
            <a:endParaRPr sz="36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36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36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FFFFFF"/>
                </a:solidFill>
              </a:rPr>
              <a:t>Double Deep Q-Learning</a:t>
            </a: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60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>
            <a:spLocks noGrp="1"/>
          </p:cNvSpPr>
          <p:nvPr>
            <p:ph type="body" idx="4294967295"/>
          </p:nvPr>
        </p:nvSpPr>
        <p:spPr>
          <a:xfrm>
            <a:off x="728250" y="522475"/>
            <a:ext cx="38034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3600">
                <a:solidFill>
                  <a:srgbClr val="FFFFFF"/>
                </a:solidFill>
              </a:rPr>
              <a:t>Without training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" name="Apurria">
            <a:hlinkClick r:id="" action="ppaction://media"/>
            <a:extLst>
              <a:ext uri="{FF2B5EF4-FFF2-40B4-BE49-F238E27FC236}">
                <a16:creationId xmlns:a16="http://schemas.microsoft.com/office/drawing/2014/main" id="{1193F8A1-47EB-4308-80CD-02855361C8B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810000" y="1813672"/>
            <a:ext cx="1524000" cy="2000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33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>
            <a:spLocks noGrp="1"/>
          </p:cNvSpPr>
          <p:nvPr>
            <p:ph type="body" idx="4294967295"/>
          </p:nvPr>
        </p:nvSpPr>
        <p:spPr>
          <a:xfrm>
            <a:off x="1440950" y="593075"/>
            <a:ext cx="22098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3600">
                <a:solidFill>
                  <a:srgbClr val="FFFFFF"/>
                </a:solidFill>
              </a:rPr>
              <a:t>Deep Q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52" name="Google Shape;152;p28"/>
          <p:cNvSpPr txBox="1">
            <a:spLocks noGrp="1"/>
          </p:cNvSpPr>
          <p:nvPr>
            <p:ph type="body" idx="4294967295"/>
          </p:nvPr>
        </p:nvSpPr>
        <p:spPr>
          <a:xfrm>
            <a:off x="4830725" y="593075"/>
            <a:ext cx="3590400" cy="12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3600">
                <a:solidFill>
                  <a:srgbClr val="FFFFFF"/>
                </a:solidFill>
              </a:rPr>
              <a:t>Double Deep Q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2" name="openaigym.video.0.2096.video000000">
            <a:hlinkClick r:id="" action="ppaction://media"/>
            <a:extLst>
              <a:ext uri="{FF2B5EF4-FFF2-40B4-BE49-F238E27FC236}">
                <a16:creationId xmlns:a16="http://schemas.microsoft.com/office/drawing/2014/main" id="{92E66A93-BCC6-46A8-BB68-95BCBD00D20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863925" y="1854575"/>
            <a:ext cx="1524000" cy="2000250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6C5E439E-01AA-493F-B44A-27301795ECC5}"/>
              </a:ext>
            </a:extLst>
          </p:cNvPr>
          <p:cNvSpPr/>
          <p:nvPr/>
        </p:nvSpPr>
        <p:spPr>
          <a:xfrm>
            <a:off x="3517059" y="2700811"/>
            <a:ext cx="19447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" dirty="0">
                <a:solidFill>
                  <a:srgbClr val="FFFFFF"/>
                </a:solidFill>
              </a:rPr>
              <a:t>150</a:t>
            </a:r>
            <a:r>
              <a:rPr lang="en-US" dirty="0">
                <a:solidFill>
                  <a:srgbClr val="FFFFFF"/>
                </a:solidFill>
              </a:rPr>
              <a:t>k </a:t>
            </a:r>
            <a:r>
              <a:rPr lang="en-US" dirty="0" err="1">
                <a:solidFill>
                  <a:srgbClr val="FFFFFF"/>
                </a:solidFill>
              </a:rPr>
              <a:t>iter</a:t>
            </a:r>
            <a:r>
              <a:rPr lang="en-US" dirty="0">
                <a:solidFill>
                  <a:srgbClr val="FFFFFF"/>
                </a:solidFill>
              </a:rPr>
              <a:t> 10k explored</a:t>
            </a:r>
            <a:endParaRPr lang="en-US" dirty="0"/>
          </a:p>
        </p:txBody>
      </p:sp>
      <p:pic>
        <p:nvPicPr>
          <p:cNvPr id="4" name="openaigym.video.0.372.video000000">
            <a:hlinkClick r:id="" action="ppaction://media"/>
            <a:extLst>
              <a:ext uri="{FF2B5EF4-FFF2-40B4-BE49-F238E27FC236}">
                <a16:creationId xmlns:a16="http://schemas.microsoft.com/office/drawing/2014/main" id="{8DD00EE1-E50B-4201-A0F2-31CBD3100D93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590956" y="1854575"/>
            <a:ext cx="1524000" cy="2000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373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2443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>
            <a:spLocks noGrp="1"/>
          </p:cNvSpPr>
          <p:nvPr>
            <p:ph type="title" idx="4294967295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Sources</a:t>
            </a:r>
            <a:endParaRPr/>
          </a:p>
        </p:txBody>
      </p:sp>
      <p:sp>
        <p:nvSpPr>
          <p:cNvPr id="158" name="Google Shape;158;p29"/>
          <p:cNvSpPr txBox="1">
            <a:spLocks noGrp="1"/>
          </p:cNvSpPr>
          <p:nvPr>
            <p:ph type="body" idx="4294967295"/>
          </p:nvPr>
        </p:nvSpPr>
        <p:spPr>
          <a:xfrm>
            <a:off x="311700" y="909075"/>
            <a:ext cx="8520600" cy="30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https://www.youtube.com/watch?v=qhRNvCVVJaA&amp;start=438s</a:t>
            </a:r>
            <a:endParaRPr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https://www.youtube.com/watch?v=wrBUkpiRvCA&amp;t=517s</a:t>
            </a:r>
            <a:endParaRPr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https://www.youtube.com/watch?v=mo96Nqlo1L8&amp;start=484s</a:t>
            </a:r>
            <a:endParaRPr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https://www.youtube.com/watch?v=0bt0SjbS3xc</a:t>
            </a:r>
            <a:endParaRPr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https://www.youtube.com/watch?v=ILDLT97FsNM</a:t>
            </a:r>
            <a:endParaRPr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https://www.youtube.com/watch?v=CXwvOMJujZk</a:t>
            </a:r>
            <a:endParaRPr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https://medium.com/@qempsil0914/zero-to-one-deep-q-learning-part1-basic-introduction-and-implementation-bb7602b55a2c</a:t>
            </a:r>
            <a:endParaRPr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https://medium.com/@qempsil0914/deep-q-learning-part2-double-deep-q-network-double-dqn-b8fc9212bbb2</a:t>
            </a:r>
            <a:endParaRPr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1"/>
              </a:rPr>
              <a:t>https://towardsdatascience.com/deep-reinforcement-learning-tutorial-with-open-ai-gym-c0de4471f368</a:t>
            </a:r>
            <a:endParaRPr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2"/>
              </a:rPr>
              <a:t>https://gym.openai.com/</a:t>
            </a:r>
            <a:endParaRPr sz="1400"/>
          </a:p>
        </p:txBody>
      </p:sp>
      <p:sp>
        <p:nvSpPr>
          <p:cNvPr id="159" name="Google Shape;159;p29"/>
          <p:cNvSpPr txBox="1">
            <a:spLocks noGrp="1"/>
          </p:cNvSpPr>
          <p:nvPr>
            <p:ph type="subTitle" idx="4294967295"/>
          </p:nvPr>
        </p:nvSpPr>
        <p:spPr>
          <a:xfrm>
            <a:off x="7144300" y="558775"/>
            <a:ext cx="1273200" cy="8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200"/>
              <a:t>Jorge Chueca</a:t>
            </a:r>
            <a:br>
              <a:rPr lang="es" sz="1200"/>
            </a:br>
            <a:r>
              <a:rPr lang="es" sz="1200"/>
              <a:t>Luis Ríos</a:t>
            </a:r>
            <a:br>
              <a:rPr lang="es" sz="1200"/>
            </a:br>
            <a:r>
              <a:rPr lang="es" sz="1200"/>
              <a:t>Javier Verón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¿What is RL?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432925" y="1393825"/>
            <a:ext cx="2861100" cy="10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s" b="1"/>
              <a:t>Model-free</a:t>
            </a:r>
            <a:r>
              <a:rPr lang="es"/>
              <a:t> machine learning.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4304" y="267575"/>
            <a:ext cx="5642896" cy="21765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432925" y="2444125"/>
            <a:ext cx="6394800" cy="194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 agent performs an </a:t>
            </a:r>
            <a:r>
              <a:rPr lang="es" b="1"/>
              <a:t>action</a:t>
            </a:r>
            <a:r>
              <a:rPr lang="es"/>
              <a:t> interacting with the environment.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A </a:t>
            </a:r>
            <a:r>
              <a:rPr lang="es" b="1"/>
              <a:t>reward</a:t>
            </a:r>
            <a:r>
              <a:rPr lang="es"/>
              <a:t> and a </a:t>
            </a:r>
            <a:r>
              <a:rPr lang="es" b="1"/>
              <a:t>state</a:t>
            </a:r>
            <a:r>
              <a:rPr lang="es"/>
              <a:t> is collected afterwards.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The derived </a:t>
            </a:r>
            <a:r>
              <a:rPr lang="es" b="1"/>
              <a:t>policy is based on</a:t>
            </a:r>
            <a:r>
              <a:rPr lang="es"/>
              <a:t> the </a:t>
            </a:r>
            <a:r>
              <a:rPr lang="es" b="1"/>
              <a:t>state </a:t>
            </a:r>
            <a:r>
              <a:rPr lang="es"/>
              <a:t>and the </a:t>
            </a:r>
            <a:r>
              <a:rPr lang="es" b="1"/>
              <a:t>reward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Model-free ML</a:t>
            </a:r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432925" y="1097150"/>
            <a:ext cx="8264400" cy="35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 AI can </a:t>
            </a:r>
            <a:r>
              <a:rPr lang="es" b="1"/>
              <a:t>derive an optimal policy</a:t>
            </a:r>
            <a:r>
              <a:rPr lang="es"/>
              <a:t> from its interactions with the environment </a:t>
            </a:r>
            <a:r>
              <a:rPr lang="es" b="1"/>
              <a:t>without needing the model</a:t>
            </a:r>
            <a:r>
              <a:rPr lang="es"/>
              <a:t> of the environment itself.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75" name="Google Shape;75;p15"/>
          <p:cNvGraphicFramePr/>
          <p:nvPr/>
        </p:nvGraphicFramePr>
        <p:xfrm>
          <a:off x="5708650" y="2122775"/>
          <a:ext cx="2494500" cy="2270700"/>
        </p:xfrm>
        <a:graphic>
          <a:graphicData uri="http://schemas.openxmlformats.org/drawingml/2006/table">
            <a:tbl>
              <a:tblPr>
                <a:noFill/>
                <a:tableStyleId>{67D42E3F-9FA5-47FE-B395-267B597319C6}</a:tableStyleId>
              </a:tblPr>
              <a:tblGrid>
                <a:gridCol w="83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56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/>
                        <a:t>5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/>
                        <a:t>5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 b="1"/>
                        <a:t>X</a:t>
                      </a:r>
                      <a:endParaRPr sz="2400" b="1"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/>
                        <a:t>5</a:t>
                      </a:r>
                      <a:endParaRPr sz="1100" i="1"/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/>
                        <a:t>10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69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 b="1"/>
                        <a:t>O</a:t>
                      </a:r>
                      <a:endParaRPr sz="2400" b="1"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/>
                        <a:t>10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/>
                        <a:t>10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675" y="1926300"/>
            <a:ext cx="4575476" cy="2872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Exploration vs Exploitation dilemma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432925" y="1423475"/>
            <a:ext cx="5799900" cy="27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The AI performs the </a:t>
            </a:r>
            <a:r>
              <a:rPr lang="es" b="1"/>
              <a:t>question</a:t>
            </a:r>
            <a:r>
              <a:rPr lang="es"/>
              <a:t> of whether it should: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 b="1"/>
              <a:t>Trust the learnt values</a:t>
            </a:r>
            <a:r>
              <a:rPr lang="es"/>
              <a:t> of previous iterations and perform actions based on them.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b="1"/>
              <a:t>Try other actions</a:t>
            </a:r>
            <a:r>
              <a:rPr lang="es"/>
              <a:t> that might give a better reward.</a:t>
            </a:r>
            <a:endParaRPr b="1"/>
          </a:p>
        </p:txBody>
      </p:sp>
      <p:graphicFrame>
        <p:nvGraphicFramePr>
          <p:cNvPr id="83" name="Google Shape;83;p16"/>
          <p:cNvGraphicFramePr/>
          <p:nvPr/>
        </p:nvGraphicFramePr>
        <p:xfrm>
          <a:off x="6287300" y="1989725"/>
          <a:ext cx="2348550" cy="2138850"/>
        </p:xfrm>
        <a:graphic>
          <a:graphicData uri="http://schemas.openxmlformats.org/drawingml/2006/table">
            <a:tbl>
              <a:tblPr>
                <a:noFill/>
                <a:tableStyleId>{67D42E3F-9FA5-47FE-B395-267B597319C6}</a:tableStyleId>
              </a:tblPr>
              <a:tblGrid>
                <a:gridCol w="7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2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/>
                        <a:t>1</a:t>
                      </a:r>
                      <a:endParaRPr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i="1"/>
                        <a:t>100%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/>
                        <a:t>1</a:t>
                      </a:r>
                      <a:endParaRPr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i="1"/>
                        <a:t>100%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 b="1"/>
                        <a:t>X</a:t>
                      </a:r>
                      <a:endParaRPr sz="2400" b="1"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2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/>
                        <a:t>1</a:t>
                      </a:r>
                      <a:endParaRPr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i="1"/>
                        <a:t>100%</a:t>
                      </a:r>
                      <a:endParaRPr sz="1100" i="1"/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/>
                        <a:t>0</a:t>
                      </a:r>
                      <a:endParaRPr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i="1"/>
                        <a:t>100%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/>
                        <a:t>1</a:t>
                      </a:r>
                      <a:endParaRPr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i="1"/>
                        <a:t>100%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2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2400" b="1"/>
                        <a:t>O</a:t>
                      </a:r>
                      <a:endParaRPr sz="2400" b="1"/>
                    </a:p>
                  </a:txBody>
                  <a:tcPr marL="91425" marR="91425" marT="91425" marB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/>
                        <a:t>1.000</a:t>
                      </a:r>
                      <a:endParaRPr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i="1"/>
                        <a:t>10%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b="1"/>
                        <a:t>1</a:t>
                      </a:r>
                      <a:endParaRPr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 i="1"/>
                        <a:t>100%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The algorithms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Monte Carlo</a:t>
            </a:r>
            <a:br>
              <a:rPr lang="es"/>
            </a:br>
            <a:r>
              <a:rPr lang="es"/>
              <a:t>Sample - means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The IA  doesn’t know anything about the game unless it plays the game.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Once the AI plays the game records the data of rewards and states by introducing random inputs.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"/>
              <a:t>Every new game the AI calculates the mean of all the data collected and updates it’s knowledge.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76475" y="0"/>
            <a:ext cx="55484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body" idx="4294967295"/>
          </p:nvPr>
        </p:nvSpPr>
        <p:spPr>
          <a:xfrm>
            <a:off x="563500" y="724200"/>
            <a:ext cx="8213100" cy="36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dirty="0">
                <a:solidFill>
                  <a:srgbClr val="FFFFFF"/>
                </a:solidFill>
              </a:rPr>
              <a:t>Monte Carlo</a:t>
            </a:r>
            <a:br>
              <a:rPr lang="es" dirty="0">
                <a:solidFill>
                  <a:srgbClr val="FFFFFF"/>
                </a:solidFill>
              </a:rPr>
            </a:b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FFFFFF"/>
                </a:solidFill>
              </a:rPr>
              <a:t>Although it seems a good algorithm it has some problems depending the program we are running, Imagine an endless game, also we can’t ensure that the IA visits all the possible states.</a:t>
            </a:r>
            <a:endParaRPr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1988" y="2701538"/>
            <a:ext cx="2943225" cy="2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body" idx="4294967295"/>
          </p:nvPr>
        </p:nvSpPr>
        <p:spPr>
          <a:xfrm>
            <a:off x="5620871" y="564775"/>
            <a:ext cx="3240742" cy="35721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spcAft>
                <a:spcPts val="1600"/>
              </a:spcAft>
              <a:buNone/>
            </a:pPr>
            <a:r>
              <a:rPr lang="en-US" sz="3600" dirty="0">
                <a:solidFill>
                  <a:srgbClr val="FFFFFF"/>
                </a:solidFill>
                <a:latin typeface="Lato" panose="020B0604020202020204" charset="0"/>
              </a:rPr>
              <a:t>TD(n)</a:t>
            </a:r>
            <a:br>
              <a:rPr lang="en-US" dirty="0">
                <a:solidFill>
                  <a:srgbClr val="FFFFFF"/>
                </a:solidFill>
                <a:latin typeface="Lato" panose="020B0604020202020204" charset="0"/>
              </a:rPr>
            </a:br>
            <a:endParaRPr lang="en-US" dirty="0">
              <a:solidFill>
                <a:srgbClr val="FFFFFF"/>
              </a:solidFill>
              <a:latin typeface="Lato" panose="020B0604020202020204" charset="0"/>
            </a:endParaRPr>
          </a:p>
          <a:p>
            <a:pPr marL="114300" indent="0">
              <a:spcAft>
                <a:spcPts val="160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Lato" panose="020B0604020202020204" charset="0"/>
              </a:rPr>
              <a:t>SARSA / Q-Learning</a:t>
            </a:r>
            <a:endParaRPr lang="en-US" dirty="0"/>
          </a:p>
          <a:p>
            <a:pPr marL="114300" indent="0">
              <a:spcAft>
                <a:spcPts val="160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Lato" panose="020B0604020202020204" charset="0"/>
              </a:rPr>
              <a:t>Best example is a GPS.</a:t>
            </a:r>
            <a:endParaRPr lang="en-US" dirty="0"/>
          </a:p>
          <a:p>
            <a:pPr marL="114300" indent="0">
              <a:spcAft>
                <a:spcPts val="1600"/>
              </a:spcAft>
              <a:buNone/>
            </a:pPr>
            <a:r>
              <a:rPr lang="en-US" dirty="0">
                <a:solidFill>
                  <a:srgbClr val="FFFFFF"/>
                </a:solidFill>
                <a:latin typeface="Lato" panose="020B0604020202020204" charset="0"/>
              </a:rPr>
              <a:t>Similar to Monte Carlo but it doesn’t need to finish the game.</a:t>
            </a:r>
            <a:endParaRPr lang="en-US" dirty="0"/>
          </a:p>
        </p:txBody>
      </p:sp>
      <p:pic>
        <p:nvPicPr>
          <p:cNvPr id="1026" name="Picture 2" descr="https://lh6.googleusercontent.com/Nc1iS-N9ahFumW8l5VWbU9KdkNR7wiK1lf-AWVu4rGghiOhvrjtaMuimawFZl0XpWoRhZGuSOYXHfdn0Xwdn7yASi1VLxuIzWXVEvRvpIPkNyiY4LRDOq7wFyvLsdODO4KF7wYb0NzQ">
            <a:extLst>
              <a:ext uri="{FF2B5EF4-FFF2-40B4-BE49-F238E27FC236}">
                <a16:creationId xmlns:a16="http://schemas.microsoft.com/office/drawing/2014/main" id="{892BFEB4-4BA7-46D1-A68B-CD636A0C0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55" y="1420755"/>
            <a:ext cx="5050123" cy="264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6574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body" idx="4294967295"/>
          </p:nvPr>
        </p:nvSpPr>
        <p:spPr>
          <a:xfrm>
            <a:off x="563500" y="724200"/>
            <a:ext cx="8213100" cy="36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FFFFFF"/>
                </a:solidFill>
              </a:rPr>
              <a:t>Q-Learning</a:t>
            </a:r>
            <a:br>
              <a:rPr lang="es">
                <a:solidFill>
                  <a:srgbClr val="FFFFFF"/>
                </a:solidFill>
              </a:rPr>
            </a:br>
            <a:endParaRPr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Q-Learning is an algorithm in Reinforcement Learning for the purpose of strategy learning.</a:t>
            </a:r>
            <a:endParaRPr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4800">
                <a:solidFill>
                  <a:srgbClr val="FFFFFF"/>
                </a:solidFill>
              </a:rPr>
              <a:t>Q(s, a)</a:t>
            </a:r>
            <a:endParaRPr sz="480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308</Words>
  <Application>Microsoft Office PowerPoint</Application>
  <PresentationFormat>Presentación en pantalla (16:9)</PresentationFormat>
  <Paragraphs>81</Paragraphs>
  <Slides>18</Slides>
  <Notes>18</Notes>
  <HiddenSlides>0</HiddenSlides>
  <MMClips>3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Lato</vt:lpstr>
      <vt:lpstr>Arial</vt:lpstr>
      <vt:lpstr>Playfair Display</vt:lpstr>
      <vt:lpstr>Coral</vt:lpstr>
      <vt:lpstr>Reinforcement learning</vt:lpstr>
      <vt:lpstr>¿What is RL?</vt:lpstr>
      <vt:lpstr>Model-free ML</vt:lpstr>
      <vt:lpstr>Exploration vs Exploitation dilemma</vt:lpstr>
      <vt:lpstr>The algorithms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</dc:title>
  <cp:lastModifiedBy>Javier Verón</cp:lastModifiedBy>
  <cp:revision>3</cp:revision>
  <dcterms:modified xsi:type="dcterms:W3CDTF">2020-01-25T12:07:13Z</dcterms:modified>
</cp:coreProperties>
</file>