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1945600" cx="329184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 uri="http://customooxmlschemas.google.com/">
      <go:slidesCustomData xmlns:go="http://customooxmlschemas.google.com/" r:id="rId7" roundtripDataSignature="AMtx7mg1snZQD80XMutLOsudyC0+NVzS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24" orient="horz"/>
        <p:guide pos="13464" orient="horz"/>
        <p:guide pos="143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1"/>
          </a:xfrm>
          <a:prstGeom prst="rect">
            <a:avLst/>
          </a:prstGeom>
          <a:noFill/>
          <a:ln>
            <a:noFill/>
          </a:ln>
        </p:spPr>
        <p:txBody>
          <a:bodyPr anchorCtr="0" anchor="t" bIns="48450" lIns="96900" spcFirstLastPara="1" rIns="96900" wrap="square" tIns="484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1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551" y="1"/>
            <a:ext cx="3169920" cy="480061"/>
          </a:xfrm>
          <a:prstGeom prst="rect">
            <a:avLst/>
          </a:prstGeom>
          <a:noFill/>
          <a:ln>
            <a:noFill/>
          </a:ln>
        </p:spPr>
        <p:txBody>
          <a:bodyPr anchorCtr="0" anchor="t" bIns="48450" lIns="96900" spcFirstLastPara="1" rIns="96900" wrap="square" tIns="4845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1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57263" y="719138"/>
            <a:ext cx="5402262"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520" y="4561395"/>
            <a:ext cx="5852160" cy="4320540"/>
          </a:xfrm>
          <a:prstGeom prst="rect">
            <a:avLst/>
          </a:prstGeom>
          <a:noFill/>
          <a:ln>
            <a:noFill/>
          </a:ln>
        </p:spPr>
        <p:txBody>
          <a:bodyPr anchorCtr="0" anchor="t" bIns="48450" lIns="96900" spcFirstLastPara="1" rIns="96900" wrap="square" tIns="48450">
            <a:noAutofit/>
          </a:bodyPr>
          <a:lstStyle>
            <a:lvl1pPr indent="-228600" lvl="0" marL="457200" marR="0" rtl="0" algn="l">
              <a:spcBef>
                <a:spcPts val="270"/>
              </a:spcBef>
              <a:spcAft>
                <a:spcPts val="0"/>
              </a:spcAft>
              <a:buSzPts val="1400"/>
              <a:buNone/>
              <a:defRPr b="0" i="0" sz="900" u="none" cap="none" strike="noStrike">
                <a:solidFill>
                  <a:schemeClr val="dk1"/>
                </a:solidFill>
                <a:latin typeface="Arial"/>
                <a:ea typeface="Arial"/>
                <a:cs typeface="Arial"/>
                <a:sym typeface="Arial"/>
              </a:defRPr>
            </a:lvl1pPr>
            <a:lvl2pPr indent="-228600" lvl="1" marL="914400" marR="0" rtl="0" algn="l">
              <a:spcBef>
                <a:spcPts val="270"/>
              </a:spcBef>
              <a:spcAft>
                <a:spcPts val="0"/>
              </a:spcAft>
              <a:buSzPts val="1400"/>
              <a:buNone/>
              <a:defRPr b="0" i="0" sz="900" u="none" cap="none" strike="noStrike">
                <a:solidFill>
                  <a:schemeClr val="dk1"/>
                </a:solidFill>
                <a:latin typeface="Arial"/>
                <a:ea typeface="Arial"/>
                <a:cs typeface="Arial"/>
                <a:sym typeface="Arial"/>
              </a:defRPr>
            </a:lvl2pPr>
            <a:lvl3pPr indent="-228600" lvl="2" marL="1371600" marR="0" rtl="0" algn="l">
              <a:spcBef>
                <a:spcPts val="270"/>
              </a:spcBef>
              <a:spcAft>
                <a:spcPts val="0"/>
              </a:spcAft>
              <a:buSzPts val="1400"/>
              <a:buNone/>
              <a:defRPr b="0" i="0" sz="900" u="none" cap="none" strike="noStrike">
                <a:solidFill>
                  <a:schemeClr val="dk1"/>
                </a:solidFill>
                <a:latin typeface="Arial"/>
                <a:ea typeface="Arial"/>
                <a:cs typeface="Arial"/>
                <a:sym typeface="Arial"/>
              </a:defRPr>
            </a:lvl3pPr>
            <a:lvl4pPr indent="-228600" lvl="3" marL="1828800" marR="0" rtl="0" algn="l">
              <a:spcBef>
                <a:spcPts val="270"/>
              </a:spcBef>
              <a:spcAft>
                <a:spcPts val="0"/>
              </a:spcAft>
              <a:buSzPts val="1400"/>
              <a:buNone/>
              <a:defRPr b="0" i="0" sz="900" u="none" cap="none" strike="noStrike">
                <a:solidFill>
                  <a:schemeClr val="dk1"/>
                </a:solidFill>
                <a:latin typeface="Arial"/>
                <a:ea typeface="Arial"/>
                <a:cs typeface="Arial"/>
                <a:sym typeface="Arial"/>
              </a:defRPr>
            </a:lvl4pPr>
            <a:lvl5pPr indent="-228600" lvl="4" marL="2286000" marR="0" rtl="0" algn="l">
              <a:spcBef>
                <a:spcPts val="270"/>
              </a:spcBef>
              <a:spcAft>
                <a:spcPts val="0"/>
              </a:spcAft>
              <a:buSzPts val="1400"/>
              <a:buNone/>
              <a:defRPr b="0" i="0" sz="9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91"/>
            <a:ext cx="3169920" cy="480061"/>
          </a:xfrm>
          <a:prstGeom prst="rect">
            <a:avLst/>
          </a:prstGeom>
          <a:noFill/>
          <a:ln>
            <a:noFill/>
          </a:ln>
        </p:spPr>
        <p:txBody>
          <a:bodyPr anchorCtr="0" anchor="b" bIns="48450" lIns="96900" spcFirstLastPara="1" rIns="96900" wrap="square" tIns="484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1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551" y="9119491"/>
            <a:ext cx="3169920" cy="480061"/>
          </a:xfrm>
          <a:prstGeom prst="rect">
            <a:avLst/>
          </a:prstGeom>
          <a:noFill/>
          <a:ln>
            <a:noFill/>
          </a:ln>
        </p:spPr>
        <p:txBody>
          <a:bodyPr anchorCtr="0" anchor="b" bIns="48450" lIns="96900" spcFirstLastPara="1" rIns="96900" wrap="square" tIns="484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2" type="sldNum"/>
          </p:nvPr>
        </p:nvSpPr>
        <p:spPr>
          <a:xfrm>
            <a:off x="4143551" y="9119491"/>
            <a:ext cx="3169920" cy="480061"/>
          </a:xfrm>
          <a:prstGeom prst="rect">
            <a:avLst/>
          </a:prstGeom>
          <a:noFill/>
          <a:ln>
            <a:noFill/>
          </a:ln>
        </p:spPr>
        <p:txBody>
          <a:bodyPr anchorCtr="0" anchor="b" bIns="48450" lIns="96900" spcFirstLastPara="1" rIns="96900" wrap="square" tIns="48450">
            <a:noAutofit/>
          </a:bodyPr>
          <a:lstStyle/>
          <a:p>
            <a:pPr indent="0" lvl="0" marL="0" rtl="0" algn="r">
              <a:spcBef>
                <a:spcPts val="0"/>
              </a:spcBef>
              <a:spcAft>
                <a:spcPts val="0"/>
              </a:spcAft>
              <a:buNone/>
            </a:pPr>
            <a:fld id="{00000000-1234-1234-1234-123412341234}" type="slidenum">
              <a:rPr lang="en-US"/>
              <a:t>‹#›</a:t>
            </a:fld>
            <a:endParaRPr/>
          </a:p>
        </p:txBody>
      </p:sp>
      <p:sp>
        <p:nvSpPr>
          <p:cNvPr id="15" name="Google Shape;15;p1:notes"/>
          <p:cNvSpPr/>
          <p:nvPr>
            <p:ph idx="2" type="sldImg"/>
          </p:nvPr>
        </p:nvSpPr>
        <p:spPr>
          <a:xfrm>
            <a:off x="957263" y="719138"/>
            <a:ext cx="540226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 name="Google Shape;16;p1:notes"/>
          <p:cNvSpPr txBox="1"/>
          <p:nvPr>
            <p:ph idx="1" type="body"/>
          </p:nvPr>
        </p:nvSpPr>
        <p:spPr>
          <a:xfrm>
            <a:off x="731520" y="4561395"/>
            <a:ext cx="5852160" cy="4320540"/>
          </a:xfrm>
          <a:prstGeom prst="rect">
            <a:avLst/>
          </a:prstGeom>
          <a:noFill/>
          <a:ln>
            <a:noFill/>
          </a:ln>
        </p:spPr>
        <p:txBody>
          <a:bodyPr anchorCtr="0" anchor="t" bIns="48450" lIns="96900" spcFirstLastPara="1" rIns="96900" wrap="square" tIns="484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pic>
        <p:nvPicPr>
          <p:cNvPr id="10" name="Google Shape;10;p2">
            <a:hlinkClick r:id="rId1"/>
          </p:cNvPr>
          <p:cNvPicPr preferRelativeResize="0"/>
          <p:nvPr/>
        </p:nvPicPr>
        <p:blipFill rotWithShape="1">
          <a:blip r:embed="rId2">
            <a:alphaModFix/>
          </a:blip>
          <a:srcRect b="0" l="0" r="38726" t="0"/>
          <a:stretch/>
        </p:blipFill>
        <p:spPr>
          <a:xfrm>
            <a:off x="26871334" y="21597091"/>
            <a:ext cx="3106340" cy="141817"/>
          </a:xfrm>
          <a:prstGeom prst="rect">
            <a:avLst/>
          </a:prstGeom>
          <a:noFill/>
          <a:ln>
            <a:noFill/>
          </a:ln>
        </p:spPr>
      </p:pic>
      <p:sp>
        <p:nvSpPr>
          <p:cNvPr id="11" name="Google Shape;11;p2"/>
          <p:cNvSpPr txBox="1"/>
          <p:nvPr/>
        </p:nvSpPr>
        <p:spPr>
          <a:xfrm>
            <a:off x="30012269" y="21539200"/>
            <a:ext cx="1653137" cy="235221"/>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0" i="0" lang="en-US" sz="1100" u="none" cap="none" strike="noStrike">
                <a:solidFill>
                  <a:schemeClr val="lt1"/>
                </a:solidFill>
                <a:latin typeface="Arial"/>
                <a:ea typeface="Arial"/>
                <a:cs typeface="Arial"/>
                <a:sym typeface="Arial"/>
              </a:rPr>
              <a:t>www.postersession.com</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52999">
              <a:srgbClr val="BFBFBF"/>
            </a:gs>
            <a:gs pos="100000">
              <a:srgbClr val="FFC000"/>
            </a:gs>
          </a:gsLst>
          <a:lin ang="5400000" scaled="0"/>
        </a:gradFill>
      </p:bgPr>
    </p:bg>
    <p:spTree>
      <p:nvGrpSpPr>
        <p:cNvPr id="17" name="Shape 17"/>
        <p:cNvGrpSpPr/>
        <p:nvPr/>
      </p:nvGrpSpPr>
      <p:grpSpPr>
        <a:xfrm>
          <a:off x="0" y="0"/>
          <a:ext cx="0" cy="0"/>
          <a:chOff x="0" y="0"/>
          <a:chExt cx="0" cy="0"/>
        </a:xfrm>
      </p:grpSpPr>
      <p:sp>
        <p:nvSpPr>
          <p:cNvPr id="18" name="Google Shape;18;p1"/>
          <p:cNvSpPr/>
          <p:nvPr/>
        </p:nvSpPr>
        <p:spPr>
          <a:xfrm>
            <a:off x="24717348" y="3906986"/>
            <a:ext cx="7772400" cy="176121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32650" lIns="65300" spcFirstLastPara="1" rIns="65300" wrap="square" tIns="32650">
            <a:noAutofit/>
          </a:bodyPr>
          <a:lstStyle/>
          <a:p>
            <a:pPr indent="0" lvl="0" marL="0" marR="0" rtl="0" algn="ctr">
              <a:spcBef>
                <a:spcPts val="0"/>
              </a:spcBef>
              <a:spcAft>
                <a:spcPts val="0"/>
              </a:spcAft>
              <a:buNone/>
            </a:pPr>
            <a:r>
              <a:t/>
            </a:r>
            <a:endParaRPr b="1" sz="4400">
              <a:solidFill>
                <a:schemeClr val="dk1"/>
              </a:solidFill>
              <a:latin typeface="Arial"/>
              <a:ea typeface="Arial"/>
              <a:cs typeface="Arial"/>
              <a:sym typeface="Arial"/>
            </a:endParaRPr>
          </a:p>
          <a:p>
            <a:pPr indent="0" lvl="0" marL="0" marR="0" rtl="0" algn="ctr">
              <a:spcBef>
                <a:spcPts val="0"/>
              </a:spcBef>
              <a:spcAft>
                <a:spcPts val="0"/>
              </a:spcAft>
              <a:buNone/>
            </a:pPr>
            <a:r>
              <a:t/>
            </a:r>
            <a:endParaRPr b="1" sz="4400">
              <a:solidFill>
                <a:schemeClr val="dk1"/>
              </a:solidFill>
              <a:latin typeface="Arial"/>
              <a:ea typeface="Arial"/>
              <a:cs typeface="Arial"/>
              <a:sym typeface="Arial"/>
            </a:endParaRPr>
          </a:p>
          <a:p>
            <a:pPr indent="0" lvl="0" marL="0" marR="0" rtl="0" algn="ctr">
              <a:spcBef>
                <a:spcPts val="0"/>
              </a:spcBef>
              <a:spcAft>
                <a:spcPts val="0"/>
              </a:spcAft>
              <a:buNone/>
            </a:pPr>
            <a:r>
              <a:t/>
            </a:r>
            <a:endParaRPr b="1" sz="4400">
              <a:solidFill>
                <a:schemeClr val="dk1"/>
              </a:solidFill>
              <a:latin typeface="Arial"/>
              <a:ea typeface="Arial"/>
              <a:cs typeface="Arial"/>
              <a:sym typeface="Arial"/>
            </a:endParaRPr>
          </a:p>
          <a:p>
            <a:pPr indent="0" lvl="0" marL="0" marR="0" rtl="0" algn="ctr">
              <a:spcBef>
                <a:spcPts val="0"/>
              </a:spcBef>
              <a:spcAft>
                <a:spcPts val="0"/>
              </a:spcAft>
              <a:buNone/>
            </a:pPr>
            <a:r>
              <a:t/>
            </a:r>
            <a:endParaRPr b="1" sz="4400">
              <a:solidFill>
                <a:schemeClr val="dk1"/>
              </a:solidFill>
              <a:latin typeface="Arial"/>
              <a:ea typeface="Arial"/>
              <a:cs typeface="Arial"/>
              <a:sym typeface="Arial"/>
            </a:endParaRPr>
          </a:p>
          <a:p>
            <a:pPr indent="0" lvl="0" marL="0" marR="0" rtl="0" algn="ctr">
              <a:spcBef>
                <a:spcPts val="0"/>
              </a:spcBef>
              <a:spcAft>
                <a:spcPts val="0"/>
              </a:spcAft>
              <a:buNone/>
            </a:pPr>
            <a:r>
              <a:t/>
            </a:r>
            <a:endParaRPr b="1" sz="4400">
              <a:solidFill>
                <a:schemeClr val="dk1"/>
              </a:solidFill>
              <a:latin typeface="Arial"/>
              <a:ea typeface="Arial"/>
              <a:cs typeface="Arial"/>
              <a:sym typeface="Arial"/>
            </a:endParaRPr>
          </a:p>
        </p:txBody>
      </p:sp>
      <p:sp>
        <p:nvSpPr>
          <p:cNvPr id="19" name="Google Shape;19;p1"/>
          <p:cNvSpPr/>
          <p:nvPr/>
        </p:nvSpPr>
        <p:spPr>
          <a:xfrm>
            <a:off x="8574548" y="3916759"/>
            <a:ext cx="7772400" cy="176595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32650" lIns="65300" spcFirstLastPara="1" rIns="65300" wrap="square" tIns="32650">
            <a:noAutofit/>
          </a:bodyPr>
          <a:lstStyle/>
          <a:p>
            <a:pPr indent="0" lvl="0" marL="0" marR="0" rtl="0" algn="ctr">
              <a:spcBef>
                <a:spcPts val="0"/>
              </a:spcBef>
              <a:spcAft>
                <a:spcPts val="0"/>
              </a:spcAft>
              <a:buNone/>
            </a:pPr>
            <a:r>
              <a:t/>
            </a:r>
            <a:endParaRPr sz="6100">
              <a:solidFill>
                <a:schemeClr val="dk1"/>
              </a:solidFill>
              <a:latin typeface="Arial"/>
              <a:ea typeface="Arial"/>
              <a:cs typeface="Arial"/>
              <a:sym typeface="Arial"/>
            </a:endParaRPr>
          </a:p>
        </p:txBody>
      </p:sp>
      <p:sp>
        <p:nvSpPr>
          <p:cNvPr id="20" name="Google Shape;20;p1"/>
          <p:cNvSpPr/>
          <p:nvPr/>
        </p:nvSpPr>
        <p:spPr>
          <a:xfrm>
            <a:off x="16721384" y="3911341"/>
            <a:ext cx="7772400" cy="17612228"/>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32650" lIns="65300" spcFirstLastPara="1" rIns="65300" wrap="square" tIns="32650">
            <a:noAutofit/>
          </a:bodyPr>
          <a:lstStyle/>
          <a:p>
            <a:pPr indent="0" lvl="0" marL="0" marR="0" rtl="0" algn="ctr">
              <a:spcBef>
                <a:spcPts val="0"/>
              </a:spcBef>
              <a:spcAft>
                <a:spcPts val="0"/>
              </a:spcAft>
              <a:buNone/>
            </a:pPr>
            <a:r>
              <a:t/>
            </a:r>
            <a:endParaRPr sz="6100">
              <a:solidFill>
                <a:schemeClr val="dk1"/>
              </a:solidFill>
              <a:latin typeface="Arial"/>
              <a:ea typeface="Arial"/>
              <a:cs typeface="Arial"/>
              <a:sym typeface="Arial"/>
            </a:endParaRPr>
          </a:p>
        </p:txBody>
      </p:sp>
      <p:sp>
        <p:nvSpPr>
          <p:cNvPr id="21" name="Google Shape;21;p1"/>
          <p:cNvSpPr/>
          <p:nvPr/>
        </p:nvSpPr>
        <p:spPr>
          <a:xfrm>
            <a:off x="457200" y="3911341"/>
            <a:ext cx="7772400" cy="17612228"/>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32650" lIns="65300" spcFirstLastPara="1" rIns="65300" wrap="square" tIns="32650">
            <a:noAutofit/>
          </a:bodyPr>
          <a:lstStyle/>
          <a:p>
            <a:pPr indent="0" lvl="0" marL="0" marR="0" rtl="0" algn="ctr">
              <a:spcBef>
                <a:spcPts val="0"/>
              </a:spcBef>
              <a:spcAft>
                <a:spcPts val="0"/>
              </a:spcAft>
              <a:buNone/>
            </a:pPr>
            <a:r>
              <a:t/>
            </a:r>
            <a:endParaRPr sz="6100">
              <a:solidFill>
                <a:schemeClr val="dk1"/>
              </a:solidFill>
              <a:latin typeface="Arial"/>
              <a:ea typeface="Arial"/>
              <a:cs typeface="Arial"/>
              <a:sym typeface="Arial"/>
            </a:endParaRPr>
          </a:p>
        </p:txBody>
      </p:sp>
      <p:sp>
        <p:nvSpPr>
          <p:cNvPr id="22" name="Google Shape;22;p1"/>
          <p:cNvSpPr txBox="1"/>
          <p:nvPr/>
        </p:nvSpPr>
        <p:spPr>
          <a:xfrm>
            <a:off x="8789317" y="4155310"/>
            <a:ext cx="7372350" cy="89694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Design</a:t>
            </a:r>
            <a:endParaRPr/>
          </a:p>
        </p:txBody>
      </p:sp>
      <p:sp>
        <p:nvSpPr>
          <p:cNvPr id="23" name="Google Shape;23;p1"/>
          <p:cNvSpPr txBox="1"/>
          <p:nvPr/>
        </p:nvSpPr>
        <p:spPr>
          <a:xfrm>
            <a:off x="24868195" y="12387990"/>
            <a:ext cx="7372200" cy="89700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Conclusion</a:t>
            </a:r>
            <a:endParaRPr/>
          </a:p>
        </p:txBody>
      </p:sp>
      <p:sp>
        <p:nvSpPr>
          <p:cNvPr id="24" name="Google Shape;24;p1"/>
          <p:cNvSpPr/>
          <p:nvPr/>
        </p:nvSpPr>
        <p:spPr>
          <a:xfrm>
            <a:off x="514350" y="254000"/>
            <a:ext cx="31889700" cy="3435134"/>
          </a:xfrm>
          <a:prstGeom prst="roundRect">
            <a:avLst>
              <a:gd fmla="val 10870" name="adj"/>
            </a:avLst>
          </a:prstGeom>
          <a:solidFill>
            <a:srgbClr val="FDE745"/>
          </a:solidFill>
          <a:ln cap="flat" cmpd="sng" w="9525">
            <a:solidFill>
              <a:srgbClr val="D3E7E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32650" lIns="65300" spcFirstLastPara="1" rIns="65300" wrap="square" tIns="32650">
            <a:noAutofit/>
          </a:bodyPr>
          <a:lstStyle/>
          <a:p>
            <a:pPr indent="0" lvl="0" marL="0" marR="0" rtl="0" algn="ctr">
              <a:spcBef>
                <a:spcPts val="0"/>
              </a:spcBef>
              <a:spcAft>
                <a:spcPts val="0"/>
              </a:spcAft>
              <a:buNone/>
            </a:pPr>
            <a:r>
              <a:t/>
            </a:r>
            <a:endParaRPr sz="6100">
              <a:solidFill>
                <a:schemeClr val="lt1"/>
              </a:solidFill>
              <a:latin typeface="Arial"/>
              <a:ea typeface="Arial"/>
              <a:cs typeface="Arial"/>
              <a:sym typeface="Arial"/>
            </a:endParaRPr>
          </a:p>
        </p:txBody>
      </p:sp>
      <p:sp>
        <p:nvSpPr>
          <p:cNvPr id="25" name="Google Shape;25;p1"/>
          <p:cNvSpPr txBox="1"/>
          <p:nvPr/>
        </p:nvSpPr>
        <p:spPr>
          <a:xfrm>
            <a:off x="9144582" y="20244598"/>
            <a:ext cx="6229500" cy="49680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i="1" lang="en-US" sz="2800">
                <a:solidFill>
                  <a:schemeClr val="dk1"/>
                </a:solidFill>
                <a:latin typeface="Times New Roman"/>
                <a:ea typeface="Times New Roman"/>
                <a:cs typeface="Times New Roman"/>
                <a:sym typeface="Times New Roman"/>
              </a:rPr>
              <a:t>Figure1: </a:t>
            </a:r>
            <a:r>
              <a:rPr b="1" i="1" lang="en-US" sz="2800">
                <a:solidFill>
                  <a:schemeClr val="dk1"/>
                </a:solidFill>
                <a:latin typeface="Times New Roman"/>
                <a:ea typeface="Times New Roman"/>
                <a:cs typeface="Times New Roman"/>
                <a:sym typeface="Times New Roman"/>
              </a:rPr>
              <a:t>Full system flowchart</a:t>
            </a:r>
            <a:endParaRPr sz="1000">
              <a:latin typeface="Times New Roman"/>
              <a:ea typeface="Times New Roman"/>
              <a:cs typeface="Times New Roman"/>
              <a:sym typeface="Times New Roman"/>
            </a:endParaRPr>
          </a:p>
        </p:txBody>
      </p:sp>
      <p:sp>
        <p:nvSpPr>
          <p:cNvPr id="26" name="Google Shape;26;p1"/>
          <p:cNvSpPr txBox="1"/>
          <p:nvPr/>
        </p:nvSpPr>
        <p:spPr>
          <a:xfrm>
            <a:off x="17123259" y="17406830"/>
            <a:ext cx="6955800" cy="281400"/>
          </a:xfrm>
          <a:prstGeom prst="rect">
            <a:avLst/>
          </a:prstGeom>
          <a:noFill/>
          <a:ln>
            <a:noFill/>
          </a:ln>
        </p:spPr>
        <p:txBody>
          <a:bodyPr anchorCtr="0" anchor="t" bIns="32650" lIns="65300" spcFirstLastPara="1" rIns="65300" wrap="square" tIns="32650">
            <a:spAutoFit/>
          </a:bodyPr>
          <a:lstStyle/>
          <a:p>
            <a:pPr indent="0" lvl="0" marL="0" marR="0" rtl="0" algn="l">
              <a:spcBef>
                <a:spcPts val="0"/>
              </a:spcBef>
              <a:spcAft>
                <a:spcPts val="0"/>
              </a:spcAft>
              <a:buNone/>
            </a:pPr>
            <a:r>
              <a:t/>
            </a:r>
            <a:endParaRPr/>
          </a:p>
        </p:txBody>
      </p:sp>
      <p:sp>
        <p:nvSpPr>
          <p:cNvPr id="27" name="Google Shape;27;p1"/>
          <p:cNvSpPr txBox="1"/>
          <p:nvPr/>
        </p:nvSpPr>
        <p:spPr>
          <a:xfrm>
            <a:off x="25497700" y="17822805"/>
            <a:ext cx="6229350" cy="681497"/>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4000">
                <a:solidFill>
                  <a:schemeClr val="dk1"/>
                </a:solidFill>
                <a:latin typeface="Arial"/>
                <a:ea typeface="Arial"/>
                <a:cs typeface="Arial"/>
                <a:sym typeface="Arial"/>
              </a:rPr>
              <a:t>Bibliography</a:t>
            </a:r>
            <a:endParaRPr/>
          </a:p>
        </p:txBody>
      </p:sp>
      <p:sp>
        <p:nvSpPr>
          <p:cNvPr id="28" name="Google Shape;28;p1"/>
          <p:cNvSpPr txBox="1"/>
          <p:nvPr/>
        </p:nvSpPr>
        <p:spPr>
          <a:xfrm>
            <a:off x="8937306" y="5290801"/>
            <a:ext cx="7067400" cy="6601200"/>
          </a:xfrm>
          <a:prstGeom prst="rect">
            <a:avLst/>
          </a:prstGeom>
          <a:noFill/>
          <a:ln>
            <a:noFill/>
          </a:ln>
        </p:spPr>
        <p:txBody>
          <a:bodyPr anchorCtr="0" anchor="t" bIns="21825" lIns="43675" spcFirstLastPara="1" rIns="43675" wrap="square" tIns="21825">
            <a:sp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Our system for collecting a user's ECG signal starts with the AD8232 sensor. In order to get a readable signal in the Raspberry Pi a MCP3008 ADC is required to convert the analog output of the AD8232 to a digital one. The MCP3008 output is connected to the Raspberry Pi according to documentation by the creators of the chip. The digital output is read from the SPI pins into a text file, each datapoint getting its own line. All the code for driving the data collection process along with a handful of functions needed to prepare and analyze the data have been compiled into a single python class for ease of recreation.</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t/>
            </a:r>
            <a:endParaRPr sz="1400">
              <a:solidFill>
                <a:schemeClr val="dk1"/>
              </a:solidFill>
              <a:latin typeface="Arial"/>
              <a:ea typeface="Arial"/>
              <a:cs typeface="Arial"/>
              <a:sym typeface="Arial"/>
            </a:endParaRPr>
          </a:p>
        </p:txBody>
      </p:sp>
      <p:sp>
        <p:nvSpPr>
          <p:cNvPr id="29" name="Google Shape;29;p1"/>
          <p:cNvSpPr txBox="1"/>
          <p:nvPr/>
        </p:nvSpPr>
        <p:spPr>
          <a:xfrm>
            <a:off x="25137208" y="18649463"/>
            <a:ext cx="6890100" cy="2252100"/>
          </a:xfrm>
          <a:prstGeom prst="rect">
            <a:avLst/>
          </a:prstGeom>
          <a:noFill/>
          <a:ln>
            <a:noFill/>
          </a:ln>
        </p:spPr>
        <p:txBody>
          <a:bodyPr anchorCtr="0" anchor="t" bIns="21825" lIns="43675" spcFirstLastPara="1" rIns="43675" wrap="square" tIns="21825">
            <a:spAutoFit/>
          </a:bodyPr>
          <a:lstStyle/>
          <a:p>
            <a:pPr indent="-213149" lvl="0" marL="244899" marR="0" rtl="0" algn="l">
              <a:lnSpc>
                <a:spcPct val="95000"/>
              </a:lnSpc>
              <a:spcBef>
                <a:spcPts val="0"/>
              </a:spcBef>
              <a:spcAft>
                <a:spcPts val="0"/>
              </a:spcAft>
              <a:buClr>
                <a:schemeClr val="dk1"/>
              </a:buClr>
              <a:buSzPts val="2300"/>
              <a:buFont typeface="Times New Roman"/>
              <a:buAutoNum type="arabicPeriod"/>
            </a:pPr>
            <a:r>
              <a:rPr lang="en-US" sz="2100">
                <a:solidFill>
                  <a:schemeClr val="dk1"/>
                </a:solidFill>
                <a:latin typeface="Times New Roman"/>
                <a:ea typeface="Times New Roman"/>
                <a:cs typeface="Times New Roman"/>
                <a:sym typeface="Times New Roman"/>
              </a:rPr>
              <a:t>Goldberger, A., Amaral, L., Glass, L., Hausdorff, J., Ivanov, P. C., Mark, R., ... &amp; Stanley, H. E. (2000). PhysioBank, PhysioToolkit, and PhysioNet: Components of a new research resource for complex physiologic signals. Circulation [Online]. 101 (23), pp. e215–e220.</a:t>
            </a:r>
            <a:endParaRPr sz="2300">
              <a:solidFill>
                <a:schemeClr val="dk1"/>
              </a:solidFill>
              <a:latin typeface="Times New Roman"/>
              <a:ea typeface="Times New Roman"/>
              <a:cs typeface="Times New Roman"/>
              <a:sym typeface="Times New Roman"/>
            </a:endParaRPr>
          </a:p>
          <a:p>
            <a:pPr indent="-213149" lvl="0" marL="244899" marR="0" rtl="0" algn="l">
              <a:lnSpc>
                <a:spcPct val="95000"/>
              </a:lnSpc>
              <a:spcBef>
                <a:spcPts val="0"/>
              </a:spcBef>
              <a:spcAft>
                <a:spcPts val="0"/>
              </a:spcAft>
              <a:buClr>
                <a:schemeClr val="dk1"/>
              </a:buClr>
              <a:buSzPts val="2300"/>
              <a:buFont typeface="Times New Roman"/>
              <a:buAutoNum type="arabicPeriod"/>
            </a:pPr>
            <a:r>
              <a:rPr lang="en-US" sz="2100">
                <a:solidFill>
                  <a:schemeClr val="dk1"/>
                </a:solidFill>
                <a:latin typeface="Times New Roman"/>
                <a:ea typeface="Times New Roman"/>
                <a:cs typeface="Times New Roman"/>
                <a:sym typeface="Times New Roman"/>
              </a:rPr>
              <a:t>Shrestha, A., Yu, J., (2021). Remote Heart Monitoring - ECG data analysis using IoT Devices and Machine Learning.</a:t>
            </a:r>
            <a:endParaRPr sz="2500"/>
          </a:p>
        </p:txBody>
      </p:sp>
      <p:sp>
        <p:nvSpPr>
          <p:cNvPr id="30" name="Google Shape;30;p1"/>
          <p:cNvSpPr txBox="1"/>
          <p:nvPr/>
        </p:nvSpPr>
        <p:spPr>
          <a:xfrm>
            <a:off x="24868198" y="13381213"/>
            <a:ext cx="7267500" cy="4266300"/>
          </a:xfrm>
          <a:prstGeom prst="rect">
            <a:avLst/>
          </a:prstGeom>
          <a:noFill/>
          <a:ln>
            <a:noFill/>
          </a:ln>
        </p:spPr>
        <p:txBody>
          <a:bodyPr anchorCtr="0" anchor="t" bIns="21825" lIns="43675" spcFirstLastPara="1" rIns="43675" wrap="square" tIns="21825">
            <a:spAutoFit/>
          </a:bodyPr>
          <a:lstStyle/>
          <a:p>
            <a:pPr indent="0" lvl="0" marL="0" marR="0" rtl="0" algn="just">
              <a:spcBef>
                <a:spcPts val="0"/>
              </a:spcBef>
              <a:spcAft>
                <a:spcPts val="0"/>
              </a:spcAft>
              <a:buNone/>
            </a:pPr>
            <a:r>
              <a:rPr lang="en-US" sz="2900">
                <a:solidFill>
                  <a:schemeClr val="dk1"/>
                </a:solidFill>
                <a:latin typeface="Times New Roman"/>
                <a:ea typeface="Times New Roman"/>
                <a:cs typeface="Times New Roman"/>
                <a:sym typeface="Times New Roman"/>
              </a:rPr>
              <a:t>Using deep learning we created a convolutional neural network capable of classifying an ECG into three categories with 96.93% accuracy. Though we cannot be sure that the </a:t>
            </a:r>
            <a:r>
              <a:rPr lang="en-US" sz="2900">
                <a:solidFill>
                  <a:schemeClr val="dk1"/>
                </a:solidFill>
                <a:latin typeface="Times New Roman"/>
                <a:ea typeface="Times New Roman"/>
                <a:cs typeface="Times New Roman"/>
                <a:sym typeface="Times New Roman"/>
              </a:rPr>
              <a:t>real world</a:t>
            </a:r>
            <a:r>
              <a:rPr lang="en-US" sz="2900">
                <a:solidFill>
                  <a:schemeClr val="dk1"/>
                </a:solidFill>
                <a:latin typeface="Times New Roman"/>
                <a:ea typeface="Times New Roman"/>
                <a:cs typeface="Times New Roman"/>
                <a:sym typeface="Times New Roman"/>
              </a:rPr>
              <a:t> </a:t>
            </a:r>
            <a:r>
              <a:rPr lang="en-US" sz="2900">
                <a:solidFill>
                  <a:schemeClr val="dk1"/>
                </a:solidFill>
                <a:latin typeface="Times New Roman"/>
                <a:ea typeface="Times New Roman"/>
                <a:cs typeface="Times New Roman"/>
                <a:sym typeface="Times New Roman"/>
              </a:rPr>
              <a:t>accuracy</a:t>
            </a:r>
            <a:r>
              <a:rPr lang="en-US" sz="2900">
                <a:solidFill>
                  <a:schemeClr val="dk1"/>
                </a:solidFill>
                <a:latin typeface="Times New Roman"/>
                <a:ea typeface="Times New Roman"/>
                <a:cs typeface="Times New Roman"/>
                <a:sym typeface="Times New Roman"/>
              </a:rPr>
              <a:t> is as </a:t>
            </a:r>
            <a:r>
              <a:rPr lang="en-US" sz="2900">
                <a:solidFill>
                  <a:schemeClr val="dk1"/>
                </a:solidFill>
                <a:latin typeface="Times New Roman"/>
                <a:ea typeface="Times New Roman"/>
                <a:cs typeface="Times New Roman"/>
                <a:sym typeface="Times New Roman"/>
              </a:rPr>
              <a:t>impressive</a:t>
            </a:r>
            <a:r>
              <a:rPr lang="en-US" sz="2900">
                <a:solidFill>
                  <a:schemeClr val="dk1"/>
                </a:solidFill>
                <a:latin typeface="Times New Roman"/>
                <a:ea typeface="Times New Roman"/>
                <a:cs typeface="Times New Roman"/>
                <a:sym typeface="Times New Roman"/>
              </a:rPr>
              <a:t> we can say that when compared to classical machine learning algorithms trained on the same data and evaluated the same way that deep learning has a higher accuracy.</a:t>
            </a:r>
            <a:endParaRPr sz="1500">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1400">
              <a:solidFill>
                <a:schemeClr val="dk1"/>
              </a:solidFill>
              <a:latin typeface="Arial"/>
              <a:ea typeface="Arial"/>
              <a:cs typeface="Arial"/>
              <a:sym typeface="Arial"/>
            </a:endParaRPr>
          </a:p>
        </p:txBody>
      </p:sp>
      <p:sp>
        <p:nvSpPr>
          <p:cNvPr id="31" name="Google Shape;31;p1"/>
          <p:cNvSpPr txBox="1"/>
          <p:nvPr/>
        </p:nvSpPr>
        <p:spPr>
          <a:xfrm>
            <a:off x="17031227" y="13057478"/>
            <a:ext cx="7179600" cy="373800"/>
          </a:xfrm>
          <a:prstGeom prst="rect">
            <a:avLst/>
          </a:prstGeom>
          <a:noFill/>
          <a:ln>
            <a:noFill/>
          </a:ln>
        </p:spPr>
        <p:txBody>
          <a:bodyPr anchorCtr="0" anchor="t" bIns="32650" lIns="65300" spcFirstLastPara="1" rIns="65300" wrap="square" tIns="3265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32" name="Google Shape;32;p1"/>
          <p:cNvSpPr txBox="1"/>
          <p:nvPr/>
        </p:nvSpPr>
        <p:spPr>
          <a:xfrm>
            <a:off x="658425" y="4951050"/>
            <a:ext cx="7471800" cy="8685600"/>
          </a:xfrm>
          <a:prstGeom prst="rect">
            <a:avLst/>
          </a:prstGeom>
          <a:noFill/>
          <a:ln>
            <a:noFill/>
          </a:ln>
        </p:spPr>
        <p:txBody>
          <a:bodyPr anchorCtr="0" anchor="t" bIns="32650" lIns="65300" spcFirstLastPara="1" rIns="65300" wrap="square" tIns="32650">
            <a:spAutoFit/>
          </a:bodyPr>
          <a:lstStyle/>
          <a:p>
            <a:pPr indent="0" lvl="0" marL="0" rtl="0" algn="just">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The current standard for catching many heart conditions before they exhibit symptoms is by performing an electrocardiogram. However due to the rising cost of healthcare and the time commitment to get a an ECG has led many to forego the test. Since early detection is so important to the survivability of heart disease we wanted to find a way to both decrease the cost and time commitment of recording an ECG. With the advent of more powerful and cheaper hardware in the IoT space such a solution becomes possible. We trained a convolutional neural network to classify incoming ECG signals as either Normal Sinus Rhythm(NSR), Congestive Heart Failure(CHF) or Atrial Fibrillation(AF). This model, in conjunction with a Raspberry Pi hooked up to an AD8232 ECG sensor is able to provide a user with a real time classification of their heart rhythm without the need for internet or a doctor. </a:t>
            </a:r>
            <a:endParaRPr sz="3200">
              <a:latin typeface="Times New Roman"/>
              <a:ea typeface="Times New Roman"/>
              <a:cs typeface="Times New Roman"/>
              <a:sym typeface="Times New Roman"/>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33" name="Google Shape;33;p1"/>
          <p:cNvSpPr txBox="1"/>
          <p:nvPr/>
        </p:nvSpPr>
        <p:spPr>
          <a:xfrm>
            <a:off x="700439" y="4191622"/>
            <a:ext cx="7372350" cy="89694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Abstract</a:t>
            </a:r>
            <a:endParaRPr sz="2400">
              <a:solidFill>
                <a:schemeClr val="dk1"/>
              </a:solidFill>
              <a:latin typeface="Arial"/>
              <a:ea typeface="Arial"/>
              <a:cs typeface="Arial"/>
              <a:sym typeface="Arial"/>
            </a:endParaRPr>
          </a:p>
        </p:txBody>
      </p:sp>
      <p:sp>
        <p:nvSpPr>
          <p:cNvPr id="34" name="Google Shape;34;p1"/>
          <p:cNvSpPr txBox="1"/>
          <p:nvPr/>
        </p:nvSpPr>
        <p:spPr>
          <a:xfrm>
            <a:off x="673378" y="12491400"/>
            <a:ext cx="7541700" cy="44340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t/>
            </a:r>
            <a:endParaRPr b="1" sz="2400">
              <a:solidFill>
                <a:schemeClr val="dk1"/>
              </a:solidFill>
              <a:latin typeface="Arial"/>
              <a:ea typeface="Arial"/>
              <a:cs typeface="Arial"/>
              <a:sym typeface="Arial"/>
            </a:endParaRPr>
          </a:p>
        </p:txBody>
      </p:sp>
      <p:sp>
        <p:nvSpPr>
          <p:cNvPr id="35" name="Google Shape;35;p1"/>
          <p:cNvSpPr txBox="1"/>
          <p:nvPr/>
        </p:nvSpPr>
        <p:spPr>
          <a:xfrm>
            <a:off x="1213820" y="13083905"/>
            <a:ext cx="63456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Introduction</a:t>
            </a:r>
            <a:endParaRPr/>
          </a:p>
        </p:txBody>
      </p:sp>
      <p:sp>
        <p:nvSpPr>
          <p:cNvPr id="36" name="Google Shape;36;p1"/>
          <p:cNvSpPr txBox="1"/>
          <p:nvPr/>
        </p:nvSpPr>
        <p:spPr>
          <a:xfrm>
            <a:off x="8855869" y="9519062"/>
            <a:ext cx="680689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37" name="Google Shape;37;p1"/>
          <p:cNvSpPr txBox="1"/>
          <p:nvPr/>
        </p:nvSpPr>
        <p:spPr>
          <a:xfrm>
            <a:off x="16846050" y="16611927"/>
            <a:ext cx="7372200" cy="89700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Results</a:t>
            </a:r>
            <a:endParaRPr/>
          </a:p>
        </p:txBody>
      </p:sp>
      <p:sp>
        <p:nvSpPr>
          <p:cNvPr id="38" name="Google Shape;38;p1"/>
          <p:cNvSpPr txBox="1"/>
          <p:nvPr/>
        </p:nvSpPr>
        <p:spPr>
          <a:xfrm>
            <a:off x="24917398" y="14703130"/>
            <a:ext cx="7471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39" name="Google Shape;39;p1"/>
          <p:cNvSpPr txBox="1"/>
          <p:nvPr/>
        </p:nvSpPr>
        <p:spPr>
          <a:xfrm>
            <a:off x="485442" y="326649"/>
            <a:ext cx="31722900" cy="3806400"/>
          </a:xfrm>
          <a:prstGeom prst="rect">
            <a:avLst/>
          </a:prstGeom>
          <a:noFill/>
          <a:ln>
            <a:noFill/>
          </a:ln>
        </p:spPr>
        <p:txBody>
          <a:bodyPr anchorCtr="0" anchor="t" bIns="32650" lIns="65300" spcFirstLastPara="1" rIns="65300" wrap="square" tIns="32650">
            <a:spAutoFit/>
          </a:bodyPr>
          <a:lstStyle/>
          <a:p>
            <a:pPr indent="0" lvl="0" marL="0" rtl="0" algn="ctr">
              <a:spcBef>
                <a:spcPts val="0"/>
              </a:spcBef>
              <a:spcAft>
                <a:spcPts val="0"/>
              </a:spcAft>
              <a:buSzPts val="1100"/>
              <a:buNone/>
            </a:pPr>
            <a:r>
              <a:rPr b="1" lang="en-US" sz="5000">
                <a:solidFill>
                  <a:schemeClr val="dk1"/>
                </a:solidFill>
              </a:rPr>
              <a:t>ECG Analysis through Deep Learning and IoT devices</a:t>
            </a:r>
            <a:endParaRPr b="1" sz="5000"/>
          </a:p>
          <a:p>
            <a:pPr indent="0" lvl="0" marL="0" rtl="0" algn="ctr">
              <a:spcBef>
                <a:spcPts val="0"/>
              </a:spcBef>
              <a:spcAft>
                <a:spcPts val="0"/>
              </a:spcAft>
              <a:buSzPts val="1100"/>
              <a:buNone/>
            </a:pPr>
            <a:r>
              <a:rPr b="1" lang="en-US" sz="4000">
                <a:solidFill>
                  <a:schemeClr val="dk1"/>
                </a:solidFill>
              </a:rPr>
              <a:t>Paul Lussier</a:t>
            </a:r>
            <a:endParaRPr/>
          </a:p>
          <a:p>
            <a:pPr indent="0" lvl="0" marL="0" marR="0" rtl="0" algn="ctr">
              <a:spcBef>
                <a:spcPts val="1200"/>
              </a:spcBef>
              <a:spcAft>
                <a:spcPts val="0"/>
              </a:spcAft>
              <a:buNone/>
            </a:pPr>
            <a:r>
              <a:rPr b="1" lang="en-US" sz="3200">
                <a:solidFill>
                  <a:schemeClr val="dk1"/>
                </a:solidFill>
                <a:latin typeface="Arial"/>
                <a:ea typeface="Arial"/>
                <a:cs typeface="Arial"/>
                <a:sym typeface="Arial"/>
              </a:rPr>
              <a:t>Advisor: Prof. Chen-Hsiang (Jones) Yu, Ph.D.</a:t>
            </a:r>
            <a:endParaRPr/>
          </a:p>
          <a:p>
            <a:pPr indent="0" lvl="0" marL="0" marR="0" rtl="0" algn="ctr">
              <a:spcBef>
                <a:spcPts val="1800"/>
              </a:spcBef>
              <a:spcAft>
                <a:spcPts val="0"/>
              </a:spcAft>
              <a:buNone/>
            </a:pPr>
            <a:r>
              <a:rPr b="1" lang="en-US" sz="3200">
                <a:solidFill>
                  <a:schemeClr val="dk1"/>
                </a:solidFill>
                <a:latin typeface="Arial"/>
                <a:ea typeface="Arial"/>
                <a:cs typeface="Arial"/>
                <a:sym typeface="Arial"/>
              </a:rPr>
              <a:t>School of Computing and Data Science</a:t>
            </a:r>
            <a:endParaRPr/>
          </a:p>
          <a:p>
            <a:pPr indent="0" lvl="0" marL="0" marR="0" rtl="0" algn="ctr">
              <a:spcBef>
                <a:spcPts val="0"/>
              </a:spcBef>
              <a:spcAft>
                <a:spcPts val="0"/>
              </a:spcAft>
              <a:buNone/>
            </a:pPr>
            <a:r>
              <a:rPr b="1" lang="en-US" sz="3200">
                <a:solidFill>
                  <a:schemeClr val="dk1"/>
                </a:solidFill>
                <a:latin typeface="Arial"/>
                <a:ea typeface="Arial"/>
                <a:cs typeface="Arial"/>
                <a:sym typeface="Arial"/>
              </a:rPr>
              <a:t>Wentworth Institute of Technology</a:t>
            </a:r>
            <a:endParaRPr/>
          </a:p>
          <a:p>
            <a:pPr indent="0" lvl="0" marL="0" marR="0" rtl="0" algn="ctr">
              <a:spcBef>
                <a:spcPts val="0"/>
              </a:spcBef>
              <a:spcAft>
                <a:spcPts val="0"/>
              </a:spcAft>
              <a:buNone/>
            </a:pPr>
            <a:r>
              <a:t/>
            </a:r>
            <a:endParaRPr sz="3200">
              <a:solidFill>
                <a:schemeClr val="dk1"/>
              </a:solidFill>
              <a:latin typeface="Arial"/>
              <a:ea typeface="Arial"/>
              <a:cs typeface="Arial"/>
              <a:sym typeface="Arial"/>
            </a:endParaRPr>
          </a:p>
        </p:txBody>
      </p:sp>
      <p:sp>
        <p:nvSpPr>
          <p:cNvPr id="40" name="Google Shape;40;p1"/>
          <p:cNvSpPr txBox="1"/>
          <p:nvPr/>
        </p:nvSpPr>
        <p:spPr>
          <a:xfrm>
            <a:off x="24917398" y="4164112"/>
            <a:ext cx="7372350" cy="89694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Discussions</a:t>
            </a:r>
            <a:endParaRPr/>
          </a:p>
        </p:txBody>
      </p:sp>
      <p:sp>
        <p:nvSpPr>
          <p:cNvPr id="41" name="Google Shape;41;p1"/>
          <p:cNvSpPr txBox="1"/>
          <p:nvPr/>
        </p:nvSpPr>
        <p:spPr>
          <a:xfrm>
            <a:off x="24868200" y="5343675"/>
            <a:ext cx="7334400" cy="6315300"/>
          </a:xfrm>
          <a:prstGeom prst="rect">
            <a:avLst/>
          </a:prstGeom>
          <a:noFill/>
          <a:ln>
            <a:noFill/>
          </a:ln>
        </p:spPr>
        <p:txBody>
          <a:bodyPr anchorCtr="0" anchor="t" bIns="32650" lIns="65300" spcFirstLastPara="1" rIns="65300" wrap="square" tIns="32650">
            <a:spAutoFit/>
          </a:bodyPr>
          <a:lstStyle/>
          <a:p>
            <a:pPr indent="0" lvl="0" marL="0" marR="0" rtl="0" algn="just">
              <a:spcBef>
                <a:spcPts val="0"/>
              </a:spcBef>
              <a:spcAft>
                <a:spcPts val="0"/>
              </a:spcAft>
              <a:buNone/>
            </a:pPr>
            <a:r>
              <a:rPr lang="en-US" sz="2900">
                <a:solidFill>
                  <a:schemeClr val="dk1"/>
                </a:solidFill>
                <a:latin typeface="Times New Roman"/>
                <a:ea typeface="Times New Roman"/>
                <a:cs typeface="Times New Roman"/>
                <a:sym typeface="Times New Roman"/>
              </a:rPr>
              <a:t>We found that in </a:t>
            </a:r>
            <a:r>
              <a:rPr lang="en-US" sz="2900">
                <a:solidFill>
                  <a:schemeClr val="dk1"/>
                </a:solidFill>
                <a:latin typeface="Times New Roman"/>
                <a:ea typeface="Times New Roman"/>
                <a:cs typeface="Times New Roman"/>
                <a:sym typeface="Times New Roman"/>
              </a:rPr>
              <a:t>real</a:t>
            </a:r>
            <a:r>
              <a:rPr lang="en-US" sz="2900">
                <a:solidFill>
                  <a:schemeClr val="dk1"/>
                </a:solidFill>
                <a:latin typeface="Times New Roman"/>
                <a:ea typeface="Times New Roman"/>
                <a:cs typeface="Times New Roman"/>
                <a:sym typeface="Times New Roman"/>
              </a:rPr>
              <a:t> world </a:t>
            </a:r>
            <a:r>
              <a:rPr lang="en-US" sz="2900">
                <a:solidFill>
                  <a:schemeClr val="dk1"/>
                </a:solidFill>
                <a:latin typeface="Times New Roman"/>
                <a:ea typeface="Times New Roman"/>
                <a:cs typeface="Times New Roman"/>
                <a:sym typeface="Times New Roman"/>
              </a:rPr>
              <a:t>testing</a:t>
            </a:r>
            <a:r>
              <a:rPr lang="en-US" sz="2900">
                <a:solidFill>
                  <a:schemeClr val="dk1"/>
                </a:solidFill>
                <a:latin typeface="Times New Roman"/>
                <a:ea typeface="Times New Roman"/>
                <a:cs typeface="Times New Roman"/>
                <a:sym typeface="Times New Roman"/>
              </a:rPr>
              <a:t> there was discrepancy between the signals </a:t>
            </a:r>
            <a:r>
              <a:rPr lang="en-US" sz="2900">
                <a:solidFill>
                  <a:schemeClr val="dk1"/>
                </a:solidFill>
                <a:latin typeface="Times New Roman"/>
                <a:ea typeface="Times New Roman"/>
                <a:cs typeface="Times New Roman"/>
                <a:sym typeface="Times New Roman"/>
              </a:rPr>
              <a:t>received</a:t>
            </a:r>
            <a:r>
              <a:rPr lang="en-US" sz="2900">
                <a:solidFill>
                  <a:schemeClr val="dk1"/>
                </a:solidFill>
                <a:latin typeface="Times New Roman"/>
                <a:ea typeface="Times New Roman"/>
                <a:cs typeface="Times New Roman"/>
                <a:sym typeface="Times New Roman"/>
              </a:rPr>
              <a:t> from our </a:t>
            </a:r>
            <a:r>
              <a:rPr lang="en-US" sz="2900">
                <a:solidFill>
                  <a:schemeClr val="dk1"/>
                </a:solidFill>
                <a:latin typeface="Times New Roman"/>
                <a:ea typeface="Times New Roman"/>
                <a:cs typeface="Times New Roman"/>
                <a:sym typeface="Times New Roman"/>
              </a:rPr>
              <a:t>system</a:t>
            </a:r>
            <a:r>
              <a:rPr lang="en-US" sz="2900">
                <a:solidFill>
                  <a:schemeClr val="dk1"/>
                </a:solidFill>
                <a:latin typeface="Times New Roman"/>
                <a:ea typeface="Times New Roman"/>
                <a:cs typeface="Times New Roman"/>
                <a:sym typeface="Times New Roman"/>
              </a:rPr>
              <a:t> and </a:t>
            </a:r>
            <a:r>
              <a:rPr lang="en-US" sz="2900">
                <a:solidFill>
                  <a:schemeClr val="dk1"/>
                </a:solidFill>
                <a:latin typeface="Times New Roman"/>
                <a:ea typeface="Times New Roman"/>
                <a:cs typeface="Times New Roman"/>
                <a:sym typeface="Times New Roman"/>
              </a:rPr>
              <a:t>the data used to train the model. Whether this is a result of the AD8232 only having 3 leads or a setup difference, we would like to test on a wider range of individuals and get a better sense of the capabilities of our model/system in the real world. </a:t>
            </a:r>
            <a:endParaRPr sz="2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900">
                <a:solidFill>
                  <a:schemeClr val="dk1"/>
                </a:solidFill>
                <a:latin typeface="Times New Roman"/>
                <a:ea typeface="Times New Roman"/>
                <a:cs typeface="Times New Roman"/>
                <a:sym typeface="Times New Roman"/>
              </a:rPr>
              <a:t>Noise reduction algorithms are also a point of future research. We explored a few of the more common techniques, but without a mathematical way to evaluate their performance we can only go off of how they look and what the model classifies the quiet samples as.</a:t>
            </a:r>
            <a:endParaRPr sz="2900">
              <a:solidFill>
                <a:schemeClr val="dk1"/>
              </a:solidFill>
              <a:latin typeface="Times New Roman"/>
              <a:ea typeface="Times New Roman"/>
              <a:cs typeface="Times New Roman"/>
              <a:sym typeface="Times New Roman"/>
            </a:endParaRPr>
          </a:p>
        </p:txBody>
      </p:sp>
      <p:sp>
        <p:nvSpPr>
          <p:cNvPr id="42" name="Google Shape;42;p1"/>
          <p:cNvSpPr txBox="1"/>
          <p:nvPr/>
        </p:nvSpPr>
        <p:spPr>
          <a:xfrm>
            <a:off x="17030425" y="5092100"/>
            <a:ext cx="7267500" cy="11271600"/>
          </a:xfrm>
          <a:prstGeom prst="rect">
            <a:avLst/>
          </a:prstGeom>
          <a:noFill/>
          <a:ln>
            <a:noFill/>
          </a:ln>
        </p:spPr>
        <p:txBody>
          <a:bodyPr anchorCtr="0" anchor="t" bIns="32650" lIns="65300" spcFirstLastPara="1" rIns="65300" wrap="square" tIns="3265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Data Extraction and Preprocessing:</a:t>
            </a:r>
            <a:r>
              <a:rPr lang="en-US" sz="2800">
                <a:solidFill>
                  <a:schemeClr val="dk1"/>
                </a:solidFill>
                <a:latin typeface="Times New Roman"/>
                <a:ea typeface="Times New Roman"/>
                <a:cs typeface="Times New Roman"/>
                <a:sym typeface="Times New Roman"/>
              </a:rPr>
              <a:t> Using Google Colab we extracted data from PhysioBank[1] to </a:t>
            </a:r>
            <a:r>
              <a:rPr lang="en-US" sz="2800">
                <a:solidFill>
                  <a:schemeClr val="dk1"/>
                </a:solidFill>
                <a:latin typeface="Times New Roman"/>
                <a:ea typeface="Times New Roman"/>
                <a:cs typeface="Times New Roman"/>
                <a:sym typeface="Times New Roman"/>
              </a:rPr>
              <a:t>train</a:t>
            </a:r>
            <a:r>
              <a:rPr lang="en-US" sz="2800">
                <a:solidFill>
                  <a:schemeClr val="dk1"/>
                </a:solidFill>
                <a:latin typeface="Times New Roman"/>
                <a:ea typeface="Times New Roman"/>
                <a:cs typeface="Times New Roman"/>
                <a:sym typeface="Times New Roman"/>
              </a:rPr>
              <a:t> a convolutional </a:t>
            </a:r>
            <a:r>
              <a:rPr lang="en-US" sz="2800">
                <a:solidFill>
                  <a:schemeClr val="dk1"/>
                </a:solidFill>
                <a:latin typeface="Times New Roman"/>
                <a:ea typeface="Times New Roman"/>
                <a:cs typeface="Times New Roman"/>
                <a:sym typeface="Times New Roman"/>
              </a:rPr>
              <a:t>neural network that could classify incoming ECG signals into three categories, NSR, CHF, AF. Once the data was imported we ensured that the sample rate was consistent and segmented it into 5000 point chunks before splitting up the data into training and testing splits.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Model Training:</a:t>
            </a:r>
            <a:r>
              <a:rPr lang="en-US" sz="2800">
                <a:solidFill>
                  <a:schemeClr val="dk1"/>
                </a:solidFill>
                <a:latin typeface="Times New Roman"/>
                <a:ea typeface="Times New Roman"/>
                <a:cs typeface="Times New Roman"/>
                <a:sym typeface="Times New Roman"/>
              </a:rPr>
              <a:t> The model was constructed in Google Colab using TensorFlow and Keras with three convolutional layers followed by a dropout layer and a global average pooling layer. After the pool we a dense layer followed by another dropout layer and finally the output layer which had a softmax activation function.</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Collection and Postprocessing: </a:t>
            </a:r>
            <a:r>
              <a:rPr lang="en-US" sz="2800">
                <a:solidFill>
                  <a:schemeClr val="dk1"/>
                </a:solidFill>
                <a:latin typeface="Times New Roman"/>
                <a:ea typeface="Times New Roman"/>
                <a:cs typeface="Times New Roman"/>
                <a:sym typeface="Times New Roman"/>
              </a:rPr>
              <a:t>After hooking up ECG leads like in figure 1, we performed some noise reduction to the data before sending it to the model for final classification.</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User Interface: </a:t>
            </a:r>
            <a:r>
              <a:rPr lang="en-US" sz="2800">
                <a:solidFill>
                  <a:schemeClr val="dk1"/>
                </a:solidFill>
                <a:latin typeface="Times New Roman"/>
                <a:ea typeface="Times New Roman"/>
                <a:cs typeface="Times New Roman"/>
                <a:sym typeface="Times New Roman"/>
              </a:rPr>
              <a:t>Over the course of this study we created a host of functions and methods for working with ECG data that we compiled into a python library so people hoping to build off of our work can see how we came to our results and easily begin to discover their own.</a:t>
            </a:r>
            <a:endParaRPr sz="2800">
              <a:solidFill>
                <a:schemeClr val="dk1"/>
              </a:solidFill>
              <a:latin typeface="Times New Roman"/>
              <a:ea typeface="Times New Roman"/>
              <a:cs typeface="Times New Roman"/>
              <a:sym typeface="Times New Roman"/>
            </a:endParaRPr>
          </a:p>
        </p:txBody>
      </p:sp>
      <p:sp>
        <p:nvSpPr>
          <p:cNvPr id="43" name="Google Shape;43;p1"/>
          <p:cNvSpPr txBox="1"/>
          <p:nvPr/>
        </p:nvSpPr>
        <p:spPr>
          <a:xfrm>
            <a:off x="17060348" y="4164112"/>
            <a:ext cx="7372350" cy="896940"/>
          </a:xfrm>
          <a:prstGeom prst="rect">
            <a:avLst/>
          </a:prstGeom>
          <a:noFill/>
          <a:ln>
            <a:noFill/>
          </a:ln>
        </p:spPr>
        <p:txBody>
          <a:bodyPr anchorCtr="0" anchor="t" bIns="32650" lIns="65300" spcFirstLastPara="1" rIns="65300" wrap="square" tIns="3265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Implementation</a:t>
            </a:r>
            <a:endParaRPr/>
          </a:p>
        </p:txBody>
      </p:sp>
      <p:pic>
        <p:nvPicPr>
          <p:cNvPr id="44" name="Google Shape;44;p1"/>
          <p:cNvPicPr preferRelativeResize="0"/>
          <p:nvPr/>
        </p:nvPicPr>
        <p:blipFill rotWithShape="1">
          <a:blip r:embed="rId3">
            <a:alphaModFix/>
          </a:blip>
          <a:srcRect b="0" l="0" r="0" t="0"/>
          <a:stretch/>
        </p:blipFill>
        <p:spPr>
          <a:xfrm>
            <a:off x="514350" y="920684"/>
            <a:ext cx="6985002" cy="1851026"/>
          </a:xfrm>
          <a:prstGeom prst="rect">
            <a:avLst/>
          </a:prstGeom>
          <a:noFill/>
          <a:ln>
            <a:noFill/>
          </a:ln>
        </p:spPr>
      </p:pic>
      <p:sp>
        <p:nvSpPr>
          <p:cNvPr id="45" name="Google Shape;45;p1"/>
          <p:cNvSpPr txBox="1"/>
          <p:nvPr/>
        </p:nvSpPr>
        <p:spPr>
          <a:xfrm>
            <a:off x="16846050" y="17757150"/>
            <a:ext cx="75417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800">
                <a:latin typeface="Times New Roman"/>
                <a:ea typeface="Times New Roman"/>
                <a:cs typeface="Times New Roman"/>
                <a:sym typeface="Times New Roman"/>
              </a:rPr>
              <a:t>After comparing the convolutional neural network’s performance to the model(s) </a:t>
            </a:r>
            <a:r>
              <a:rPr lang="en-US" sz="2800">
                <a:latin typeface="Times New Roman"/>
                <a:ea typeface="Times New Roman"/>
                <a:cs typeface="Times New Roman"/>
                <a:sym typeface="Times New Roman"/>
              </a:rPr>
              <a:t>created</a:t>
            </a:r>
            <a:r>
              <a:rPr lang="en-US" sz="2800">
                <a:latin typeface="Times New Roman"/>
                <a:ea typeface="Times New Roman"/>
                <a:cs typeface="Times New Roman"/>
                <a:sym typeface="Times New Roman"/>
              </a:rPr>
              <a:t> by Shrestha et. al.[2] We believe that deep learning and in particular convoluted neural networks provide a higher accuracy when evaluated in the same way as classical machine learning </a:t>
            </a:r>
            <a:r>
              <a:rPr lang="en-US" sz="2800">
                <a:latin typeface="Times New Roman"/>
                <a:ea typeface="Times New Roman"/>
                <a:cs typeface="Times New Roman"/>
                <a:sym typeface="Times New Roman"/>
              </a:rPr>
              <a:t>techniques</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p:txBody>
      </p:sp>
      <p:sp>
        <p:nvSpPr>
          <p:cNvPr id="46" name="Google Shape;46;p1"/>
          <p:cNvSpPr txBox="1"/>
          <p:nvPr/>
        </p:nvSpPr>
        <p:spPr>
          <a:xfrm>
            <a:off x="728325" y="13895400"/>
            <a:ext cx="7471800" cy="805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Heart health is often touted as a major area for improvement especially in the United States. The social effects of COVID-19 coupled with the poor diet and exercise habits perpetuated by modern life take tolls in many ways, but few operate as quietly as heart disease. With the advent of reliable consumer grade ECG sensors and the advances in Internet of Things (IoT) computing power the door has been opened to build a device that can read, prepare, and classify a person’s ECG reading at home. Pairing these advancements with a deep learning model trained on a more powerful machine and loaded into the minicomputer could be an even larger leap forward in the space of </a:t>
            </a:r>
            <a:r>
              <a:rPr lang="en-US" sz="2800">
                <a:solidFill>
                  <a:schemeClr val="dk1"/>
                </a:solidFill>
                <a:latin typeface="Times New Roman"/>
                <a:ea typeface="Times New Roman"/>
                <a:cs typeface="Times New Roman"/>
                <a:sym typeface="Times New Roman"/>
              </a:rPr>
              <a:t>early</a:t>
            </a:r>
            <a:r>
              <a:rPr lang="en-US" sz="2800">
                <a:solidFill>
                  <a:schemeClr val="dk1"/>
                </a:solidFill>
                <a:latin typeface="Times New Roman"/>
                <a:ea typeface="Times New Roman"/>
                <a:cs typeface="Times New Roman"/>
                <a:sym typeface="Times New Roman"/>
              </a:rPr>
              <a:t> detection of heart disease.</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800">
              <a:latin typeface="Times New Roman"/>
              <a:ea typeface="Times New Roman"/>
              <a:cs typeface="Times New Roman"/>
              <a:sym typeface="Times New Roman"/>
            </a:endParaRPr>
          </a:p>
        </p:txBody>
      </p:sp>
      <p:pic>
        <p:nvPicPr>
          <p:cNvPr id="47" name="Google Shape;47;p1"/>
          <p:cNvPicPr preferRelativeResize="0"/>
          <p:nvPr/>
        </p:nvPicPr>
        <p:blipFill rotWithShape="1">
          <a:blip r:embed="rId4">
            <a:alphaModFix/>
          </a:blip>
          <a:srcRect b="2468" l="12782" r="2622" t="17139"/>
          <a:stretch/>
        </p:blipFill>
        <p:spPr>
          <a:xfrm>
            <a:off x="8755275" y="12239915"/>
            <a:ext cx="7372349" cy="74616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2008-12-04T00:20:37Z</dcterms:created>
  <dc:creator>Ethan Shulda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0x0101005BC662FBCCA6684BB8EA982E48E65184</vt:lpwstr>
  </property>
</Properties>
</file>