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72e060b1a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72e060b1a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72e060b1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72e060b1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72e060b1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72e060b1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2e060b1a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2e060b1a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2e060b1a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2e060b1a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2e060b1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2e060b1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72e060b1a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72e060b1a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72e060b1a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72e060b1a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72e060b1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72e060b1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72e060b1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72e060b1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72e060b1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72e060b1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72e060b1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72e060b1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72e060b1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72e060b1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72e060b1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72e060b1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2e060b1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2e060b1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72e060b1a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72e060b1a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3390/electronics9060951" TargetMode="External"/><Relationship Id="rId4" Type="http://schemas.openxmlformats.org/officeDocument/2006/relationships/hyperlink" Target="https://doi.org/10.1049/iet-spr.2020.0104" TargetMode="External"/><Relationship Id="rId5" Type="http://schemas.openxmlformats.org/officeDocument/2006/relationships/hyperlink" Target="https://www.sparkfun.com/products/12650" TargetMode="External"/><Relationship Id="rId6" Type="http://schemas.openxmlformats.org/officeDocument/2006/relationships/hyperlink" Target="https://www.adafruit.com/product/8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ECG Analysis </a:t>
            </a:r>
            <a:r>
              <a:rPr lang="en"/>
              <a:t>through</a:t>
            </a:r>
            <a:r>
              <a:rPr lang="en"/>
              <a:t> Deep Learning and IoT Devices</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Paul Lussier</a:t>
            </a:r>
            <a:endParaRPr/>
          </a:p>
          <a:p>
            <a:pPr indent="0" lvl="0" marL="0" rtl="0" algn="ctr">
              <a:spcBef>
                <a:spcPts val="0"/>
              </a:spcBef>
              <a:spcAft>
                <a:spcPts val="0"/>
              </a:spcAft>
              <a:buNone/>
            </a:pPr>
            <a:r>
              <a:rPr lang="en"/>
              <a:t>Advisor: Prof. Chen-Hsiang (Jones) Yu, Ph.D.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Collection </a:t>
            </a:r>
            <a:endParaRPr/>
          </a:p>
          <a:p>
            <a:pPr indent="-342900" lvl="0" marL="457200" rtl="0" algn="l">
              <a:spcBef>
                <a:spcPts val="0"/>
              </a:spcBef>
              <a:spcAft>
                <a:spcPts val="0"/>
              </a:spcAft>
              <a:buSzPts val="1800"/>
              <a:buChar char="●"/>
            </a:pPr>
            <a:r>
              <a:rPr lang="en"/>
              <a:t>Postprocessing and Noise Reduction</a:t>
            </a:r>
            <a:endParaRPr/>
          </a:p>
        </p:txBody>
      </p:sp>
      <p:pic>
        <p:nvPicPr>
          <p:cNvPr id="129" name="Google Shape;129;p22"/>
          <p:cNvPicPr preferRelativeResize="0"/>
          <p:nvPr/>
        </p:nvPicPr>
        <p:blipFill rotWithShape="1">
          <a:blip r:embed="rId3">
            <a:alphaModFix/>
          </a:blip>
          <a:srcRect b="0" l="2799" r="0" t="0"/>
          <a:stretch/>
        </p:blipFill>
        <p:spPr>
          <a:xfrm>
            <a:off x="619497" y="2127100"/>
            <a:ext cx="1316425" cy="2441775"/>
          </a:xfrm>
          <a:prstGeom prst="rect">
            <a:avLst/>
          </a:prstGeom>
          <a:noFill/>
          <a:ln>
            <a:noFill/>
          </a:ln>
        </p:spPr>
      </p:pic>
      <p:pic>
        <p:nvPicPr>
          <p:cNvPr id="130" name="Google Shape;130;p22"/>
          <p:cNvPicPr preferRelativeResize="0"/>
          <p:nvPr/>
        </p:nvPicPr>
        <p:blipFill>
          <a:blip r:embed="rId4">
            <a:alphaModFix/>
          </a:blip>
          <a:stretch>
            <a:fillRect/>
          </a:stretch>
        </p:blipFill>
        <p:spPr>
          <a:xfrm>
            <a:off x="3393900" y="1912700"/>
            <a:ext cx="5438401" cy="2870575"/>
          </a:xfrm>
          <a:prstGeom prst="rect">
            <a:avLst/>
          </a:prstGeom>
          <a:noFill/>
          <a:ln>
            <a:noFill/>
          </a:ln>
        </p:spPr>
      </p:pic>
      <p:sp>
        <p:nvSpPr>
          <p:cNvPr id="131" name="Google Shape;131;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r>
              <a:rPr lang="en"/>
              <a:t> </a:t>
            </a:r>
            <a:endParaRPr/>
          </a:p>
        </p:txBody>
      </p:sp>
      <p:sp>
        <p:nvSpPr>
          <p:cNvPr id="137" name="Google Shape;137;p23"/>
          <p:cNvSpPr txBox="1"/>
          <p:nvPr>
            <p:ph idx="1" type="body"/>
          </p:nvPr>
        </p:nvSpPr>
        <p:spPr>
          <a:xfrm>
            <a:off x="4314275" y="1894975"/>
            <a:ext cx="4260300" cy="190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when trained on segments with a </a:t>
            </a:r>
            <a:r>
              <a:rPr lang="en"/>
              <a:t>length</a:t>
            </a:r>
            <a:r>
              <a:rPr lang="en"/>
              <a:t> of 5000 and tested on the set aside testing split</a:t>
            </a:r>
            <a:endParaRPr/>
          </a:p>
          <a:p>
            <a:pPr indent="-317500" lvl="1" marL="914400" rtl="0" algn="l">
              <a:spcBef>
                <a:spcPts val="0"/>
              </a:spcBef>
              <a:spcAft>
                <a:spcPts val="0"/>
              </a:spcAft>
              <a:buSzPts val="1400"/>
              <a:buChar char="○"/>
            </a:pPr>
            <a:r>
              <a:rPr lang="en"/>
              <a:t>Classical </a:t>
            </a:r>
            <a:r>
              <a:rPr lang="en"/>
              <a:t>machine</a:t>
            </a:r>
            <a:r>
              <a:rPr lang="en"/>
              <a:t> </a:t>
            </a:r>
            <a:r>
              <a:rPr lang="en"/>
              <a:t>learning</a:t>
            </a:r>
            <a:r>
              <a:rPr lang="en"/>
              <a:t> models score up to 85% when evaluated in the same manor[1]</a:t>
            </a:r>
            <a:endParaRPr/>
          </a:p>
        </p:txBody>
      </p:sp>
      <p:sp>
        <p:nvSpPr>
          <p:cNvPr id="138" name="Google Shape;138;p23"/>
          <p:cNvSpPr/>
          <p:nvPr/>
        </p:nvSpPr>
        <p:spPr>
          <a:xfrm>
            <a:off x="364500" y="1333825"/>
            <a:ext cx="3021300" cy="3021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481950" y="1487725"/>
            <a:ext cx="2758200" cy="27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539550" y="1546375"/>
            <a:ext cx="2643600" cy="2600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chemeClr val="lt1"/>
                </a:solidFill>
                <a:latin typeface="Playfair Display"/>
                <a:ea typeface="Playfair Display"/>
                <a:cs typeface="Playfair Display"/>
                <a:sym typeface="Playfair Display"/>
              </a:rPr>
              <a:t>96.93%</a:t>
            </a:r>
            <a:endParaRPr sz="4200">
              <a:solidFill>
                <a:schemeClr val="lt1"/>
              </a:solidFill>
              <a:latin typeface="Playfair Display"/>
              <a:ea typeface="Playfair Display"/>
              <a:cs typeface="Playfair Display"/>
              <a:sym typeface="Playfair Display"/>
            </a:endParaRPr>
          </a:p>
        </p:txBody>
      </p:sp>
      <p:sp>
        <p:nvSpPr>
          <p:cNvPr id="141" name="Google Shape;141;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a:t>
            </a:r>
            <a:endParaRPr/>
          </a:p>
        </p:txBody>
      </p:sp>
      <p:sp>
        <p:nvSpPr>
          <p:cNvPr id="147" name="Google Shape;14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accuracy and loss over 100 epochs </a:t>
            </a:r>
            <a:endParaRPr/>
          </a:p>
        </p:txBody>
      </p:sp>
      <p:pic>
        <p:nvPicPr>
          <p:cNvPr id="148" name="Google Shape;148;p24"/>
          <p:cNvPicPr preferRelativeResize="0"/>
          <p:nvPr/>
        </p:nvPicPr>
        <p:blipFill>
          <a:blip r:embed="rId3">
            <a:alphaModFix/>
          </a:blip>
          <a:stretch>
            <a:fillRect/>
          </a:stretch>
        </p:blipFill>
        <p:spPr>
          <a:xfrm>
            <a:off x="385750" y="1578025"/>
            <a:ext cx="8372475" cy="2990850"/>
          </a:xfrm>
          <a:prstGeom prst="rect">
            <a:avLst/>
          </a:prstGeom>
          <a:noFill/>
          <a:ln>
            <a:noFill/>
          </a:ln>
        </p:spPr>
      </p:pic>
      <p:sp>
        <p:nvSpPr>
          <p:cNvPr id="149" name="Google Shape;14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Raw IoT ECG data from AD8232 has lots of noise </a:t>
            </a:r>
            <a:r>
              <a:rPr lang="en"/>
              <a:t>centered</a:t>
            </a:r>
            <a:r>
              <a:rPr lang="en"/>
              <a:t> at 63Hz</a:t>
            </a:r>
            <a:endParaRPr/>
          </a:p>
          <a:p>
            <a:pPr indent="-342900" lvl="0" marL="457200" rtl="0" algn="l">
              <a:spcBef>
                <a:spcPts val="0"/>
              </a:spcBef>
              <a:spcAft>
                <a:spcPts val="0"/>
              </a:spcAft>
              <a:buSzPts val="1800"/>
              <a:buChar char="●"/>
            </a:pPr>
            <a:r>
              <a:rPr lang="en"/>
              <a:t>Need for wider experimentation with users with all three heart rhythms </a:t>
            </a:r>
            <a:endParaRPr/>
          </a:p>
          <a:p>
            <a:pPr indent="-342900" lvl="0" marL="457200" rtl="0" algn="l">
              <a:spcBef>
                <a:spcPts val="0"/>
              </a:spcBef>
              <a:spcAft>
                <a:spcPts val="0"/>
              </a:spcAft>
              <a:buSzPts val="1800"/>
              <a:buChar char="●"/>
            </a:pPr>
            <a:r>
              <a:rPr lang="en"/>
              <a:t>No way of confirming how it is classifying (P and T wave analysis)</a:t>
            </a:r>
            <a:endParaRPr/>
          </a:p>
          <a:p>
            <a:pPr indent="-317500" lvl="1" marL="914400" rtl="0" algn="l">
              <a:spcBef>
                <a:spcPts val="0"/>
              </a:spcBef>
              <a:spcAft>
                <a:spcPts val="0"/>
              </a:spcAft>
              <a:buSzPts val="1400"/>
              <a:buChar char="○"/>
            </a:pPr>
            <a:r>
              <a:rPr lang="en"/>
              <a:t>Should we want to classify with “traditional” methods?</a:t>
            </a:r>
            <a:endParaRPr/>
          </a:p>
        </p:txBody>
      </p:sp>
      <p:pic>
        <p:nvPicPr>
          <p:cNvPr id="156" name="Google Shape;156;p25"/>
          <p:cNvPicPr preferRelativeResize="0"/>
          <p:nvPr/>
        </p:nvPicPr>
        <p:blipFill>
          <a:blip r:embed="rId3">
            <a:alphaModFix/>
          </a:blip>
          <a:stretch>
            <a:fillRect/>
          </a:stretch>
        </p:blipFill>
        <p:spPr>
          <a:xfrm>
            <a:off x="3460200" y="2696375"/>
            <a:ext cx="2223600" cy="1872500"/>
          </a:xfrm>
          <a:prstGeom prst="rect">
            <a:avLst/>
          </a:prstGeom>
          <a:noFill/>
          <a:ln>
            <a:noFill/>
          </a:ln>
        </p:spPr>
      </p:pic>
      <p:sp>
        <p:nvSpPr>
          <p:cNvPr id="157" name="Google Shape;157;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Creation of a python library for easy ECG analysis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Portable device capable of holding and querying a Convolutional Neural Network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Successful noise reduction of IoT data from an unreadable signal to one that can be easily classified by the human eye and had equal fidelity to hospital grade machines</a:t>
            </a:r>
            <a:endParaRPr/>
          </a:p>
        </p:txBody>
      </p:sp>
      <p:sp>
        <p:nvSpPr>
          <p:cNvPr id="164" name="Google Shape;164;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0" name="Google Shape;170;p27"/>
          <p:cNvSpPr txBox="1"/>
          <p:nvPr>
            <p:ph idx="1" type="body"/>
          </p:nvPr>
        </p:nvSpPr>
        <p:spPr>
          <a:xfrm>
            <a:off x="311700" y="1152475"/>
            <a:ext cx="8520600" cy="379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Deep learning seems to be capable of more accurate </a:t>
            </a:r>
            <a:r>
              <a:rPr lang="en"/>
              <a:t>models</a:t>
            </a:r>
            <a:r>
              <a:rPr lang="en"/>
              <a:t> for classifying ECG rhythms</a:t>
            </a:r>
            <a:endParaRPr/>
          </a:p>
          <a:p>
            <a:pPr indent="-342900" lvl="0" marL="457200" rtl="0" algn="l">
              <a:spcBef>
                <a:spcPts val="0"/>
              </a:spcBef>
              <a:spcAft>
                <a:spcPts val="0"/>
              </a:spcAft>
              <a:buSzPts val="1800"/>
              <a:buChar char="●"/>
            </a:pPr>
            <a:r>
              <a:rPr lang="en"/>
              <a:t>As long as a Convolutional Neural Network is trained on a more </a:t>
            </a:r>
            <a:r>
              <a:rPr lang="en"/>
              <a:t>powerful system it can be loaded onto an IoT device and deployed into the field for fully local classification.</a:t>
            </a:r>
            <a:endParaRPr/>
          </a:p>
          <a:p>
            <a:pPr indent="0" lvl="0" marL="0" rtl="0" algn="l">
              <a:spcBef>
                <a:spcPts val="1200"/>
              </a:spcBef>
              <a:spcAft>
                <a:spcPts val="0"/>
              </a:spcAft>
              <a:buNone/>
            </a:pPr>
            <a:r>
              <a:t/>
            </a:r>
            <a:endParaRPr sz="1900"/>
          </a:p>
          <a:p>
            <a:pPr indent="0" lvl="0" marL="457200" rtl="0" algn="l">
              <a:spcBef>
                <a:spcPts val="1200"/>
              </a:spcBef>
              <a:spcAft>
                <a:spcPts val="1200"/>
              </a:spcAft>
              <a:buNone/>
            </a:pPr>
            <a:r>
              <a:t/>
            </a:r>
            <a:endParaRPr/>
          </a:p>
        </p:txBody>
      </p:sp>
      <p:sp>
        <p:nvSpPr>
          <p:cNvPr id="171" name="Google Shape;171;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 </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would like to gather more data to determine the true accuracy of our model when classifying data from the AD8232 or implement another sensor specifically built for ECG recording in non-ideal conditions</a:t>
            </a:r>
            <a:endParaRPr/>
          </a:p>
          <a:p>
            <a:pPr indent="-342900" lvl="0" marL="457200" rtl="0" algn="l">
              <a:lnSpc>
                <a:spcPct val="100000"/>
              </a:lnSpc>
              <a:spcBef>
                <a:spcPts val="0"/>
              </a:spcBef>
              <a:spcAft>
                <a:spcPts val="0"/>
              </a:spcAft>
              <a:buSzPts val="1800"/>
              <a:buChar char="●"/>
            </a:pPr>
            <a:r>
              <a:rPr lang="en"/>
              <a:t>Chatterjee et. al [5] have described ways of evaluating performance of noise reduction on ECG data that we did not have time to implement so we would like to explore their findings</a:t>
            </a:r>
            <a:endParaRPr/>
          </a:p>
          <a:p>
            <a:pPr indent="-342900" lvl="0" marL="457200" rtl="0" algn="l">
              <a:spcBef>
                <a:spcPts val="0"/>
              </a:spcBef>
              <a:spcAft>
                <a:spcPts val="0"/>
              </a:spcAft>
              <a:buSzPts val="1800"/>
              <a:buChar char="●"/>
            </a:pPr>
            <a:r>
              <a:rPr lang="en"/>
              <a:t>Look into other ways of evaluating noise reduction algorithms - </a:t>
            </a:r>
            <a:r>
              <a:rPr lang="en" sz="1900"/>
              <a:t>Hagerman and Olofssonn’s phase inversion technique [8] has some success in determining the effectiveness of noise reduction algorithms in hearing aids</a:t>
            </a:r>
            <a:endParaRPr/>
          </a:p>
        </p:txBody>
      </p:sp>
      <p:sp>
        <p:nvSpPr>
          <p:cNvPr id="178" name="Google Shape;17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82550" lvl="0" marL="228600" rtl="0" algn="just">
              <a:lnSpc>
                <a:spcPct val="100000"/>
              </a:lnSpc>
              <a:spcBef>
                <a:spcPts val="0"/>
              </a:spcBef>
              <a:spcAft>
                <a:spcPts val="0"/>
              </a:spcAft>
              <a:buClr>
                <a:srgbClr val="212529"/>
              </a:buClr>
              <a:buSzPts val="1300"/>
              <a:buFont typeface="Times New Roman"/>
              <a:buAutoNum type="arabicPeriod"/>
            </a:pPr>
            <a:r>
              <a:rPr lang="en" sz="1300">
                <a:solidFill>
                  <a:srgbClr val="212529"/>
                </a:solidFill>
                <a:highlight>
                  <a:srgbClr val="FFFFFF"/>
                </a:highlight>
                <a:latin typeface="Times New Roman"/>
                <a:ea typeface="Times New Roman"/>
                <a:cs typeface="Times New Roman"/>
                <a:sym typeface="Times New Roman"/>
              </a:rPr>
              <a:t>Goldberger, A., Amaral, L., Glass, L., Hausdorff, J., Ivanov, P. C., Mark, R., ... &amp; Stanley, H. E. (2000). PhysioBank, PhysioToolkit, and PhysioNet: Components of a new research resource for complex physiologic signals. Circulation [Online]. 101 (23), pp. E215–e220.</a:t>
            </a:r>
            <a:endParaRPr sz="1300">
              <a:solidFill>
                <a:srgbClr val="212529"/>
              </a:solidFill>
              <a:highlight>
                <a:srgbClr val="FFFFFF"/>
              </a:highlight>
              <a:latin typeface="Times New Roman"/>
              <a:ea typeface="Times New Roman"/>
              <a:cs typeface="Times New Roman"/>
              <a:sym typeface="Times New Roman"/>
            </a:endParaRPr>
          </a:p>
          <a:p>
            <a:pPr indent="-82550" lvl="0" marL="228600" rtl="0" algn="just">
              <a:lnSpc>
                <a:spcPct val="100000"/>
              </a:lnSpc>
              <a:spcBef>
                <a:spcPts val="250"/>
              </a:spcBef>
              <a:spcAft>
                <a:spcPts val="0"/>
              </a:spcAft>
              <a:buClr>
                <a:srgbClr val="212529"/>
              </a:buClr>
              <a:buSzPts val="1300"/>
              <a:buFont typeface="Times New Roman"/>
              <a:buAutoNum type="arabicPeriod"/>
            </a:pPr>
            <a:r>
              <a:rPr lang="en" sz="1300">
                <a:solidFill>
                  <a:srgbClr val="000000"/>
                </a:solidFill>
                <a:latin typeface="Times New Roman"/>
                <a:ea typeface="Times New Roman"/>
                <a:cs typeface="Times New Roman"/>
                <a:sym typeface="Times New Roman"/>
              </a:rPr>
              <a:t>Shrestha, A., Yu, J., (2021). Remote Heart Monitoring - ECG data analysis using IoT Devices and Machine Learning.</a:t>
            </a:r>
            <a:endParaRPr sz="1300">
              <a:solidFill>
                <a:srgbClr val="000000"/>
              </a:solidFill>
              <a:latin typeface="Times New Roman"/>
              <a:ea typeface="Times New Roman"/>
              <a:cs typeface="Times New Roman"/>
              <a:sym typeface="Times New Roman"/>
            </a:endParaRPr>
          </a:p>
          <a:p>
            <a:pPr indent="-82550" lvl="0" marL="228600" rtl="0" algn="just">
              <a:lnSpc>
                <a:spcPct val="100000"/>
              </a:lnSpc>
              <a:spcBef>
                <a:spcPts val="250"/>
              </a:spcBef>
              <a:spcAft>
                <a:spcPts val="0"/>
              </a:spcAft>
              <a:buClr>
                <a:srgbClr val="000000"/>
              </a:buClr>
              <a:buSzPts val="1300"/>
              <a:buFont typeface="Times New Roman"/>
              <a:buAutoNum type="arabicPeriod"/>
            </a:pPr>
            <a:r>
              <a:rPr lang="en" sz="1300">
                <a:solidFill>
                  <a:srgbClr val="212529"/>
                </a:solidFill>
                <a:highlight>
                  <a:srgbClr val="FFFFFF"/>
                </a:highlight>
                <a:latin typeface="Times New Roman"/>
                <a:ea typeface="Times New Roman"/>
                <a:cs typeface="Times New Roman"/>
                <a:sym typeface="Times New Roman"/>
              </a:rPr>
              <a:t>K. H. Yoon </a:t>
            </a:r>
            <a:r>
              <a:rPr i="1" lang="en" sz="1300">
                <a:solidFill>
                  <a:srgbClr val="212529"/>
                </a:solidFill>
                <a:highlight>
                  <a:srgbClr val="FFFFFF"/>
                </a:highlight>
                <a:latin typeface="Times New Roman"/>
                <a:ea typeface="Times New Roman"/>
                <a:cs typeface="Times New Roman"/>
                <a:sym typeface="Times New Roman"/>
              </a:rPr>
              <a:t>et al</a:t>
            </a:r>
            <a:r>
              <a:rPr lang="en" sz="1300">
                <a:solidFill>
                  <a:srgbClr val="212529"/>
                </a:solidFill>
                <a:highlight>
                  <a:srgbClr val="FFFFFF"/>
                </a:highlight>
                <a:latin typeface="Times New Roman"/>
                <a:ea typeface="Times New Roman"/>
                <a:cs typeface="Times New Roman"/>
                <a:sym typeface="Times New Roman"/>
              </a:rPr>
              <a:t>., "Analysis of Statistical Methods for Automatic Detection of Congestive Heart Failure and Atrial Fibrillation with Short RR Interval Time Series," </a:t>
            </a:r>
            <a:r>
              <a:rPr i="1" lang="en" sz="1300">
                <a:solidFill>
                  <a:srgbClr val="212529"/>
                </a:solidFill>
                <a:highlight>
                  <a:srgbClr val="FFFFFF"/>
                </a:highlight>
                <a:latin typeface="Times New Roman"/>
                <a:ea typeface="Times New Roman"/>
                <a:cs typeface="Times New Roman"/>
                <a:sym typeface="Times New Roman"/>
              </a:rPr>
              <a:t>2015 9th International Conference on Innovative Mobile and Internet Services in Ubiquitous Computing</a:t>
            </a:r>
            <a:r>
              <a:rPr lang="en" sz="1300">
                <a:solidFill>
                  <a:srgbClr val="212529"/>
                </a:solidFill>
                <a:highlight>
                  <a:srgbClr val="FFFFFF"/>
                </a:highlight>
                <a:latin typeface="Times New Roman"/>
                <a:ea typeface="Times New Roman"/>
                <a:cs typeface="Times New Roman"/>
                <a:sym typeface="Times New Roman"/>
              </a:rPr>
              <a:t>, 2015, pp. 452-457, doi: 10.1109/IMIS.2015.88.</a:t>
            </a:r>
            <a:endParaRPr sz="1300">
              <a:solidFill>
                <a:srgbClr val="000000"/>
              </a:solidFill>
              <a:latin typeface="Times New Roman"/>
              <a:ea typeface="Times New Roman"/>
              <a:cs typeface="Times New Roman"/>
              <a:sym typeface="Times New Roman"/>
            </a:endParaRPr>
          </a:p>
          <a:p>
            <a:pPr indent="-82550" lvl="0" marL="228600" rtl="0" algn="l">
              <a:lnSpc>
                <a:spcPct val="100000"/>
              </a:lnSpc>
              <a:spcBef>
                <a:spcPts val="250"/>
              </a:spcBef>
              <a:spcAft>
                <a:spcPts val="0"/>
              </a:spcAft>
              <a:buClr>
                <a:srgbClr val="000000"/>
              </a:buClr>
              <a:buSzPts val="1300"/>
              <a:buFont typeface="Times New Roman"/>
              <a:buAutoNum type="arabicPeriod"/>
            </a:pPr>
            <a:r>
              <a:rPr lang="en" sz="1300">
                <a:solidFill>
                  <a:srgbClr val="000000"/>
                </a:solidFill>
                <a:highlight>
                  <a:srgbClr val="FFFFFF"/>
                </a:highlight>
                <a:latin typeface="Times New Roman"/>
                <a:ea typeface="Times New Roman"/>
                <a:cs typeface="Times New Roman"/>
                <a:sym typeface="Times New Roman"/>
              </a:rPr>
              <a:t>Avanzato R, Beritelli F. Automatic ECG Diagnosis Using Convolutional Neural Network. </a:t>
            </a:r>
            <a:r>
              <a:rPr i="1" lang="en" sz="1300">
                <a:solidFill>
                  <a:srgbClr val="000000"/>
                </a:solidFill>
                <a:highlight>
                  <a:srgbClr val="FFFFFF"/>
                </a:highlight>
                <a:latin typeface="Times New Roman"/>
                <a:ea typeface="Times New Roman"/>
                <a:cs typeface="Times New Roman"/>
                <a:sym typeface="Times New Roman"/>
              </a:rPr>
              <a:t>Electronics</a:t>
            </a:r>
            <a:r>
              <a:rPr lang="en" sz="1300">
                <a:solidFill>
                  <a:srgbClr val="000000"/>
                </a:solidFill>
                <a:highlight>
                  <a:srgbClr val="FFFFFF"/>
                </a:highlight>
                <a:latin typeface="Times New Roman"/>
                <a:ea typeface="Times New Roman"/>
                <a:cs typeface="Times New Roman"/>
                <a:sym typeface="Times New Roman"/>
              </a:rPr>
              <a:t>. 2020; 9(6):951. </a:t>
            </a:r>
            <a:r>
              <a:rPr lang="en" sz="1300" u="sng">
                <a:solidFill>
                  <a:srgbClr val="000000"/>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https://doi.org/10.3390/electronics9060951</a:t>
            </a:r>
            <a:r>
              <a:rPr lang="en" sz="1300">
                <a:solidFill>
                  <a:srgbClr val="000000"/>
                </a:solidFill>
                <a:highlight>
                  <a:srgbClr val="FFFFFF"/>
                </a:highlight>
                <a:latin typeface="Times New Roman"/>
                <a:ea typeface="Times New Roman"/>
                <a:cs typeface="Times New Roman"/>
                <a:sym typeface="Times New Roman"/>
              </a:rPr>
              <a:t> </a:t>
            </a:r>
            <a:endParaRPr sz="1300">
              <a:solidFill>
                <a:srgbClr val="000000"/>
              </a:solidFill>
              <a:highlight>
                <a:srgbClr val="FFFFFF"/>
              </a:highlight>
              <a:latin typeface="Times New Roman"/>
              <a:ea typeface="Times New Roman"/>
              <a:cs typeface="Times New Roman"/>
              <a:sym typeface="Times New Roman"/>
            </a:endParaRPr>
          </a:p>
          <a:p>
            <a:pPr indent="-82550" lvl="0" marL="228600" rtl="0" algn="l">
              <a:lnSpc>
                <a:spcPct val="100000"/>
              </a:lnSpc>
              <a:spcBef>
                <a:spcPts val="0"/>
              </a:spcBef>
              <a:spcAft>
                <a:spcPts val="0"/>
              </a:spcAft>
              <a:buClr>
                <a:srgbClr val="000000"/>
              </a:buClr>
              <a:buSzPts val="1300"/>
              <a:buFont typeface="Times New Roman"/>
              <a:buAutoNum type="arabicPeriod"/>
            </a:pPr>
            <a:r>
              <a:rPr lang="en" sz="1300">
                <a:solidFill>
                  <a:srgbClr val="000000"/>
                </a:solidFill>
                <a:highlight>
                  <a:srgbClr val="FFFFFF"/>
                </a:highlight>
                <a:latin typeface="Times New Roman"/>
                <a:ea typeface="Times New Roman"/>
                <a:cs typeface="Times New Roman"/>
                <a:sym typeface="Times New Roman"/>
              </a:rPr>
              <a:t>Chatterjee, S., Thakur, R.S., Yadav, R.N., Gupta, L. and Raghuvanshi, D.K. (2020), Review of noise removal techniques in ECG signals. IET Signal Process., 14: 569-590. </a:t>
            </a:r>
            <a:r>
              <a:rPr lang="en" sz="13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https://doi.org/10.1049/iet-spr.2020.0104</a:t>
            </a:r>
            <a:endParaRPr sz="1300">
              <a:solidFill>
                <a:srgbClr val="000000"/>
              </a:solidFill>
              <a:highlight>
                <a:srgbClr val="FFFFFF"/>
              </a:highlight>
              <a:latin typeface="Times New Roman"/>
              <a:ea typeface="Times New Roman"/>
              <a:cs typeface="Times New Roman"/>
              <a:sym typeface="Times New Roman"/>
            </a:endParaRPr>
          </a:p>
          <a:p>
            <a:pPr indent="-82550" lvl="0" marL="228600" rtl="0" algn="just">
              <a:lnSpc>
                <a:spcPct val="100000"/>
              </a:lnSpc>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AD8232, S., (2021). SparkFun Single Lead Heart Rate Monitor - AD8232 - SEN-12650 - SparkFun Electronics. [online] Sparkfun.com. Available at: &lt;</a:t>
            </a:r>
            <a:r>
              <a:rPr lang="en" sz="13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https://www.sparkfun.com/products/12650</a:t>
            </a:r>
            <a:r>
              <a:rPr lang="en" sz="1300">
                <a:solidFill>
                  <a:srgbClr val="000000"/>
                </a:solidFill>
                <a:latin typeface="Times New Roman"/>
                <a:ea typeface="Times New Roman"/>
                <a:cs typeface="Times New Roman"/>
                <a:sym typeface="Times New Roman"/>
              </a:rPr>
              <a:t>&gt; </a:t>
            </a:r>
            <a:endParaRPr sz="1300">
              <a:solidFill>
                <a:srgbClr val="000000"/>
              </a:solidFill>
              <a:latin typeface="Times New Roman"/>
              <a:ea typeface="Times New Roman"/>
              <a:cs typeface="Times New Roman"/>
              <a:sym typeface="Times New Roman"/>
            </a:endParaRPr>
          </a:p>
          <a:p>
            <a:pPr indent="-82550" lvl="0" marL="228600" rtl="0" algn="just">
              <a:lnSpc>
                <a:spcPct val="100000"/>
              </a:lnSpc>
              <a:spcBef>
                <a:spcPts val="25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MCP3008, A., (2021). Adafdruit 8 channel 10-bit ADC with SPI interface - MCP3008 - Adafruit. [online] Adafruit.com. Available at: &lt;</a:t>
            </a:r>
            <a:r>
              <a:rPr lang="en" sz="13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https://www.adafruit.com/product/856</a:t>
            </a:r>
            <a:r>
              <a:rPr lang="en" sz="1300">
                <a:solidFill>
                  <a:srgbClr val="000000"/>
                </a:solidFill>
                <a:latin typeface="Times New Roman"/>
                <a:ea typeface="Times New Roman"/>
                <a:cs typeface="Times New Roman"/>
                <a:sym typeface="Times New Roman"/>
              </a:rPr>
              <a:t>&gt;</a:t>
            </a:r>
            <a:endParaRPr sz="1300">
              <a:solidFill>
                <a:srgbClr val="000000"/>
              </a:solidFill>
              <a:latin typeface="Times New Roman"/>
              <a:ea typeface="Times New Roman"/>
              <a:cs typeface="Times New Roman"/>
              <a:sym typeface="Times New Roman"/>
            </a:endParaRPr>
          </a:p>
          <a:p>
            <a:pPr indent="-82550" lvl="0" marL="228600" rtl="0" algn="l">
              <a:lnSpc>
                <a:spcPct val="100000"/>
              </a:lnSpc>
              <a:spcBef>
                <a:spcPts val="250"/>
              </a:spcBef>
              <a:spcAft>
                <a:spcPts val="0"/>
              </a:spcAft>
              <a:buClr>
                <a:srgbClr val="000000"/>
              </a:buClr>
              <a:buSzPts val="1300"/>
              <a:buFont typeface="Times New Roman"/>
              <a:buAutoNum type="arabicPeriod"/>
            </a:pPr>
            <a:r>
              <a:rPr lang="en" sz="1300">
                <a:solidFill>
                  <a:srgbClr val="212529"/>
                </a:solidFill>
                <a:highlight>
                  <a:srgbClr val="FFFFFF"/>
                </a:highlight>
                <a:latin typeface="Times New Roman"/>
                <a:ea typeface="Times New Roman"/>
                <a:cs typeface="Times New Roman"/>
                <a:sym typeface="Times New Roman"/>
              </a:rPr>
              <a:t>Hagerman, Björn &amp; Olofsson, Åke. (2004). A Method to Measure the Effect of Noise Reduction Algorithms Using Simultaneous Speech and Noise. Acta Acustica united with Acustica. 90. 356-361. </a:t>
            </a:r>
            <a:endParaRPr sz="1300">
              <a:solidFill>
                <a:srgbClr val="000000"/>
              </a:solidFill>
              <a:latin typeface="Times New Roman"/>
              <a:ea typeface="Times New Roman"/>
              <a:cs typeface="Times New Roman"/>
              <a:sym typeface="Times New Roman"/>
            </a:endParaRPr>
          </a:p>
        </p:txBody>
      </p:sp>
      <p:sp>
        <p:nvSpPr>
          <p:cNvPr id="185" name="Google Shape;185;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200000"/>
              </a:lnSpc>
              <a:spcBef>
                <a:spcPts val="0"/>
              </a:spcBef>
              <a:spcAft>
                <a:spcPts val="0"/>
              </a:spcAft>
              <a:buNone/>
            </a:pPr>
            <a:r>
              <a:t/>
            </a:r>
            <a:endParaRPr/>
          </a:p>
          <a:p>
            <a:pPr indent="-334327" lvl="0" marL="457200" rtl="0" algn="l">
              <a:lnSpc>
                <a:spcPct val="200000"/>
              </a:lnSpc>
              <a:spcBef>
                <a:spcPts val="1200"/>
              </a:spcBef>
              <a:spcAft>
                <a:spcPts val="0"/>
              </a:spcAft>
              <a:buSzPct val="100000"/>
              <a:buChar char="●"/>
            </a:pPr>
            <a:r>
              <a:rPr lang="en"/>
              <a:t>Issues with current electrocardiogram collection and analysis</a:t>
            </a:r>
            <a:endParaRPr/>
          </a:p>
          <a:p>
            <a:pPr indent="-310832" lvl="1" marL="914400" rtl="0" algn="l">
              <a:lnSpc>
                <a:spcPct val="200000"/>
              </a:lnSpc>
              <a:spcBef>
                <a:spcPts val="0"/>
              </a:spcBef>
              <a:spcAft>
                <a:spcPts val="0"/>
              </a:spcAft>
              <a:buSzPct val="100000"/>
              <a:buChar char="○"/>
            </a:pPr>
            <a:r>
              <a:rPr lang="en"/>
              <a:t>Patients don’t want to go in for Electrocardiogram </a:t>
            </a:r>
            <a:endParaRPr/>
          </a:p>
          <a:p>
            <a:pPr indent="-334327" lvl="0" marL="457200" rtl="0" algn="l">
              <a:lnSpc>
                <a:spcPct val="200000"/>
              </a:lnSpc>
              <a:spcBef>
                <a:spcPts val="0"/>
              </a:spcBef>
              <a:spcAft>
                <a:spcPts val="0"/>
              </a:spcAft>
              <a:buSzPct val="100000"/>
              <a:buChar char="●"/>
            </a:pPr>
            <a:r>
              <a:rPr lang="en"/>
              <a:t>Deep Learning solutions - Convolutional Neural Networks (CNN)</a:t>
            </a:r>
            <a:endParaRPr/>
          </a:p>
          <a:p>
            <a:pPr indent="-334327" lvl="0" marL="457200" rtl="0" algn="l">
              <a:lnSpc>
                <a:spcPct val="200000"/>
              </a:lnSpc>
              <a:spcBef>
                <a:spcPts val="0"/>
              </a:spcBef>
              <a:spcAft>
                <a:spcPts val="0"/>
              </a:spcAft>
              <a:buSzPct val="100000"/>
              <a:buChar char="●"/>
            </a:pPr>
            <a:r>
              <a:rPr lang="en"/>
              <a:t>Internet of Things</a:t>
            </a:r>
            <a:endParaRPr/>
          </a:p>
          <a:p>
            <a:pPr indent="-334327" lvl="0" marL="457200" rtl="0" algn="l">
              <a:lnSpc>
                <a:spcPct val="200000"/>
              </a:lnSpc>
              <a:spcBef>
                <a:spcPts val="0"/>
              </a:spcBef>
              <a:spcAft>
                <a:spcPts val="0"/>
              </a:spcAft>
              <a:buSzPct val="100000"/>
              <a:buChar char="●"/>
            </a:pPr>
            <a:r>
              <a:rPr lang="en"/>
              <a:t>Noise reduction </a:t>
            </a:r>
            <a:endParaRPr/>
          </a:p>
          <a:p>
            <a:pPr indent="0" lvl="0" marL="457200" rtl="0" algn="l">
              <a:spcBef>
                <a:spcPts val="1200"/>
              </a:spcBef>
              <a:spcAft>
                <a:spcPts val="1200"/>
              </a:spcAft>
              <a:buNone/>
            </a:pPr>
            <a:r>
              <a:t/>
            </a:r>
            <a:endParaRPr/>
          </a:p>
        </p:txBody>
      </p:sp>
      <p:sp>
        <p:nvSpPr>
          <p:cNvPr id="67" name="Google Shape;67;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Related Work</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a:p>
          <a:p>
            <a:pPr indent="-342900" lvl="0" marL="457200" rtl="0" algn="l">
              <a:lnSpc>
                <a:spcPct val="100000"/>
              </a:lnSpc>
              <a:spcBef>
                <a:spcPts val="1200"/>
              </a:spcBef>
              <a:spcAft>
                <a:spcPts val="0"/>
              </a:spcAft>
              <a:buSzPts val="1800"/>
              <a:buChar char="●"/>
            </a:pPr>
            <a:r>
              <a:rPr lang="en"/>
              <a:t>Remote Heart Monitoring - ECG Analysis using IoT devices and Machine Learning - Shrestha et. al. [1]</a:t>
            </a:r>
            <a:endParaRPr/>
          </a:p>
          <a:p>
            <a:pPr indent="-342900" lvl="0" marL="457200" rtl="0" algn="l">
              <a:lnSpc>
                <a:spcPct val="100000"/>
              </a:lnSpc>
              <a:spcBef>
                <a:spcPts val="0"/>
              </a:spcBef>
              <a:spcAft>
                <a:spcPts val="0"/>
              </a:spcAft>
              <a:buSzPts val="1800"/>
              <a:buChar char="●"/>
            </a:pPr>
            <a:r>
              <a:rPr lang="en"/>
              <a:t>PhysioNet [2]</a:t>
            </a:r>
            <a:endParaRPr/>
          </a:p>
          <a:p>
            <a:pPr indent="-317500" lvl="1" marL="914400" rtl="0" algn="l">
              <a:lnSpc>
                <a:spcPct val="100000"/>
              </a:lnSpc>
              <a:spcBef>
                <a:spcPts val="0"/>
              </a:spcBef>
              <a:spcAft>
                <a:spcPts val="0"/>
              </a:spcAft>
              <a:buSzPts val="1400"/>
              <a:buChar char="○"/>
            </a:pPr>
            <a:r>
              <a:rPr lang="en"/>
              <a:t>PhysioBank</a:t>
            </a:r>
            <a:endParaRPr/>
          </a:p>
          <a:p>
            <a:pPr indent="-317500" lvl="1" marL="914400" rtl="0" algn="l">
              <a:lnSpc>
                <a:spcPct val="100000"/>
              </a:lnSpc>
              <a:spcBef>
                <a:spcPts val="0"/>
              </a:spcBef>
              <a:spcAft>
                <a:spcPts val="0"/>
              </a:spcAft>
              <a:buSzPts val="1400"/>
              <a:buChar char="○"/>
            </a:pPr>
            <a:r>
              <a:rPr lang="en"/>
              <a:t>PhysioToolkit</a:t>
            </a:r>
            <a:endParaRPr/>
          </a:p>
          <a:p>
            <a:pPr indent="-342900" lvl="0" marL="457200" rtl="0" algn="l">
              <a:lnSpc>
                <a:spcPct val="100000"/>
              </a:lnSpc>
              <a:spcBef>
                <a:spcPts val="0"/>
              </a:spcBef>
              <a:spcAft>
                <a:spcPts val="0"/>
              </a:spcAft>
              <a:buSzPts val="1800"/>
              <a:buChar char="●"/>
            </a:pPr>
            <a:r>
              <a:rPr lang="en"/>
              <a:t>Yoon et. al. [3] discuss the integrity of some </a:t>
            </a:r>
            <a:r>
              <a:rPr lang="en"/>
              <a:t>data points</a:t>
            </a:r>
            <a:r>
              <a:rPr lang="en"/>
              <a:t> in the PhysioBank datasets being used </a:t>
            </a:r>
            <a:endParaRPr/>
          </a:p>
          <a:p>
            <a:pPr indent="-342900" lvl="0" marL="457200" rtl="0" algn="l">
              <a:lnSpc>
                <a:spcPct val="100000"/>
              </a:lnSpc>
              <a:spcBef>
                <a:spcPts val="0"/>
              </a:spcBef>
              <a:spcAft>
                <a:spcPts val="0"/>
              </a:spcAft>
              <a:buSzPts val="1800"/>
              <a:buChar char="●"/>
            </a:pPr>
            <a:r>
              <a:rPr lang="en"/>
              <a:t>Avanzato et. al. [4] found that with convolutional neural networks(CNN) they were able to achieve 98.33% accuracy classifying different ECG rhythms</a:t>
            </a:r>
            <a:endParaRPr/>
          </a:p>
          <a:p>
            <a:pPr indent="-342900" lvl="0" marL="457200" rtl="0" algn="l">
              <a:lnSpc>
                <a:spcPct val="100000"/>
              </a:lnSpc>
              <a:spcBef>
                <a:spcPts val="0"/>
              </a:spcBef>
              <a:spcAft>
                <a:spcPts val="0"/>
              </a:spcAft>
              <a:buSzPts val="1800"/>
              <a:buChar char="●"/>
            </a:pPr>
            <a:r>
              <a:rPr lang="en"/>
              <a:t>Chatterjee et. al [5] </a:t>
            </a:r>
            <a:r>
              <a:rPr lang="en"/>
              <a:t>describe</a:t>
            </a:r>
            <a:r>
              <a:rPr lang="en"/>
              <a:t> various noise reduction algorithms for electrocardiograms as well as some interesting </a:t>
            </a:r>
            <a:r>
              <a:rPr lang="en"/>
              <a:t>ways of evaluating each method</a:t>
            </a:r>
            <a:endParaRPr/>
          </a:p>
          <a:p>
            <a:pPr indent="0" lvl="0" marL="457200" rtl="0" algn="l">
              <a:spcBef>
                <a:spcPts val="1200"/>
              </a:spcBef>
              <a:spcAft>
                <a:spcPts val="1200"/>
              </a:spcAft>
              <a:buNone/>
            </a:pPr>
            <a:r>
              <a:t/>
            </a:r>
            <a:endParaRPr/>
          </a:p>
        </p:txBody>
      </p:sp>
      <p:sp>
        <p:nvSpPr>
          <p:cNvPr id="74" name="Google Shape;7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t/>
            </a:r>
            <a:endParaRPr/>
          </a:p>
          <a:p>
            <a:pPr indent="-342900" lvl="0" marL="457200" rtl="0" algn="l">
              <a:lnSpc>
                <a:spcPct val="100000"/>
              </a:lnSpc>
              <a:spcBef>
                <a:spcPts val="1200"/>
              </a:spcBef>
              <a:spcAft>
                <a:spcPts val="0"/>
              </a:spcAft>
              <a:buSzPts val="1800"/>
              <a:buChar char="●"/>
            </a:pPr>
            <a:r>
              <a:rPr lang="en"/>
              <a:t>Can deep </a:t>
            </a:r>
            <a:r>
              <a:rPr lang="en"/>
              <a:t>learning</a:t>
            </a:r>
            <a:r>
              <a:rPr lang="en"/>
              <a:t> models be employed to classify ECG rhythms better than classical machine learning?</a:t>
            </a:r>
            <a:endParaRPr/>
          </a:p>
          <a:p>
            <a:pPr indent="-317500" lvl="1" marL="914400" rtl="0" algn="l">
              <a:lnSpc>
                <a:spcPct val="100000"/>
              </a:lnSpc>
              <a:spcBef>
                <a:spcPts val="0"/>
              </a:spcBef>
              <a:spcAft>
                <a:spcPts val="0"/>
              </a:spcAft>
              <a:buSzPts val="1400"/>
              <a:buChar char="○"/>
            </a:pPr>
            <a:r>
              <a:rPr lang="en"/>
              <a:t>Can a deep learning model be trained using PhysioBank data and outperform traditional machine learning trained off of the same data?</a:t>
            </a:r>
            <a:endParaRPr/>
          </a:p>
          <a:p>
            <a:pPr indent="0" lvl="0" marL="457200" rtl="0" algn="l">
              <a:lnSpc>
                <a:spcPct val="100000"/>
              </a:lnSpc>
              <a:spcBef>
                <a:spcPts val="1200"/>
              </a:spcBef>
              <a:spcAft>
                <a:spcPts val="0"/>
              </a:spcAft>
              <a:buNone/>
            </a:pPr>
            <a:r>
              <a:t/>
            </a:r>
            <a:endParaRPr/>
          </a:p>
          <a:p>
            <a:pPr indent="-342900" lvl="0" marL="457200" rtl="0" algn="l">
              <a:lnSpc>
                <a:spcPct val="100000"/>
              </a:lnSpc>
              <a:spcBef>
                <a:spcPts val="1200"/>
              </a:spcBef>
              <a:spcAft>
                <a:spcPts val="0"/>
              </a:spcAft>
              <a:buSzPts val="1800"/>
              <a:buChar char="●"/>
            </a:pPr>
            <a:r>
              <a:rPr lang="en"/>
              <a:t>Can a Raspberry Pi be used to create a mobile system to </a:t>
            </a:r>
            <a:r>
              <a:rPr lang="en"/>
              <a:t>collect and classify the rhythm entirely on device?</a:t>
            </a:r>
            <a:endParaRPr/>
          </a:p>
          <a:p>
            <a:pPr indent="-317500" lvl="1" marL="914400" rtl="0" algn="l">
              <a:lnSpc>
                <a:spcPct val="100000"/>
              </a:lnSpc>
              <a:spcBef>
                <a:spcPts val="0"/>
              </a:spcBef>
              <a:spcAft>
                <a:spcPts val="0"/>
              </a:spcAft>
              <a:buSzPts val="1400"/>
              <a:buChar char="○"/>
            </a:pPr>
            <a:r>
              <a:rPr lang="en"/>
              <a:t>Can we successfully read an ECG using IoT devices and get a clear enough signal to predict its rhythm using the deep learning model from above?</a:t>
            </a:r>
            <a:endParaRPr/>
          </a:p>
        </p:txBody>
      </p:sp>
      <p:sp>
        <p:nvSpPr>
          <p:cNvPr id="81" name="Google Shape;81;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High level pipeline flowchart</a:t>
            </a:r>
            <a:endParaRPr/>
          </a:p>
        </p:txBody>
      </p:sp>
      <p:pic>
        <p:nvPicPr>
          <p:cNvPr id="88" name="Google Shape;88;p17"/>
          <p:cNvPicPr preferRelativeResize="0"/>
          <p:nvPr/>
        </p:nvPicPr>
        <p:blipFill rotWithShape="1">
          <a:blip r:embed="rId3">
            <a:alphaModFix/>
          </a:blip>
          <a:srcRect b="3900" l="11956" r="0" t="26325"/>
          <a:stretch/>
        </p:blipFill>
        <p:spPr>
          <a:xfrm>
            <a:off x="176100" y="1625425"/>
            <a:ext cx="8791798" cy="2697986"/>
          </a:xfrm>
          <a:prstGeom prst="rect">
            <a:avLst/>
          </a:prstGeom>
          <a:noFill/>
          <a:ln>
            <a:noFill/>
          </a:ln>
        </p:spPr>
      </p:pic>
      <p:sp>
        <p:nvSpPr>
          <p:cNvPr id="89" name="Google Shape;89;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 Hardware</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AD8232 ECG monitor[6]</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MCP308 ADC[7]</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Raspberry Pi</a:t>
            </a:r>
            <a:endParaRPr/>
          </a:p>
        </p:txBody>
      </p:sp>
      <p:pic>
        <p:nvPicPr>
          <p:cNvPr id="96" name="Google Shape;96;p18"/>
          <p:cNvPicPr preferRelativeResize="0"/>
          <p:nvPr/>
        </p:nvPicPr>
        <p:blipFill>
          <a:blip r:embed="rId3">
            <a:alphaModFix/>
          </a:blip>
          <a:stretch>
            <a:fillRect/>
          </a:stretch>
        </p:blipFill>
        <p:spPr>
          <a:xfrm>
            <a:off x="3763788" y="902275"/>
            <a:ext cx="5182549" cy="2000600"/>
          </a:xfrm>
          <a:prstGeom prst="rect">
            <a:avLst/>
          </a:prstGeom>
          <a:noFill/>
          <a:ln>
            <a:noFill/>
          </a:ln>
        </p:spPr>
      </p:pic>
      <p:pic>
        <p:nvPicPr>
          <p:cNvPr id="97" name="Google Shape;97;p18"/>
          <p:cNvPicPr preferRelativeResize="0"/>
          <p:nvPr/>
        </p:nvPicPr>
        <p:blipFill>
          <a:blip r:embed="rId4">
            <a:alphaModFix/>
          </a:blip>
          <a:stretch>
            <a:fillRect/>
          </a:stretch>
        </p:blipFill>
        <p:spPr>
          <a:xfrm>
            <a:off x="5136162" y="2902875"/>
            <a:ext cx="2437825" cy="1947725"/>
          </a:xfrm>
          <a:prstGeom prst="rect">
            <a:avLst/>
          </a:prstGeom>
          <a:noFill/>
          <a:ln>
            <a:noFill/>
          </a:ln>
        </p:spPr>
      </p:pic>
      <p:sp>
        <p:nvSpPr>
          <p:cNvPr id="98" name="Google Shape;98;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 Software</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ecgTools</a:t>
            </a:r>
            <a:endParaRPr/>
          </a:p>
          <a:p>
            <a:pPr indent="-317500" lvl="1" marL="914400" rtl="0" algn="l">
              <a:spcBef>
                <a:spcPts val="0"/>
              </a:spcBef>
              <a:spcAft>
                <a:spcPts val="0"/>
              </a:spcAft>
              <a:buSzPts val="1400"/>
              <a:buChar char="○"/>
            </a:pPr>
            <a:r>
              <a:rPr lang="en"/>
              <a:t>Data Extraction</a:t>
            </a:r>
            <a:endParaRPr/>
          </a:p>
          <a:p>
            <a:pPr indent="-317500" lvl="2" marL="1371600" rtl="0" algn="l">
              <a:spcBef>
                <a:spcPts val="0"/>
              </a:spcBef>
              <a:spcAft>
                <a:spcPts val="0"/>
              </a:spcAft>
              <a:buSzPts val="1400"/>
              <a:buChar char="■"/>
            </a:pPr>
            <a:r>
              <a:rPr lang="en"/>
              <a:t>Get data from a text file</a:t>
            </a:r>
            <a:endParaRPr/>
          </a:p>
          <a:p>
            <a:pPr indent="-317500" lvl="2" marL="1371600" rtl="0" algn="l">
              <a:spcBef>
                <a:spcPts val="0"/>
              </a:spcBef>
              <a:spcAft>
                <a:spcPts val="0"/>
              </a:spcAft>
              <a:buSzPts val="1400"/>
              <a:buChar char="■"/>
            </a:pPr>
            <a:r>
              <a:rPr lang="en"/>
              <a:t>Get data directly from PhysioBank</a:t>
            </a:r>
            <a:endParaRPr/>
          </a:p>
          <a:p>
            <a:pPr indent="-317500" lvl="1" marL="914400" rtl="0" algn="l">
              <a:spcBef>
                <a:spcPts val="0"/>
              </a:spcBef>
              <a:spcAft>
                <a:spcPts val="0"/>
              </a:spcAft>
              <a:buSzPts val="1400"/>
              <a:buChar char="○"/>
            </a:pPr>
            <a:r>
              <a:rPr lang="en"/>
              <a:t>Data Collection </a:t>
            </a:r>
            <a:endParaRPr/>
          </a:p>
          <a:p>
            <a:pPr indent="-317500" lvl="2" marL="1371600" rtl="0" algn="l">
              <a:spcBef>
                <a:spcPts val="0"/>
              </a:spcBef>
              <a:spcAft>
                <a:spcPts val="0"/>
              </a:spcAft>
              <a:buSzPts val="1400"/>
              <a:buChar char="■"/>
            </a:pPr>
            <a:r>
              <a:rPr lang="en"/>
              <a:t>Run the AD8232 and </a:t>
            </a:r>
            <a:r>
              <a:rPr lang="en"/>
              <a:t>record</a:t>
            </a:r>
            <a:r>
              <a:rPr lang="en"/>
              <a:t> its outputs into a </a:t>
            </a:r>
            <a:r>
              <a:rPr lang="en"/>
              <a:t>text file</a:t>
            </a:r>
            <a:r>
              <a:rPr lang="en"/>
              <a:t> for later analysis</a:t>
            </a:r>
            <a:endParaRPr/>
          </a:p>
          <a:p>
            <a:pPr indent="-317500" lvl="1" marL="914400" rtl="0" algn="l">
              <a:spcBef>
                <a:spcPts val="0"/>
              </a:spcBef>
              <a:spcAft>
                <a:spcPts val="0"/>
              </a:spcAft>
              <a:buSzPts val="1400"/>
              <a:buChar char="○"/>
            </a:pPr>
            <a:r>
              <a:rPr lang="en"/>
              <a:t>Data Preprocessing </a:t>
            </a:r>
            <a:endParaRPr/>
          </a:p>
          <a:p>
            <a:pPr indent="-317500" lvl="2" marL="1371600" rtl="0" algn="l">
              <a:spcBef>
                <a:spcPts val="0"/>
              </a:spcBef>
              <a:spcAft>
                <a:spcPts val="0"/>
              </a:spcAft>
              <a:buSzPts val="1400"/>
              <a:buChar char="■"/>
            </a:pPr>
            <a:r>
              <a:rPr lang="en"/>
              <a:t>Reshape data to fit the </a:t>
            </a:r>
            <a:r>
              <a:rPr lang="en"/>
              <a:t>parameters</a:t>
            </a:r>
            <a:r>
              <a:rPr lang="en"/>
              <a:t> set by the model</a:t>
            </a:r>
            <a:endParaRPr/>
          </a:p>
          <a:p>
            <a:pPr indent="-317500" lvl="1" marL="914400" rtl="0" algn="l">
              <a:spcBef>
                <a:spcPts val="0"/>
              </a:spcBef>
              <a:spcAft>
                <a:spcPts val="0"/>
              </a:spcAft>
              <a:buSzPts val="1400"/>
              <a:buChar char="○"/>
            </a:pPr>
            <a:r>
              <a:rPr lang="en"/>
              <a:t>Post-processing</a:t>
            </a:r>
            <a:r>
              <a:rPr lang="en"/>
              <a:t> and Noise Reduction </a:t>
            </a:r>
            <a:endParaRPr/>
          </a:p>
          <a:p>
            <a:pPr indent="-317500" lvl="2" marL="1371600" rtl="0" algn="l">
              <a:spcBef>
                <a:spcPts val="0"/>
              </a:spcBef>
              <a:spcAft>
                <a:spcPts val="0"/>
              </a:spcAft>
              <a:buSzPts val="1400"/>
              <a:buChar char="■"/>
            </a:pPr>
            <a:r>
              <a:rPr lang="en"/>
              <a:t>Simple Moving Average (SMA), Exponential Moving Average (EMA), Highpass, and  Fast Fourier Transformation (FFT) filter implementations </a:t>
            </a:r>
            <a:endParaRPr/>
          </a:p>
          <a:p>
            <a:pPr indent="-317500" lvl="1" marL="914400" rtl="0" algn="l">
              <a:spcBef>
                <a:spcPts val="0"/>
              </a:spcBef>
              <a:spcAft>
                <a:spcPts val="0"/>
              </a:spcAft>
              <a:buSzPts val="1400"/>
              <a:buChar char="○"/>
            </a:pPr>
            <a:r>
              <a:rPr lang="en"/>
              <a:t>Visualization and Output</a:t>
            </a:r>
            <a:endParaRPr/>
          </a:p>
          <a:p>
            <a:pPr indent="-317500" lvl="2" marL="1371600" rtl="0" algn="l">
              <a:spcBef>
                <a:spcPts val="0"/>
              </a:spcBef>
              <a:spcAft>
                <a:spcPts val="0"/>
              </a:spcAft>
              <a:buSzPts val="1400"/>
              <a:buChar char="■"/>
            </a:pPr>
            <a:r>
              <a:rPr lang="en"/>
              <a:t>Plotting functions</a:t>
            </a:r>
            <a:endParaRPr/>
          </a:p>
          <a:p>
            <a:pPr indent="-317500" lvl="2" marL="1371600" rtl="0" algn="l">
              <a:spcBef>
                <a:spcPts val="0"/>
              </a:spcBef>
              <a:spcAft>
                <a:spcPts val="0"/>
              </a:spcAft>
              <a:buSzPts val="1400"/>
              <a:buChar char="■"/>
            </a:pPr>
            <a:r>
              <a:rPr lang="en"/>
              <a:t>Function to query the model and </a:t>
            </a:r>
            <a:r>
              <a:rPr lang="en"/>
              <a:t>return</a:t>
            </a:r>
            <a:r>
              <a:rPr lang="en"/>
              <a:t> its classification of a signal</a:t>
            </a:r>
            <a:endParaRPr/>
          </a:p>
        </p:txBody>
      </p:sp>
      <p:sp>
        <p:nvSpPr>
          <p:cNvPr id="105" name="Google Shape;10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Training Data Extraction and Preprocessing </a:t>
            </a:r>
            <a:endParaRPr/>
          </a:p>
          <a:p>
            <a:pPr indent="-317500" lvl="1" marL="914400" rtl="0" algn="l">
              <a:spcBef>
                <a:spcPts val="0"/>
              </a:spcBef>
              <a:spcAft>
                <a:spcPts val="0"/>
              </a:spcAft>
              <a:buSzPts val="1400"/>
              <a:buChar char="○"/>
            </a:pPr>
            <a:r>
              <a:rPr lang="en"/>
              <a:t>Google colab</a:t>
            </a:r>
            <a:endParaRPr/>
          </a:p>
          <a:p>
            <a:pPr indent="-317500" lvl="1" marL="914400" rtl="0" algn="l">
              <a:spcBef>
                <a:spcPts val="0"/>
              </a:spcBef>
              <a:spcAft>
                <a:spcPts val="0"/>
              </a:spcAft>
              <a:buSzPts val="1400"/>
              <a:buChar char="○"/>
            </a:pPr>
            <a:r>
              <a:rPr lang="en"/>
              <a:t>Resampling</a:t>
            </a:r>
            <a:endParaRPr/>
          </a:p>
          <a:p>
            <a:pPr indent="-317500" lvl="2" marL="1371600" rtl="0" algn="l">
              <a:spcBef>
                <a:spcPts val="0"/>
              </a:spcBef>
              <a:spcAft>
                <a:spcPts val="0"/>
              </a:spcAft>
              <a:buSzPts val="1400"/>
              <a:buChar char="■"/>
            </a:pPr>
            <a:r>
              <a:rPr lang="en"/>
              <a:t>(128 samples/second --&gt; 250 samples/second)</a:t>
            </a:r>
            <a:endParaRPr/>
          </a:p>
          <a:p>
            <a:pPr indent="-317500" lvl="1" marL="914400" rtl="0" algn="l">
              <a:spcBef>
                <a:spcPts val="0"/>
              </a:spcBef>
              <a:spcAft>
                <a:spcPts val="0"/>
              </a:spcAft>
              <a:buSzPts val="1400"/>
              <a:buChar char="○"/>
            </a:pPr>
            <a:r>
              <a:rPr lang="en"/>
              <a:t>Condensing into a single random set</a:t>
            </a:r>
            <a:endParaRPr/>
          </a:p>
          <a:p>
            <a:pPr indent="-317500" lvl="1" marL="914400" rtl="0" algn="l">
              <a:spcBef>
                <a:spcPts val="0"/>
              </a:spcBef>
              <a:spcAft>
                <a:spcPts val="0"/>
              </a:spcAft>
              <a:buSzPts val="1400"/>
              <a:buChar char="○"/>
            </a:pPr>
            <a:r>
              <a:rPr lang="en"/>
              <a:t>Train-Test split</a:t>
            </a:r>
            <a:endParaRPr/>
          </a:p>
          <a:p>
            <a:pPr indent="0" lvl="0" marL="457200" rtl="0" algn="l">
              <a:spcBef>
                <a:spcPts val="1200"/>
              </a:spcBef>
              <a:spcAft>
                <a:spcPts val="1200"/>
              </a:spcAft>
              <a:buNone/>
            </a:pPr>
            <a:r>
              <a:t/>
            </a:r>
            <a:endParaRPr/>
          </a:p>
        </p:txBody>
      </p:sp>
      <p:pic>
        <p:nvPicPr>
          <p:cNvPr id="112" name="Google Shape;112;p20"/>
          <p:cNvPicPr preferRelativeResize="0"/>
          <p:nvPr/>
        </p:nvPicPr>
        <p:blipFill rotWithShape="1">
          <a:blip r:embed="rId3">
            <a:alphaModFix/>
          </a:blip>
          <a:srcRect b="1117" l="0" r="0" t="0"/>
          <a:stretch/>
        </p:blipFill>
        <p:spPr>
          <a:xfrm>
            <a:off x="5372800" y="1152475"/>
            <a:ext cx="2738600" cy="3569826"/>
          </a:xfrm>
          <a:prstGeom prst="rect">
            <a:avLst/>
          </a:prstGeom>
          <a:noFill/>
          <a:ln>
            <a:noFill/>
          </a:ln>
        </p:spPr>
      </p:pic>
      <p:sp>
        <p:nvSpPr>
          <p:cNvPr id="113" name="Google Shape;11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Training the Model</a:t>
            </a:r>
            <a:endParaRPr/>
          </a:p>
          <a:p>
            <a:pPr indent="-317500" lvl="1" marL="914400" rtl="0" algn="l">
              <a:spcBef>
                <a:spcPts val="0"/>
              </a:spcBef>
              <a:spcAft>
                <a:spcPts val="0"/>
              </a:spcAft>
              <a:buSzPts val="1400"/>
              <a:buChar char="○"/>
            </a:pPr>
            <a:r>
              <a:rPr lang="en"/>
              <a:t>Custom CNN layer structure</a:t>
            </a:r>
            <a:endParaRPr/>
          </a:p>
          <a:p>
            <a:pPr indent="-317500" lvl="1" marL="914400" rtl="0" algn="l">
              <a:spcBef>
                <a:spcPts val="0"/>
              </a:spcBef>
              <a:spcAft>
                <a:spcPts val="0"/>
              </a:spcAft>
              <a:buSzPts val="1400"/>
              <a:buChar char="○"/>
            </a:pPr>
            <a:r>
              <a:rPr lang="en"/>
              <a:t>First 10 epochs</a:t>
            </a:r>
            <a:endParaRPr/>
          </a:p>
        </p:txBody>
      </p:sp>
      <p:pic>
        <p:nvPicPr>
          <p:cNvPr id="120" name="Google Shape;120;p21"/>
          <p:cNvPicPr preferRelativeResize="0"/>
          <p:nvPr/>
        </p:nvPicPr>
        <p:blipFill>
          <a:blip r:embed="rId3">
            <a:alphaModFix/>
          </a:blip>
          <a:stretch>
            <a:fillRect/>
          </a:stretch>
        </p:blipFill>
        <p:spPr>
          <a:xfrm>
            <a:off x="4643700" y="296550"/>
            <a:ext cx="3152050" cy="2611350"/>
          </a:xfrm>
          <a:prstGeom prst="rect">
            <a:avLst/>
          </a:prstGeom>
          <a:noFill/>
          <a:ln>
            <a:noFill/>
          </a:ln>
        </p:spPr>
      </p:pic>
      <p:pic>
        <p:nvPicPr>
          <p:cNvPr id="121" name="Google Shape;121;p21"/>
          <p:cNvPicPr preferRelativeResize="0"/>
          <p:nvPr/>
        </p:nvPicPr>
        <p:blipFill rotWithShape="1">
          <a:blip r:embed="rId4">
            <a:alphaModFix/>
          </a:blip>
          <a:srcRect b="0" l="0" r="39231" t="40828"/>
          <a:stretch/>
        </p:blipFill>
        <p:spPr>
          <a:xfrm>
            <a:off x="2311700" y="2989175"/>
            <a:ext cx="5484044" cy="1830800"/>
          </a:xfrm>
          <a:prstGeom prst="rect">
            <a:avLst/>
          </a:prstGeom>
          <a:noFill/>
          <a:ln>
            <a:noFill/>
          </a:ln>
        </p:spPr>
      </p:pic>
      <p:sp>
        <p:nvSpPr>
          <p:cNvPr id="122" name="Google Shape;12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