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17FA-C4BB-774F-F88D-985DA4F1B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F440A-A362-E098-E485-DA5EF54C3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825B70-D7D2-632B-4902-282665D149F6}"/>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5" name="Footer Placeholder 4">
            <a:extLst>
              <a:ext uri="{FF2B5EF4-FFF2-40B4-BE49-F238E27FC236}">
                <a16:creationId xmlns:a16="http://schemas.microsoft.com/office/drawing/2014/main" id="{324E9E6A-95DA-24B0-FEA9-F17EA41AD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146BF-18D5-B9CE-53B5-86DFD000F6D1}"/>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288095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F59D-C153-44F2-63F6-DBA9161BA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15BB1-BA1D-A56A-0BB5-982B4498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12101-0642-5541-5C20-0258D5D265C9}"/>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5" name="Footer Placeholder 4">
            <a:extLst>
              <a:ext uri="{FF2B5EF4-FFF2-40B4-BE49-F238E27FC236}">
                <a16:creationId xmlns:a16="http://schemas.microsoft.com/office/drawing/2014/main" id="{A7E4D66E-B147-5E35-DA15-0514E7752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82C24-B160-39A3-D936-B9EB4C613C00}"/>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29682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EDB81-30B2-05F5-9FAA-3D12830FA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9947F-9633-34FA-9CBE-670FF04C1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484D9-5161-2246-0D54-20C2517424E9}"/>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5" name="Footer Placeholder 4">
            <a:extLst>
              <a:ext uri="{FF2B5EF4-FFF2-40B4-BE49-F238E27FC236}">
                <a16:creationId xmlns:a16="http://schemas.microsoft.com/office/drawing/2014/main" id="{EBB437C2-7CE0-1D7F-C19B-E79E4E6CD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BAD01-C96F-3715-CC56-EFDE4CB67D2E}"/>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376197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23BA-3FEE-E3E1-9A46-1611AB08B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3F01B-DAF5-0678-1EF3-BA910D025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10C3A-1248-C3FC-B3DF-FA8A8D5E5169}"/>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5" name="Footer Placeholder 4">
            <a:extLst>
              <a:ext uri="{FF2B5EF4-FFF2-40B4-BE49-F238E27FC236}">
                <a16:creationId xmlns:a16="http://schemas.microsoft.com/office/drawing/2014/main" id="{361CC65A-C99B-D424-397D-E530258C1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EF1F3-3ED7-68A2-6213-9E6F231E5A04}"/>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403038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E7D3-626F-4010-A6BA-EF356032F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1AB43-50DD-572C-5F74-2E1B9C86E2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3DECF-2E29-62BE-C6C6-D373044AEEEC}"/>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5" name="Footer Placeholder 4">
            <a:extLst>
              <a:ext uri="{FF2B5EF4-FFF2-40B4-BE49-F238E27FC236}">
                <a16:creationId xmlns:a16="http://schemas.microsoft.com/office/drawing/2014/main" id="{545997AD-EC4B-574C-20C4-2FA3B7F9C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3A851-DC02-5BC4-1709-8D1B2B687257}"/>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184081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FFC7-A1AB-3EC7-35CE-24FE53D834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1B535-8FE0-37FB-A72B-D327DD141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789EE-A501-2183-A09A-37599ECF40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C92DF8-DF59-1EA6-EAF0-7472CD9002B0}"/>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6" name="Footer Placeholder 5">
            <a:extLst>
              <a:ext uri="{FF2B5EF4-FFF2-40B4-BE49-F238E27FC236}">
                <a16:creationId xmlns:a16="http://schemas.microsoft.com/office/drawing/2014/main" id="{5B80AE0F-5D85-837E-A024-DFF19C3CA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CE407-0A0A-2195-CF06-4F7232800FCA}"/>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394756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8D71-25FF-B505-AC1B-8F525F7FD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13FC7-0038-2C20-96BB-A006AE6B2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D28BF-A5E7-C168-2BD9-E242B7C43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F2FE35-45CD-BB9B-47F8-D40E5F05A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9049AE-37D8-D911-EF12-21CD9FEC6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7F722B-10D1-B089-D72E-875FB03438DC}"/>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8" name="Footer Placeholder 7">
            <a:extLst>
              <a:ext uri="{FF2B5EF4-FFF2-40B4-BE49-F238E27FC236}">
                <a16:creationId xmlns:a16="http://schemas.microsoft.com/office/drawing/2014/main" id="{344E19C8-FF9F-D8D1-247A-62BA8F96A9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E60A9-07D5-72DD-4D5F-293A892B2EC3}"/>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209388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4D60-B9A3-2731-36FD-A5A2B13E7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8B8A04-E367-EB3E-D032-BEF775C5CFAA}"/>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4" name="Footer Placeholder 3">
            <a:extLst>
              <a:ext uri="{FF2B5EF4-FFF2-40B4-BE49-F238E27FC236}">
                <a16:creationId xmlns:a16="http://schemas.microsoft.com/office/drawing/2014/main" id="{B2DF74D0-1FDE-54BA-01AB-B95FEDC743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64AC3-7976-07F4-E43F-3F67E8EF6E75}"/>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214235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A60EA-3D02-B46D-A0D7-B566E3AC0C1A}"/>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3" name="Footer Placeholder 2">
            <a:extLst>
              <a:ext uri="{FF2B5EF4-FFF2-40B4-BE49-F238E27FC236}">
                <a16:creationId xmlns:a16="http://schemas.microsoft.com/office/drawing/2014/main" id="{A4E9673A-D9EA-AB1C-F19C-D86E70B14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B5193-1EE4-5E0E-D2C7-40F83C248B64}"/>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397722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AD45-32EE-A7BA-0AC0-90ED5D312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260584-020C-5540-4C80-2F9C292D5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BB8887-3218-7FD8-001E-ECEF46A95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99DC0-C38B-0B47-91C3-283810D97CD6}"/>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6" name="Footer Placeholder 5">
            <a:extLst>
              <a:ext uri="{FF2B5EF4-FFF2-40B4-BE49-F238E27FC236}">
                <a16:creationId xmlns:a16="http://schemas.microsoft.com/office/drawing/2014/main" id="{424A00A8-2962-FBAA-3FB7-257EAA468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8B7EF-8E70-8093-DC46-0EBDD8464F99}"/>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88558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1758-4FD1-C03E-8807-66BF9338C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0B7F4C-9697-31A5-AB16-395047B19A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12A2D0-B01D-FD72-1076-B8579C478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1E160-803C-84A6-CC52-AE7B8BB45EAC}"/>
              </a:ext>
            </a:extLst>
          </p:cNvPr>
          <p:cNvSpPr>
            <a:spLocks noGrp="1"/>
          </p:cNvSpPr>
          <p:nvPr>
            <p:ph type="dt" sz="half" idx="10"/>
          </p:nvPr>
        </p:nvSpPr>
        <p:spPr/>
        <p:txBody>
          <a:bodyPr/>
          <a:lstStyle/>
          <a:p>
            <a:fld id="{32842EF4-F4E4-452B-9A77-56B9FAF8B545}" type="datetimeFigureOut">
              <a:rPr lang="en-US" smtClean="0"/>
              <a:t>12/11/2024</a:t>
            </a:fld>
            <a:endParaRPr lang="en-US"/>
          </a:p>
        </p:txBody>
      </p:sp>
      <p:sp>
        <p:nvSpPr>
          <p:cNvPr id="6" name="Footer Placeholder 5">
            <a:extLst>
              <a:ext uri="{FF2B5EF4-FFF2-40B4-BE49-F238E27FC236}">
                <a16:creationId xmlns:a16="http://schemas.microsoft.com/office/drawing/2014/main" id="{EAF7C39F-A5C6-F0EB-18A4-20AE9B5758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46134-C0C4-D433-FFC5-4522829B34BA}"/>
              </a:ext>
            </a:extLst>
          </p:cNvPr>
          <p:cNvSpPr>
            <a:spLocks noGrp="1"/>
          </p:cNvSpPr>
          <p:nvPr>
            <p:ph type="sldNum" sz="quarter" idx="12"/>
          </p:nvPr>
        </p:nvSpPr>
        <p:spPr/>
        <p:txBody>
          <a:bodyPr/>
          <a:lstStyle/>
          <a:p>
            <a:fld id="{53720A1C-1B4B-4D65-8E90-26E2C758BCD3}" type="slidenum">
              <a:rPr lang="en-US" smtClean="0"/>
              <a:t>‹#›</a:t>
            </a:fld>
            <a:endParaRPr lang="en-US"/>
          </a:p>
        </p:txBody>
      </p:sp>
    </p:spTree>
    <p:extLst>
      <p:ext uri="{BB962C8B-B14F-4D97-AF65-F5344CB8AC3E}">
        <p14:creationId xmlns:p14="http://schemas.microsoft.com/office/powerpoint/2010/main" val="84140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2FDB0-738D-1A7C-7E6D-6A90894C7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14B63-BB75-8AC7-CF26-25767A6E0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DC150-C462-7B35-9EFF-9D596ED11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42EF4-F4E4-452B-9A77-56B9FAF8B545}" type="datetimeFigureOut">
              <a:rPr lang="en-US" smtClean="0"/>
              <a:t>12/11/2024</a:t>
            </a:fld>
            <a:endParaRPr lang="en-US"/>
          </a:p>
        </p:txBody>
      </p:sp>
      <p:sp>
        <p:nvSpPr>
          <p:cNvPr id="5" name="Footer Placeholder 4">
            <a:extLst>
              <a:ext uri="{FF2B5EF4-FFF2-40B4-BE49-F238E27FC236}">
                <a16:creationId xmlns:a16="http://schemas.microsoft.com/office/drawing/2014/main" id="{6F88422B-D46A-4680-3242-86FBB3650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F8B8436-7E23-BB39-EEF1-E6BB57CDC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720A1C-1B4B-4D65-8E90-26E2C758BCD3}" type="slidenum">
              <a:rPr lang="en-US" smtClean="0"/>
              <a:t>‹#›</a:t>
            </a:fld>
            <a:endParaRPr lang="en-US"/>
          </a:p>
        </p:txBody>
      </p:sp>
    </p:spTree>
    <p:extLst>
      <p:ext uri="{BB962C8B-B14F-4D97-AF65-F5344CB8AC3E}">
        <p14:creationId xmlns:p14="http://schemas.microsoft.com/office/powerpoint/2010/main" val="1262927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close-up of a police line&#10;&#10;Description automatically generated">
            <a:extLst>
              <a:ext uri="{FF2B5EF4-FFF2-40B4-BE49-F238E27FC236}">
                <a16:creationId xmlns:a16="http://schemas.microsoft.com/office/drawing/2014/main" id="{2F5C29D4-12DB-C5E7-39C3-296A07D038C9}"/>
              </a:ext>
            </a:extLst>
          </p:cNvPr>
          <p:cNvPicPr>
            <a:picLocks noChangeAspect="1"/>
          </p:cNvPicPr>
          <p:nvPr/>
        </p:nvPicPr>
        <p:blipFill>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45080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EC1257-A596-29DA-F605-0CA5224B2552}"/>
              </a:ext>
            </a:extLst>
          </p:cNvPr>
          <p:cNvSpPr txBox="1"/>
          <p:nvPr/>
        </p:nvSpPr>
        <p:spPr>
          <a:xfrm>
            <a:off x="3048000" y="2967335"/>
            <a:ext cx="6096000" cy="923330"/>
          </a:xfrm>
          <a:prstGeom prst="rect">
            <a:avLst/>
          </a:prstGeom>
          <a:noFill/>
        </p:spPr>
        <p:txBody>
          <a:bodyPr wrap="square">
            <a:spAutoFit/>
          </a:bodyPr>
          <a:lstStyle/>
          <a:p>
            <a:r>
              <a:rPr lang="en-US" dirty="0"/>
              <a:t>Sources:</a:t>
            </a:r>
          </a:p>
          <a:p>
            <a:r>
              <a:rPr lang="en-US" dirty="0"/>
              <a:t>https://www.kaggle.com/datasets/aishwaryatechie/nypd-arrest-data-2024/data</a:t>
            </a:r>
          </a:p>
        </p:txBody>
      </p:sp>
    </p:spTree>
    <p:extLst>
      <p:ext uri="{BB962C8B-B14F-4D97-AF65-F5344CB8AC3E}">
        <p14:creationId xmlns:p14="http://schemas.microsoft.com/office/powerpoint/2010/main" val="96796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3B96-5F90-1B78-9C8C-30FB13360276}"/>
              </a:ext>
            </a:extLst>
          </p:cNvPr>
          <p:cNvSpPr>
            <a:spLocks noGrp="1"/>
          </p:cNvSpPr>
          <p:nvPr>
            <p:ph type="ctrTitle"/>
          </p:nvPr>
        </p:nvSpPr>
        <p:spPr>
          <a:xfrm>
            <a:off x="1551214" y="1187678"/>
            <a:ext cx="9089571" cy="3014208"/>
          </a:xfrm>
        </p:spPr>
        <p:txBody>
          <a:bodyPr>
            <a:normAutofit/>
          </a:bodyPr>
          <a:lstStyle/>
          <a:p>
            <a:r>
              <a:rPr lang="en-US" sz="1600" dirty="0">
                <a:latin typeface="Times New Roman "/>
              </a:rPr>
              <a:t>Observations:</a:t>
            </a:r>
            <a:br>
              <a:rPr lang="en-US" sz="1600" dirty="0">
                <a:latin typeface="Times New Roman "/>
              </a:rPr>
            </a:br>
            <a:r>
              <a:rPr lang="en-US" sz="1600" dirty="0">
                <a:latin typeface="Times New Roman "/>
              </a:rPr>
              <a:t>1.According to the dataset most crimes and arrest have happened in Manhattan and The Bronx.</a:t>
            </a:r>
            <a:br>
              <a:rPr lang="en-US" sz="1600" dirty="0">
                <a:latin typeface="Times New Roman "/>
              </a:rPr>
            </a:br>
            <a:r>
              <a:rPr lang="en-US" sz="1600" dirty="0">
                <a:latin typeface="Times New Roman "/>
              </a:rPr>
              <a:t>2.In the dataset it represents an arrest and information on the type of crime, the location and time of enforcement.</a:t>
            </a:r>
            <a:br>
              <a:rPr lang="en-US" sz="1600" dirty="0">
                <a:latin typeface="Times New Roman "/>
              </a:rPr>
            </a:br>
            <a:r>
              <a:rPr lang="en-US" sz="1600" dirty="0">
                <a:latin typeface="Times New Roman "/>
              </a:rPr>
              <a:t>3.It shows the demographics of the suspect in detail.</a:t>
            </a:r>
            <a:br>
              <a:rPr lang="en-US" sz="1600" dirty="0">
                <a:latin typeface="Times New Roman "/>
              </a:rPr>
            </a:br>
            <a:r>
              <a:rPr lang="en-US" sz="1600" dirty="0">
                <a:latin typeface="Times New Roman "/>
              </a:rPr>
              <a:t>4. Some columns have null values, such as 'PD_CD', 'KY_CD', and 'LAW_CAT_CD', the dataset serves as a robust foundation for in-depth analysis and modeling.</a:t>
            </a:r>
            <a:br>
              <a:rPr lang="en-US" sz="1600" dirty="0">
                <a:latin typeface="Times New Roman "/>
              </a:rPr>
            </a:br>
            <a:r>
              <a:rPr lang="en-US" sz="1600" dirty="0">
                <a:latin typeface="Times New Roman "/>
              </a:rPr>
              <a:t>5. Based upon the statistics in the dataset we can see that the index keeps increasing as the years are being recorded and show which boroughs have higher rates of criminal activities in NYC.</a:t>
            </a:r>
            <a:br>
              <a:rPr lang="en-US" sz="1600" dirty="0">
                <a:latin typeface="Times New Roman "/>
              </a:rPr>
            </a:br>
            <a:endParaRPr lang="en-US" sz="1600" dirty="0">
              <a:latin typeface="Times New Roman "/>
            </a:endParaRPr>
          </a:p>
        </p:txBody>
      </p:sp>
    </p:spTree>
    <p:extLst>
      <p:ext uri="{BB962C8B-B14F-4D97-AF65-F5344CB8AC3E}">
        <p14:creationId xmlns:p14="http://schemas.microsoft.com/office/powerpoint/2010/main" val="107045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8157-3173-1725-15C4-5ACFCB59DD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129B048-28C8-EC83-F20A-4E257204E5DD}"/>
              </a:ext>
            </a:extLst>
          </p:cNvPr>
          <p:cNvSpPr>
            <a:spLocks noGrp="1"/>
          </p:cNvSpPr>
          <p:nvPr>
            <p:ph idx="1"/>
          </p:nvPr>
        </p:nvSpPr>
        <p:spPr/>
        <p:txBody>
          <a:bodyPr/>
          <a:lstStyle/>
          <a:p>
            <a:r>
              <a:rPr lang="en-US" dirty="0"/>
              <a:t>path = </a:t>
            </a:r>
            <a:r>
              <a:rPr lang="en-US" dirty="0" err="1"/>
              <a:t>kagglehub.dataset_download</a:t>
            </a:r>
            <a:r>
              <a:rPr lang="en-US" dirty="0"/>
              <a:t>("</a:t>
            </a:r>
            <a:r>
              <a:rPr lang="en-US" dirty="0" err="1"/>
              <a:t>aishwaryatechie</a:t>
            </a:r>
            <a:r>
              <a:rPr lang="en-US" dirty="0"/>
              <a:t>/nypd-arrest-data-2024")</a:t>
            </a:r>
          </a:p>
          <a:p>
            <a:endParaRPr lang="en-US" dirty="0"/>
          </a:p>
          <a:p>
            <a:r>
              <a:rPr lang="en-US" dirty="0"/>
              <a:t>print("Path to dataset files:", path)</a:t>
            </a:r>
          </a:p>
          <a:p>
            <a:r>
              <a:rPr lang="en-US" dirty="0"/>
              <a:t># to count the number of unique values in a column,</a:t>
            </a:r>
          </a:p>
          <a:p>
            <a:endParaRPr lang="en-US" dirty="0"/>
          </a:p>
        </p:txBody>
      </p:sp>
    </p:spTree>
    <p:extLst>
      <p:ext uri="{BB962C8B-B14F-4D97-AF65-F5344CB8AC3E}">
        <p14:creationId xmlns:p14="http://schemas.microsoft.com/office/powerpoint/2010/main" val="327192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7C50-6967-0E53-2464-A653CF04070B}"/>
              </a:ext>
            </a:extLst>
          </p:cNvPr>
          <p:cNvSpPr>
            <a:spLocks noGrp="1"/>
          </p:cNvSpPr>
          <p:nvPr>
            <p:ph type="title"/>
          </p:nvPr>
        </p:nvSpPr>
        <p:spPr>
          <a:xfrm>
            <a:off x="609599" y="500062"/>
            <a:ext cx="10069286" cy="1325563"/>
          </a:xfrm>
        </p:spPr>
        <p:txBody>
          <a:bodyPr>
            <a:normAutofit/>
          </a:bodyPr>
          <a:lstStyle/>
          <a:p>
            <a:br>
              <a:rPr lang="en-US" sz="1300" dirty="0">
                <a:latin typeface="Times New Roman "/>
              </a:rPr>
            </a:br>
            <a:endParaRPr lang="en-US" sz="1300" dirty="0">
              <a:latin typeface="Times New Roman "/>
            </a:endParaRPr>
          </a:p>
        </p:txBody>
      </p:sp>
      <p:pic>
        <p:nvPicPr>
          <p:cNvPr id="6" name="Content Placeholder 5">
            <a:extLst>
              <a:ext uri="{FF2B5EF4-FFF2-40B4-BE49-F238E27FC236}">
                <a16:creationId xmlns:a16="http://schemas.microsoft.com/office/drawing/2014/main" id="{16E67815-0505-A593-791F-E38487BF1D8B}"/>
              </a:ext>
            </a:extLst>
          </p:cNvPr>
          <p:cNvPicPr>
            <a:picLocks noGrp="1" noChangeAspect="1"/>
          </p:cNvPicPr>
          <p:nvPr>
            <p:ph idx="1"/>
          </p:nvPr>
        </p:nvPicPr>
        <p:blipFill>
          <a:blip r:embed="rId2"/>
          <a:stretch>
            <a:fillRect/>
          </a:stretch>
        </p:blipFill>
        <p:spPr>
          <a:xfrm>
            <a:off x="2886178" y="2510693"/>
            <a:ext cx="6419644" cy="2981202"/>
          </a:xfrm>
          <a:prstGeom prst="rect">
            <a:avLst/>
          </a:prstGeom>
        </p:spPr>
      </p:pic>
      <p:pic>
        <p:nvPicPr>
          <p:cNvPr id="5" name="Picture 4">
            <a:extLst>
              <a:ext uri="{FF2B5EF4-FFF2-40B4-BE49-F238E27FC236}">
                <a16:creationId xmlns:a16="http://schemas.microsoft.com/office/drawing/2014/main" id="{17D6DFC6-4202-0867-9336-9B6598892284}"/>
              </a:ext>
            </a:extLst>
          </p:cNvPr>
          <p:cNvPicPr>
            <a:picLocks noChangeAspect="1"/>
          </p:cNvPicPr>
          <p:nvPr/>
        </p:nvPicPr>
        <p:blipFill>
          <a:blip r:embed="rId3"/>
          <a:stretch>
            <a:fillRect/>
          </a:stretch>
        </p:blipFill>
        <p:spPr>
          <a:xfrm>
            <a:off x="838200" y="-262255"/>
            <a:ext cx="5942076" cy="2087880"/>
          </a:xfrm>
          <a:prstGeom prst="rect">
            <a:avLst/>
          </a:prstGeom>
        </p:spPr>
      </p:pic>
    </p:spTree>
    <p:extLst>
      <p:ext uri="{BB962C8B-B14F-4D97-AF65-F5344CB8AC3E}">
        <p14:creationId xmlns:p14="http://schemas.microsoft.com/office/powerpoint/2010/main" val="147039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F287-5EC1-D4D4-A586-9EFECD389482}"/>
              </a:ext>
            </a:extLst>
          </p:cNvPr>
          <p:cNvSpPr>
            <a:spLocks noGrp="1"/>
          </p:cNvSpPr>
          <p:nvPr>
            <p:ph type="title"/>
          </p:nvPr>
        </p:nvSpPr>
        <p:spPr/>
        <p:txBody>
          <a:bodyPr/>
          <a:lstStyle/>
          <a:p>
            <a:r>
              <a:rPr lang="en-US" dirty="0"/>
              <a:t>The previous  Bar graph </a:t>
            </a:r>
          </a:p>
        </p:txBody>
      </p:sp>
      <p:sp>
        <p:nvSpPr>
          <p:cNvPr id="3" name="Content Placeholder 2">
            <a:extLst>
              <a:ext uri="{FF2B5EF4-FFF2-40B4-BE49-F238E27FC236}">
                <a16:creationId xmlns:a16="http://schemas.microsoft.com/office/drawing/2014/main" id="{6DDE313F-A88C-9E80-10CC-0F8A4FEF37C8}"/>
              </a:ext>
            </a:extLst>
          </p:cNvPr>
          <p:cNvSpPr>
            <a:spLocks noGrp="1"/>
          </p:cNvSpPr>
          <p:nvPr>
            <p:ph idx="1"/>
          </p:nvPr>
        </p:nvSpPr>
        <p:spPr/>
        <p:txBody>
          <a:bodyPr/>
          <a:lstStyle/>
          <a:p>
            <a:endParaRPr lang="en-US" dirty="0"/>
          </a:p>
          <a:p>
            <a:r>
              <a:rPr lang="en-US" dirty="0"/>
              <a:t>This bar graph shows the distribution of Arrest made throughout the boroughs and is increasing throughout the time.</a:t>
            </a:r>
          </a:p>
          <a:p>
            <a:endParaRPr lang="en-US" dirty="0"/>
          </a:p>
        </p:txBody>
      </p:sp>
    </p:spTree>
    <p:extLst>
      <p:ext uri="{BB962C8B-B14F-4D97-AF65-F5344CB8AC3E}">
        <p14:creationId xmlns:p14="http://schemas.microsoft.com/office/powerpoint/2010/main" val="330812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1244-6080-787C-3774-A0691F57C22B}"/>
              </a:ext>
            </a:extLst>
          </p:cNvPr>
          <p:cNvSpPr>
            <a:spLocks noGrp="1"/>
          </p:cNvSpPr>
          <p:nvPr>
            <p:ph type="title"/>
          </p:nvPr>
        </p:nvSpPr>
        <p:spPr>
          <a:xfrm>
            <a:off x="348342" y="169183"/>
            <a:ext cx="10515600" cy="1325563"/>
          </a:xfrm>
        </p:spPr>
        <p:txBody>
          <a:bodyPr/>
          <a:lstStyle/>
          <a:p>
            <a:endParaRPr lang="en-US"/>
          </a:p>
        </p:txBody>
      </p:sp>
      <p:pic>
        <p:nvPicPr>
          <p:cNvPr id="5" name="Content Placeholder 4">
            <a:extLst>
              <a:ext uri="{FF2B5EF4-FFF2-40B4-BE49-F238E27FC236}">
                <a16:creationId xmlns:a16="http://schemas.microsoft.com/office/drawing/2014/main" id="{6059B768-96D2-EC7E-2D6E-5EC3F37BCE6E}"/>
              </a:ext>
            </a:extLst>
          </p:cNvPr>
          <p:cNvPicPr>
            <a:picLocks noGrp="1" noChangeAspect="1"/>
          </p:cNvPicPr>
          <p:nvPr>
            <p:ph idx="1"/>
          </p:nvPr>
        </p:nvPicPr>
        <p:blipFill>
          <a:blip r:embed="rId2"/>
          <a:stretch>
            <a:fillRect/>
          </a:stretch>
        </p:blipFill>
        <p:spPr>
          <a:xfrm>
            <a:off x="1349829" y="1817913"/>
            <a:ext cx="7445827" cy="4359049"/>
          </a:xfrm>
        </p:spPr>
      </p:pic>
    </p:spTree>
    <p:extLst>
      <p:ext uri="{BB962C8B-B14F-4D97-AF65-F5344CB8AC3E}">
        <p14:creationId xmlns:p14="http://schemas.microsoft.com/office/powerpoint/2010/main" val="59642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DD4AE-17BB-381E-B247-F7D7557B2583}"/>
              </a:ext>
            </a:extLst>
          </p:cNvPr>
          <p:cNvPicPr>
            <a:picLocks noChangeAspect="1"/>
          </p:cNvPicPr>
          <p:nvPr/>
        </p:nvPicPr>
        <p:blipFill>
          <a:blip r:embed="rId2"/>
          <a:stretch>
            <a:fillRect/>
          </a:stretch>
        </p:blipFill>
        <p:spPr>
          <a:xfrm>
            <a:off x="2002972" y="267168"/>
            <a:ext cx="6617990" cy="6590832"/>
          </a:xfrm>
          <a:prstGeom prst="rect">
            <a:avLst/>
          </a:prstGeom>
        </p:spPr>
      </p:pic>
    </p:spTree>
    <p:extLst>
      <p:ext uri="{BB962C8B-B14F-4D97-AF65-F5344CB8AC3E}">
        <p14:creationId xmlns:p14="http://schemas.microsoft.com/office/powerpoint/2010/main" val="424052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9B88B-3FBB-C53E-E403-AC23B55FB019}"/>
              </a:ext>
            </a:extLst>
          </p:cNvPr>
          <p:cNvPicPr>
            <a:picLocks noChangeAspect="1"/>
          </p:cNvPicPr>
          <p:nvPr/>
        </p:nvPicPr>
        <p:blipFill>
          <a:blip r:embed="rId2"/>
          <a:stretch>
            <a:fillRect/>
          </a:stretch>
        </p:blipFill>
        <p:spPr>
          <a:xfrm>
            <a:off x="3571038" y="0"/>
            <a:ext cx="5049923" cy="6858000"/>
          </a:xfrm>
          <a:prstGeom prst="rect">
            <a:avLst/>
          </a:prstGeom>
        </p:spPr>
      </p:pic>
    </p:spTree>
    <p:extLst>
      <p:ext uri="{BB962C8B-B14F-4D97-AF65-F5344CB8AC3E}">
        <p14:creationId xmlns:p14="http://schemas.microsoft.com/office/powerpoint/2010/main" val="419764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61506-72F8-47DF-B5F5-884551F7D344}"/>
              </a:ext>
            </a:extLst>
          </p:cNvPr>
          <p:cNvSpPr txBox="1"/>
          <p:nvPr/>
        </p:nvSpPr>
        <p:spPr>
          <a:xfrm>
            <a:off x="3048000" y="1720840"/>
            <a:ext cx="6096000" cy="3416320"/>
          </a:xfrm>
          <a:prstGeom prst="rect">
            <a:avLst/>
          </a:prstGeom>
          <a:noFill/>
        </p:spPr>
        <p:txBody>
          <a:bodyPr wrap="square">
            <a:spAutoFit/>
          </a:bodyPr>
          <a:lstStyle/>
          <a:p>
            <a:r>
              <a:rPr lang="en-US" dirty="0"/>
              <a:t>Conclusion – </a:t>
            </a:r>
          </a:p>
          <a:p>
            <a:r>
              <a:rPr lang="en-US" dirty="0"/>
              <a:t>New York city crimes and arrests have been outgrown after the pandemic and law enforcement is working on to stop all these criminal issues and concerns.</a:t>
            </a:r>
          </a:p>
          <a:p>
            <a:r>
              <a:rPr lang="en-US" dirty="0"/>
              <a:t>New York has been marked one of the places that is unsafe for all New Yorkers.</a:t>
            </a:r>
          </a:p>
          <a:p>
            <a:r>
              <a:rPr lang="en-US" dirty="0"/>
              <a:t>Law enforcements are bringing in new techniques to help prevent any criminal cases and drop the rate of arrest throughout time.</a:t>
            </a:r>
          </a:p>
          <a:p>
            <a:r>
              <a:rPr lang="en-US" dirty="0"/>
              <a:t>The NYPD Arrest data 2024 gave us a clear idea on how to analyze the data and see how many criminal cases there are throughout the time and are seen at this time.</a:t>
            </a:r>
          </a:p>
        </p:txBody>
      </p:sp>
    </p:spTree>
    <p:extLst>
      <p:ext uri="{BB962C8B-B14F-4D97-AF65-F5344CB8AC3E}">
        <p14:creationId xmlns:p14="http://schemas.microsoft.com/office/powerpoint/2010/main" val="661533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312</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 </vt:lpstr>
      <vt:lpstr>Office Theme</vt:lpstr>
      <vt:lpstr>PowerPoint Presentation</vt:lpstr>
      <vt:lpstr>Observations: 1.According to the dataset most crimes and arrest have happened in Manhattan and The Bronx. 2.In the dataset it represents an arrest and information on the type of crime, the location and time of enforcement. 3.It shows the demographics of the suspect in detail. 4. Some columns have null values, such as 'PD_CD', 'KY_CD', and 'LAW_CAT_CD', the dataset serves as a robust foundation for in-depth analysis and modeling. 5. Based upon the statistics in the dataset we can see that the index keeps increasing as the years are being recorded and show which boroughs have higher rates of criminal activities in NYC. </vt:lpstr>
      <vt:lpstr>PowerPoint Presentation</vt:lpstr>
      <vt:lpstr> </vt:lpstr>
      <vt:lpstr>The previous  Bar graph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ruby perez</dc:creator>
  <cp:lastModifiedBy>ruby perez</cp:lastModifiedBy>
  <cp:revision>2</cp:revision>
  <dcterms:created xsi:type="dcterms:W3CDTF">2024-10-21T15:36:34Z</dcterms:created>
  <dcterms:modified xsi:type="dcterms:W3CDTF">2024-12-12T03:07:13Z</dcterms:modified>
</cp:coreProperties>
</file>