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71" r:id="rId10"/>
    <p:sldId id="272" r:id="rId11"/>
    <p:sldId id="269" r:id="rId12"/>
    <p:sldId id="273" r:id="rId13"/>
    <p:sldId id="274" r:id="rId14"/>
    <p:sldId id="275" r:id="rId15"/>
    <p:sldId id="281" r:id="rId16"/>
    <p:sldId id="280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53" autoAdjust="0"/>
    <p:restoredTop sz="94660"/>
  </p:normalViewPr>
  <p:slideViewPr>
    <p:cSldViewPr snapToGrid="0">
      <p:cViewPr>
        <p:scale>
          <a:sx n="125" d="100"/>
          <a:sy n="125" d="100"/>
        </p:scale>
        <p:origin x="-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7EE3-8405-4DCD-B661-C89C85390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3270D-8CCC-40E6-A6DA-EF209E555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FA062-AC9B-434C-9B11-FF8578F9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C738-FCE5-4209-B8A7-10DEBA1AE9A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35162-DAB0-467B-8E8B-CBF4EA2FF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D70F5-CA6B-411B-A748-B5FAF597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7B0-7B55-4D7A-9B09-363574EC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1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2FE0-C624-4198-95D8-A85F0C83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EDB00-08FA-48B6-AD9E-1CA52FDBD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CAE0E-7731-4404-912B-BB756355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C738-FCE5-4209-B8A7-10DEBA1AE9A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5094E-74AA-4A69-A2B2-27ADDA74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80769-DD3B-405B-BEF7-94D8D590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7B0-7B55-4D7A-9B09-363574EC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0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0C1106-BA4C-40A4-9B8D-20A39502E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3467F-6406-4775-9EAE-EF7C4689E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710A8-6C25-4B1C-935A-1EEC64E62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C738-FCE5-4209-B8A7-10DEBA1AE9A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C0659-8775-4273-B764-9C8A997F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89A59-9B56-4E3A-A9D5-94691C1E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7B0-7B55-4D7A-9B09-363574EC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7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4B89-13FA-4147-9327-61541A23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2AE5-87A7-4D71-A60D-D20D89589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9BF64-6DE7-4B52-B8F3-D433700C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C738-FCE5-4209-B8A7-10DEBA1AE9A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9C0FC-A16B-4CC9-9284-3EC9E973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6142F-C1BD-4C3C-97A4-DA9FB062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7B0-7B55-4D7A-9B09-363574EC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6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E27B5-1A47-4FE0-B91F-537C4074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193C0-EA94-4376-B6B8-3113BAC90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031B3-4B72-4BB9-89C5-99B1E4C0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C738-FCE5-4209-B8A7-10DEBA1AE9A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B9C0E-9874-4756-AB5C-50F200CB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53DD2-8960-4C18-A01C-54B8E301F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7B0-7B55-4D7A-9B09-363574EC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0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A1FA-70FC-422A-A0D5-B434F2E7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5D2FE-D328-4183-BEF0-EB0EDE016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CD44E-ECB0-4A18-9E2B-D0794649D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C9A3A-8435-4F0C-BAFD-EA079EC0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C738-FCE5-4209-B8A7-10DEBA1AE9A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3EEDE-0B7B-41A3-8561-AEDCE3D6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90638-71B7-44D3-B7C0-8B547D10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7B0-7B55-4D7A-9B09-363574EC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0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6FCA-8EC7-42CA-81F0-34A32680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A3867-2EAB-4134-B6B3-AF58CFF5A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E6D79-AA86-46A4-8618-D1F763928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09418-5D57-4D85-997A-B3AB9708D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53069-2F05-44BA-B7BA-2837AEA00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510D19-B610-450C-AD4D-A763038E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C738-FCE5-4209-B8A7-10DEBA1AE9A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326EE4-C9E0-42E4-B097-747D3F20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6D38F-80A1-4E45-B579-427E89F3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7B0-7B55-4D7A-9B09-363574EC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0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1F7A-5464-407E-A337-18EC2704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28016-761D-4314-AFF0-38C8E2D2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C738-FCE5-4209-B8A7-10DEBA1AE9A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03FEB-F899-416D-8521-E539FACD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C1DCD-CBB7-432C-8EE0-2FDA4D73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7B0-7B55-4D7A-9B09-363574EC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6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03EE4-F06F-4106-80C6-FA2963F0A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C738-FCE5-4209-B8A7-10DEBA1AE9A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FBA74-039C-4FCC-825B-EF8BDB0B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3B894-AA7B-4C74-91AC-DAEA8583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7B0-7B55-4D7A-9B09-363574EC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6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7EF3-CAAB-4C2C-B2F3-0CA25B2E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9F77-AADA-4F1D-A631-2D81B3831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0C8E9-A156-4CCE-BDBF-5C1C7DA7B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E92C7-3FD0-478E-871C-A6BE86F8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C738-FCE5-4209-B8A7-10DEBA1AE9A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BA36C-E989-42F2-86A4-852698DB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D9114-8961-4E18-82D5-7C511B45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7B0-7B55-4D7A-9B09-363574EC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7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CA82-2199-4964-95D9-426CD22C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288C4-5977-4E6A-9133-C8B4D2C3C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9BB54-1C2E-41EB-9F28-3BC64DFAB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D5BA2-D581-4145-BF50-F18102C2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C738-FCE5-4209-B8A7-10DEBA1AE9A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A1232-0730-46C4-B33A-08605D47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48C96-78A1-4B49-9813-0A8022E5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F7B0-7B55-4D7A-9B09-363574EC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97DE6B-1D9A-4D85-B70D-9DCA17F1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1FDC5-00E7-451F-A526-7A0D1A8B8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8FB8F-4955-4349-8936-708B3DA6E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DC738-FCE5-4209-B8A7-10DEBA1AE9A9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C91EA-2643-44EA-BFAE-4B122E0D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AFF1B-E604-4DC3-9C3A-B8C7DD5DB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8F7B0-7B55-4D7A-9B09-363574EC1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9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BBC8-345B-4EDD-B740-90BC3B1D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43638-1B53-4F50-8030-7E2C20CB7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Simulation Data on burger market entry and exit model</a:t>
            </a:r>
          </a:p>
          <a:p>
            <a:pPr lvl="1"/>
            <a:r>
              <a:rPr lang="en-US" dirty="0"/>
              <a:t>Short panel data</a:t>
            </a:r>
          </a:p>
          <a:p>
            <a:pPr lvl="1"/>
            <a:r>
              <a:rPr lang="en-US" dirty="0"/>
              <a:t>Long panel data</a:t>
            </a:r>
          </a:p>
          <a:p>
            <a:pPr lvl="1"/>
            <a:r>
              <a:rPr lang="en-US" dirty="0"/>
              <a:t>Partial observability</a:t>
            </a:r>
          </a:p>
          <a:p>
            <a:r>
              <a:rPr lang="en-US" dirty="0"/>
              <a:t>Real Data on Canada burger market</a:t>
            </a:r>
          </a:p>
          <a:p>
            <a:pPr lvl="1"/>
            <a:r>
              <a:rPr lang="en-US" dirty="0"/>
              <a:t>Inflation rate indicator</a:t>
            </a:r>
          </a:p>
          <a:p>
            <a:pPr lvl="2"/>
            <a:r>
              <a:rPr lang="en-US" dirty="0"/>
              <a:t>Two agent POSG or COSG</a:t>
            </a:r>
          </a:p>
          <a:p>
            <a:pPr lvl="2"/>
            <a:r>
              <a:rPr lang="en-US" dirty="0"/>
              <a:t>Five agent POSG or COSG</a:t>
            </a:r>
          </a:p>
          <a:p>
            <a:pPr lvl="1"/>
            <a:r>
              <a:rPr lang="en-US" dirty="0" err="1"/>
              <a:t>Gdp</a:t>
            </a:r>
            <a:r>
              <a:rPr lang="en-US" dirty="0"/>
              <a:t> indicator</a:t>
            </a:r>
          </a:p>
          <a:p>
            <a:pPr lvl="2"/>
            <a:r>
              <a:rPr lang="en-US" dirty="0"/>
              <a:t>Linear regression analysis</a:t>
            </a:r>
          </a:p>
          <a:p>
            <a:pPr lvl="2"/>
            <a:r>
              <a:rPr lang="en-US" dirty="0"/>
              <a:t>Five agent POSG</a:t>
            </a:r>
          </a:p>
          <a:p>
            <a:pPr lvl="2"/>
            <a:r>
              <a:rPr lang="en-US" dirty="0"/>
              <a:t>Five agent complete model in literature</a:t>
            </a:r>
          </a:p>
          <a:p>
            <a:r>
              <a:rPr lang="en-US" dirty="0"/>
              <a:t>Counterfactual Analysis</a:t>
            </a:r>
          </a:p>
          <a:p>
            <a:pPr lvl="1"/>
            <a:r>
              <a:rPr lang="en-US" dirty="0"/>
              <a:t>Inflation rate indicator (without population, income, property value)</a:t>
            </a:r>
          </a:p>
          <a:p>
            <a:pPr lvl="2"/>
            <a:r>
              <a:rPr lang="en-US" dirty="0"/>
              <a:t>Two agent POSG or COSG</a:t>
            </a:r>
          </a:p>
          <a:p>
            <a:pPr lvl="2"/>
            <a:r>
              <a:rPr lang="en-US" dirty="0"/>
              <a:t>Five agent POSG or COSG</a:t>
            </a:r>
          </a:p>
          <a:p>
            <a:pPr lvl="1"/>
            <a:r>
              <a:rPr lang="en-US" dirty="0" err="1"/>
              <a:t>Gdp</a:t>
            </a:r>
            <a:r>
              <a:rPr lang="en-US" dirty="0"/>
              <a:t> indicator influence</a:t>
            </a:r>
          </a:p>
          <a:p>
            <a:pPr lvl="2"/>
            <a:r>
              <a:rPr lang="en-US" dirty="0"/>
              <a:t>Inner competitive</a:t>
            </a:r>
          </a:p>
          <a:p>
            <a:pPr lvl="2"/>
            <a:r>
              <a:rPr lang="en-US" dirty="0"/>
              <a:t>Out Competitive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3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7C89-E576-4F6C-A9BA-73CEED0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Data on Canada burger market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34C8-847D-46F1-86DC-A77E43D45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482"/>
            <a:ext cx="10515600" cy="4351338"/>
          </a:xfrm>
        </p:spPr>
        <p:txBody>
          <a:bodyPr/>
          <a:lstStyle/>
          <a:p>
            <a:r>
              <a:rPr lang="en-US" dirty="0" err="1"/>
              <a:t>Gdp</a:t>
            </a:r>
            <a:r>
              <a:rPr lang="en-US" dirty="0"/>
              <a:t> indicator – Five agent POSG </a:t>
            </a:r>
            <a:r>
              <a:rPr lang="en-US" dirty="0" err="1">
                <a:solidFill>
                  <a:srgbClr val="0070C0"/>
                </a:solidFill>
              </a:rPr>
              <a:t>clearify</a:t>
            </a:r>
            <a:r>
              <a:rPr lang="en-US" dirty="0">
                <a:solidFill>
                  <a:srgbClr val="0070C0"/>
                </a:solidFill>
              </a:rPr>
              <a:t> the definition of market type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DE443-E9BC-4D77-A3A8-FA8F61567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37" r="208"/>
          <a:stretch/>
        </p:blipFill>
        <p:spPr>
          <a:xfrm>
            <a:off x="2247235" y="1690688"/>
            <a:ext cx="8147068" cy="517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3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F1E192-9640-41CA-8831-DBC7F6392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1471339"/>
            <a:ext cx="8049748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98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7C89-E576-4F6C-A9BA-73CEED0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Data on Canada burger market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34C8-847D-46F1-86DC-A77E43D45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417"/>
            <a:ext cx="10515600" cy="4351338"/>
          </a:xfrm>
        </p:spPr>
        <p:txBody>
          <a:bodyPr/>
          <a:lstStyle/>
          <a:p>
            <a:r>
              <a:rPr lang="en-US" dirty="0" err="1"/>
              <a:t>Gdp</a:t>
            </a:r>
            <a:r>
              <a:rPr lang="en-US" dirty="0"/>
              <a:t> indicator – Compete model in literature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27063B-111A-4A70-8F89-EB99B46E6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655" y="2308222"/>
            <a:ext cx="7211431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61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A17034-0225-4508-8C7A-CA72E360C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284" y="223390"/>
            <a:ext cx="7211431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69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CCCF-9592-415E-80DF-1179796B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Counterfactual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61F68-8FC4-4D4E-AEC8-21C44AB5A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202"/>
            <a:ext cx="10515600" cy="4351338"/>
          </a:xfrm>
        </p:spPr>
        <p:txBody>
          <a:bodyPr/>
          <a:lstStyle/>
          <a:p>
            <a:r>
              <a:rPr lang="en-US" dirty="0"/>
              <a:t>Inflation rate indicator (without population, income, property value)</a:t>
            </a:r>
          </a:p>
          <a:p>
            <a:pPr lvl="1"/>
            <a:r>
              <a:rPr lang="en-US" dirty="0"/>
              <a:t>Two agent POSG or COSG </a:t>
            </a:r>
            <a:r>
              <a:rPr lang="en-US" dirty="0">
                <a:solidFill>
                  <a:srgbClr val="0070C0"/>
                </a:solidFill>
              </a:rPr>
              <a:t>comparison on log-likelihood, MCD treat other agents as an aggregate agent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D5CA2-1CC7-46B4-9A77-538AFEC555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4" t="7751" r="1417" b="3998"/>
          <a:stretch/>
        </p:blipFill>
        <p:spPr>
          <a:xfrm>
            <a:off x="2506980" y="2127988"/>
            <a:ext cx="7324220" cy="463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13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EAFB4D-E08C-4097-830B-A563F5458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743" y="365125"/>
            <a:ext cx="8192643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0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CCCF-9592-415E-80DF-1179796B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Counterfactual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61F68-8FC4-4D4E-AEC8-21C44AB5A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/>
          <a:lstStyle/>
          <a:p>
            <a:r>
              <a:rPr lang="en-US" dirty="0"/>
              <a:t>Inflation rate indicator (without population, income, property value)</a:t>
            </a:r>
          </a:p>
          <a:p>
            <a:pPr lvl="1"/>
            <a:r>
              <a:rPr lang="en-US" dirty="0"/>
              <a:t>Five agent POSG or COSG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F4DB6-3FD3-476A-9D32-C09F0E78B0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80" r="1545"/>
          <a:stretch/>
        </p:blipFill>
        <p:spPr>
          <a:xfrm>
            <a:off x="1882294" y="1891893"/>
            <a:ext cx="7690914" cy="496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C5FE6E-AB96-49A1-84D7-57B0AA1E2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47" y="2033392"/>
            <a:ext cx="7382905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1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8EE6FF-52AA-412D-8F99-AC27F2B77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534" y="0"/>
            <a:ext cx="7752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5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7C89-E576-4F6C-A9BA-73CEED0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Simulation Data on </a:t>
            </a:r>
            <a:br>
              <a:rPr lang="en-US" dirty="0"/>
            </a:br>
            <a:r>
              <a:rPr lang="en-US" dirty="0"/>
              <a:t>burger market entry and exit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34C8-847D-46F1-86DC-A77E43D45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panel data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92BCB-891E-4911-BF67-1AFF564D4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505" y="2529430"/>
            <a:ext cx="7775729" cy="352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5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3A51F7-426A-4EA1-983A-9F20C4C2F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730" y="918812"/>
            <a:ext cx="8516539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6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7C89-E576-4F6C-A9BA-73CEED0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Simulation Data on </a:t>
            </a:r>
            <a:br>
              <a:rPr lang="en-US" dirty="0"/>
            </a:br>
            <a:r>
              <a:rPr lang="en-US" dirty="0"/>
              <a:t>burger market entry and exit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34C8-847D-46F1-86DC-A77E43D45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panel data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7E6E0-960B-4160-A3E4-E43EC92DB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756" y="2500259"/>
            <a:ext cx="8240275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4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7C89-E576-4F6C-A9BA-73CEED0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Simulation Data on </a:t>
            </a:r>
            <a:br>
              <a:rPr lang="en-US" dirty="0"/>
            </a:br>
            <a:r>
              <a:rPr lang="en-US" dirty="0"/>
              <a:t>burger market entry and exit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34C8-847D-46F1-86DC-A77E43D45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observability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213C72-24F8-44CE-B370-42B888F53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326" y="2263213"/>
            <a:ext cx="8916644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9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46BAB7-3E7C-4656-9535-06C5AA98F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73" y="890233"/>
            <a:ext cx="8449854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16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13252-FBCA-4360-8EA3-B430CD7AE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Need to do next: </a:t>
            </a:r>
            <a:r>
              <a:rPr lang="en-US" dirty="0"/>
              <a:t>the plots of MSE</a:t>
            </a:r>
          </a:p>
        </p:txBody>
      </p:sp>
    </p:spTree>
    <p:extLst>
      <p:ext uri="{BB962C8B-B14F-4D97-AF65-F5344CB8AC3E}">
        <p14:creationId xmlns:p14="http://schemas.microsoft.com/office/powerpoint/2010/main" val="357638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7C89-E576-4F6C-A9BA-73CEED0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Data on Canada burger market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34C8-847D-46F1-86DC-A77E43D45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Inflation rate indicator</a:t>
            </a:r>
          </a:p>
          <a:p>
            <a:r>
              <a:rPr lang="en-US" dirty="0">
                <a:solidFill>
                  <a:srgbClr val="0070C0"/>
                </a:solidFill>
              </a:rPr>
              <a:t>Need to do next: </a:t>
            </a:r>
            <a:r>
              <a:rPr lang="en-US" dirty="0"/>
              <a:t>recover results and MSE plots for both two agent and five agent POSG and COSG model with population, income, property value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22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7C89-E576-4F6C-A9BA-73CEED08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Data on Canada burger market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34C8-847D-46F1-86DC-A77E43D45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079"/>
            <a:ext cx="10515600" cy="4351338"/>
          </a:xfrm>
        </p:spPr>
        <p:txBody>
          <a:bodyPr/>
          <a:lstStyle/>
          <a:p>
            <a:r>
              <a:rPr lang="en-US" dirty="0" err="1"/>
              <a:t>Gdp</a:t>
            </a:r>
            <a:r>
              <a:rPr lang="en-US" dirty="0"/>
              <a:t> indicator – Linear regression analysis </a:t>
            </a:r>
            <a:r>
              <a:rPr lang="en-US" dirty="0">
                <a:solidFill>
                  <a:srgbClr val="0070C0"/>
                </a:solidFill>
              </a:rPr>
              <a:t>double check five agents or two agents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E0D4E-3020-44A3-98C8-01DBDBD9A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58" y="2274033"/>
            <a:ext cx="8640381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3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276</Words>
  <Application>Microsoft Office PowerPoint</Application>
  <PresentationFormat>Widescreen</PresentationFormat>
  <Paragraphs>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Numerical Results</vt:lpstr>
      <vt:lpstr>Simulation Data on  burger market entry and exit model </vt:lpstr>
      <vt:lpstr>PowerPoint Presentation</vt:lpstr>
      <vt:lpstr>Simulation Data on  burger market entry and exit model </vt:lpstr>
      <vt:lpstr>Simulation Data on  burger market entry and exit model </vt:lpstr>
      <vt:lpstr>PowerPoint Presentation</vt:lpstr>
      <vt:lpstr>PowerPoint Presentation</vt:lpstr>
      <vt:lpstr>Real Data on Canada burger market </vt:lpstr>
      <vt:lpstr>Real Data on Canada burger market </vt:lpstr>
      <vt:lpstr>Real Data on Canada burger market </vt:lpstr>
      <vt:lpstr>PowerPoint Presentation</vt:lpstr>
      <vt:lpstr>Real Data on Canada burger market </vt:lpstr>
      <vt:lpstr>PowerPoint Presentation</vt:lpstr>
      <vt:lpstr>Counterfactual Analysis </vt:lpstr>
      <vt:lpstr>PowerPoint Presentation</vt:lpstr>
      <vt:lpstr>Counterfactual Analysis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Results</dc:title>
  <dc:creator>Sun, Lu</dc:creator>
  <cp:lastModifiedBy>Sun, Lu</cp:lastModifiedBy>
  <cp:revision>11</cp:revision>
  <dcterms:created xsi:type="dcterms:W3CDTF">2022-09-14T13:52:37Z</dcterms:created>
  <dcterms:modified xsi:type="dcterms:W3CDTF">2022-09-14T16:03:10Z</dcterms:modified>
</cp:coreProperties>
</file>