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84" r:id="rId11"/>
    <p:sldId id="285" r:id="rId12"/>
    <p:sldId id="286" r:id="rId13"/>
    <p:sldId id="287" r:id="rId14"/>
    <p:sldId id="271" r:id="rId15"/>
    <p:sldId id="272" r:id="rId16"/>
    <p:sldId id="288" r:id="rId17"/>
    <p:sldId id="283" r:id="rId18"/>
    <p:sldId id="269" r:id="rId19"/>
    <p:sldId id="273" r:id="rId20"/>
    <p:sldId id="274" r:id="rId21"/>
    <p:sldId id="275" r:id="rId22"/>
    <p:sldId id="281" r:id="rId23"/>
    <p:sldId id="280" r:id="rId24"/>
    <p:sldId id="276" r:id="rId25"/>
    <p:sldId id="289" r:id="rId26"/>
    <p:sldId id="290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7EE3-8405-4DCD-B661-C89C85390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3270D-8CCC-40E6-A6DA-EF209E555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A062-AC9B-434C-9B11-FF8578F9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5162-DAB0-467B-8E8B-CBF4EA2F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70F5-CA6B-411B-A748-B5FAF597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FE0-C624-4198-95D8-A85F0C83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EDB00-08FA-48B6-AD9E-1CA52FDBD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AE0E-7731-4404-912B-BB75635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094E-74AA-4A69-A2B2-27ADDA74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0769-DD3B-405B-BEF7-94D8D590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C1106-BA4C-40A4-9B8D-20A39502E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467F-6406-4775-9EAE-EF7C4689E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10A8-6C25-4B1C-935A-1EEC64E6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0659-8775-4273-B764-9C8A997F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9A59-9B56-4E3A-A9D5-94691C1E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4B89-13FA-4147-9327-61541A23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2AE5-87A7-4D71-A60D-D20D8958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BF64-6DE7-4B52-B8F3-D433700C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C0FC-A16B-4CC9-9284-3EC9E973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142F-C1BD-4C3C-97A4-DA9FB062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27B5-1A47-4FE0-B91F-537C407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93C0-EA94-4376-B6B8-3113BAC9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31B3-4B72-4BB9-89C5-99B1E4C0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9C0E-9874-4756-AB5C-50F200C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3DD2-8960-4C18-A01C-54B8E301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A1FA-70FC-422A-A0D5-B434F2E7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D2FE-D328-4183-BEF0-EB0EDE016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CD44E-ECB0-4A18-9E2B-D0794649D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C9A3A-8435-4F0C-BAFD-EA079EC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3EEDE-0B7B-41A3-8561-AEDCE3D6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90638-71B7-44D3-B7C0-8B547D10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6FCA-8EC7-42CA-81F0-34A32680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A3867-2EAB-4134-B6B3-AF58CFF5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6D79-AA86-46A4-8618-D1F76392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09418-5D57-4D85-997A-B3AB9708D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53069-2F05-44BA-B7BA-2837AEA00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10D19-B610-450C-AD4D-A763038E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26EE4-C9E0-42E4-B097-747D3F20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6D38F-80A1-4E45-B579-427E89F3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1F7A-5464-407E-A337-18EC2704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28016-761D-4314-AFF0-38C8E2D2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03FEB-F899-416D-8521-E539FACD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C1DCD-CBB7-432C-8EE0-2FDA4D7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03EE4-F06F-4106-80C6-FA2963F0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FBA74-039C-4FCC-825B-EF8BDB0B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3B894-AA7B-4C74-91AC-DAEA8583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7EF3-CAAB-4C2C-B2F3-0CA25B2E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9F77-AADA-4F1D-A631-2D81B383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0C8E9-A156-4CCE-BDBF-5C1C7DA7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E92C7-3FD0-478E-871C-A6BE86F8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BA36C-E989-42F2-86A4-852698DB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9114-8961-4E18-82D5-7C511B45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CA82-2199-4964-95D9-426CD22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288C4-5977-4E6A-9133-C8B4D2C3C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9BB54-1C2E-41EB-9F28-3BC64DFA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D5BA2-D581-4145-BF50-F18102C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A1232-0730-46C4-B33A-08605D47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48C96-78A1-4B49-9813-0A8022E5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7DE6B-1D9A-4D85-B70D-9DCA17F1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1FDC5-00E7-451F-A526-7A0D1A8B8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8F-4955-4349-8936-708B3DA6E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C738-FCE5-4209-B8A7-10DEBA1AE9A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91EA-2643-44EA-BFAE-4B122E0D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FF1B-E604-4DC3-9C3A-B8C7DD5DB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B981-54A2-D56A-0438-153ADE33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DB0A-8C77-9250-6400-3D740191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Results Update</a:t>
            </a:r>
          </a:p>
          <a:p>
            <a:r>
              <a:rPr lang="en-US" dirty="0"/>
              <a:t>Future Timeline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4169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2"/>
            <a:ext cx="10515600" cy="4351338"/>
          </a:xfrm>
        </p:spPr>
        <p:txBody>
          <a:bodyPr/>
          <a:lstStyle/>
          <a:p>
            <a:r>
              <a:rPr lang="en-US" dirty="0"/>
              <a:t>Inflation rate indicator -- Five Agents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90A48-30A8-95F5-C0D4-12E5F02F2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2" r="642" b="27381"/>
          <a:stretch/>
        </p:blipFill>
        <p:spPr>
          <a:xfrm>
            <a:off x="992146" y="1690688"/>
            <a:ext cx="6232626" cy="4652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92A5AF-1451-957E-792A-6E6060135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" b="-614"/>
          <a:stretch/>
        </p:blipFill>
        <p:spPr>
          <a:xfrm>
            <a:off x="7224772" y="2269184"/>
            <a:ext cx="4532088" cy="33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2"/>
            <a:ext cx="10515600" cy="4351338"/>
          </a:xfrm>
        </p:spPr>
        <p:txBody>
          <a:bodyPr/>
          <a:lstStyle/>
          <a:p>
            <a:r>
              <a:rPr lang="en-US" dirty="0"/>
              <a:t>Inflation rate indicator -- Five Agents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A369AD-B7F2-30E4-1AE9-A0D8B35D1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4" t="-1" r="1646" b="424"/>
          <a:stretch/>
        </p:blipFill>
        <p:spPr>
          <a:xfrm>
            <a:off x="1481385" y="2331219"/>
            <a:ext cx="9658036" cy="305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2"/>
            <a:ext cx="10515600" cy="4351338"/>
          </a:xfrm>
        </p:spPr>
        <p:txBody>
          <a:bodyPr/>
          <a:lstStyle/>
          <a:p>
            <a:r>
              <a:rPr lang="en-US" dirty="0"/>
              <a:t>Inflation rate indicator -- Two Agents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4FD84-ECAE-3D61-AE3C-531D2AEDB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56" y="1654917"/>
            <a:ext cx="6009466" cy="4840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8FF34-7FA1-C847-54E0-77525219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22" y="1972966"/>
            <a:ext cx="5283686" cy="37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5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2"/>
            <a:ext cx="10515600" cy="4351338"/>
          </a:xfrm>
        </p:spPr>
        <p:txBody>
          <a:bodyPr/>
          <a:lstStyle/>
          <a:p>
            <a:r>
              <a:rPr lang="en-US" dirty="0"/>
              <a:t>Inflation rate indicator -- Two Agents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A3829-26E3-B4C4-7CE1-0F554C06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4" y="2223919"/>
            <a:ext cx="10256636" cy="32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1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9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Linear regression analysis (five agents)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E0D4E-3020-44A3-98C8-01DBDBD9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58" y="2274033"/>
            <a:ext cx="864038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3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482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Five agent POSG </a:t>
            </a:r>
          </a:p>
          <a:p>
            <a:r>
              <a:rPr lang="en-US" dirty="0"/>
              <a:t>email : I’m interested in your work. Thank you  for </a:t>
            </a:r>
            <a:r>
              <a:rPr lang="en-US" dirty="0" err="1"/>
              <a:t>doning</a:t>
            </a:r>
            <a:r>
              <a:rPr lang="en-US" dirty="0"/>
              <a:t> the good work. I have a question what is the economical meaning of the market type. Is it mean the more profitable market type? </a:t>
            </a:r>
          </a:p>
          <a:p>
            <a:r>
              <a:rPr lang="en-US" dirty="0" err="1"/>
              <a:t>clearify</a:t>
            </a:r>
            <a:r>
              <a:rPr lang="en-US" dirty="0"/>
              <a:t> the definition of market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E0DB1-3CEF-8AF9-010C-EBC5ADCF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52" y="2394690"/>
            <a:ext cx="36947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3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482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Five agent POSG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DE443-E9BC-4D77-A3A8-FA8F6156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208"/>
          <a:stretch/>
        </p:blipFill>
        <p:spPr>
          <a:xfrm>
            <a:off x="2247235" y="1690688"/>
            <a:ext cx="8147068" cy="51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2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482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Five agent POSG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DE443-E9BC-4D77-A3A8-FA8F6156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208"/>
          <a:stretch/>
        </p:blipFill>
        <p:spPr>
          <a:xfrm>
            <a:off x="2247235" y="1690688"/>
            <a:ext cx="8147068" cy="51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8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1E192-9640-41CA-8831-DBC7F639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471339"/>
            <a:ext cx="804974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9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Real Data on Canada burger market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17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Compete model in literature</a:t>
            </a:r>
          </a:p>
          <a:p>
            <a:r>
              <a:rPr lang="en-US" altLang="zh-CN" dirty="0"/>
              <a:t>Double check the 0.15 to delete the point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7063B-111A-4A70-8F89-EB99B46E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55" y="2308222"/>
            <a:ext cx="721143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BBC8-345B-4EDD-B740-90BC3B1D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3638-1B53-4F50-8030-7E2C20CB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Simulation Data on burger market entry and exit model</a:t>
            </a:r>
          </a:p>
          <a:p>
            <a:pPr lvl="1"/>
            <a:r>
              <a:rPr lang="en-US" dirty="0"/>
              <a:t>Short panel data</a:t>
            </a:r>
          </a:p>
          <a:p>
            <a:pPr lvl="1"/>
            <a:r>
              <a:rPr lang="en-US" dirty="0"/>
              <a:t>Long panel data</a:t>
            </a:r>
          </a:p>
          <a:p>
            <a:pPr lvl="1"/>
            <a:r>
              <a:rPr lang="en-US" dirty="0"/>
              <a:t>Partial observability</a:t>
            </a:r>
          </a:p>
          <a:p>
            <a:r>
              <a:rPr lang="en-US" dirty="0"/>
              <a:t>Real Data on Canada burger market</a:t>
            </a:r>
          </a:p>
          <a:p>
            <a:pPr lvl="1"/>
            <a:r>
              <a:rPr lang="en-US" dirty="0"/>
              <a:t>Inflation rate indicator</a:t>
            </a:r>
          </a:p>
          <a:p>
            <a:pPr lvl="2"/>
            <a:r>
              <a:rPr lang="en-US" dirty="0"/>
              <a:t>Two agent POSG or COSG</a:t>
            </a:r>
          </a:p>
          <a:p>
            <a:pPr lvl="2"/>
            <a:r>
              <a:rPr lang="en-US" dirty="0"/>
              <a:t>Five agent POSG or COSG</a:t>
            </a:r>
          </a:p>
          <a:p>
            <a:pPr lvl="1"/>
            <a:r>
              <a:rPr lang="en-US" dirty="0" err="1"/>
              <a:t>Gdp</a:t>
            </a:r>
            <a:r>
              <a:rPr lang="en-US" dirty="0"/>
              <a:t> indicator</a:t>
            </a:r>
          </a:p>
          <a:p>
            <a:pPr lvl="2"/>
            <a:r>
              <a:rPr lang="en-US" dirty="0"/>
              <a:t>Linear regression analysis</a:t>
            </a:r>
          </a:p>
          <a:p>
            <a:pPr lvl="2"/>
            <a:r>
              <a:rPr lang="en-US" dirty="0"/>
              <a:t>Five agent POSG</a:t>
            </a:r>
          </a:p>
          <a:p>
            <a:pPr lvl="2"/>
            <a:r>
              <a:rPr lang="en-US" dirty="0"/>
              <a:t>Five agent complete model in literature</a:t>
            </a:r>
          </a:p>
          <a:p>
            <a:r>
              <a:rPr lang="en-US" dirty="0"/>
              <a:t>Counterfactual Analysis</a:t>
            </a:r>
          </a:p>
          <a:p>
            <a:pPr lvl="1"/>
            <a:r>
              <a:rPr lang="en-US" dirty="0"/>
              <a:t>Inflation rate indicator (without population, income, property value)</a:t>
            </a:r>
          </a:p>
          <a:p>
            <a:pPr lvl="2"/>
            <a:r>
              <a:rPr lang="en-US" dirty="0"/>
              <a:t>Two agent POSG or COSG</a:t>
            </a:r>
          </a:p>
          <a:p>
            <a:pPr lvl="2"/>
            <a:r>
              <a:rPr lang="en-US" dirty="0"/>
              <a:t>Five agent POSG or COSG</a:t>
            </a:r>
          </a:p>
          <a:p>
            <a:pPr lvl="1"/>
            <a:r>
              <a:rPr lang="en-US" dirty="0" err="1"/>
              <a:t>Gdp</a:t>
            </a:r>
            <a:r>
              <a:rPr lang="en-US" dirty="0"/>
              <a:t> indicator influence</a:t>
            </a:r>
          </a:p>
          <a:p>
            <a:pPr lvl="2"/>
            <a:r>
              <a:rPr lang="en-US" dirty="0"/>
              <a:t>Inner competitive</a:t>
            </a:r>
          </a:p>
          <a:p>
            <a:pPr lvl="2"/>
            <a:r>
              <a:rPr lang="en-US" dirty="0"/>
              <a:t>Out competitive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3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17034-0225-4508-8C7A-CA72E360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223390"/>
            <a:ext cx="7211431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6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CCCF-9592-415E-80DF-1179796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1F68-8FC4-4D4E-AEC8-21C44AB5A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202"/>
            <a:ext cx="10515600" cy="4351338"/>
          </a:xfrm>
        </p:spPr>
        <p:txBody>
          <a:bodyPr/>
          <a:lstStyle/>
          <a:p>
            <a:r>
              <a:rPr lang="en-US" dirty="0"/>
              <a:t>Inflation rate indicator (without population, income, property value)</a:t>
            </a:r>
          </a:p>
          <a:p>
            <a:pPr lvl="1"/>
            <a:r>
              <a:rPr lang="en-US" dirty="0"/>
              <a:t>Two agent POSG or COSG </a:t>
            </a:r>
            <a:r>
              <a:rPr lang="en-US" dirty="0">
                <a:solidFill>
                  <a:srgbClr val="0070C0"/>
                </a:solidFill>
              </a:rPr>
              <a:t>comparison on log-likelihood, MCD treat other agents as an aggregate agent, market share plots, do some PCA or delete the model </a:t>
            </a:r>
            <a:r>
              <a:rPr lang="en-US" dirty="0" err="1">
                <a:solidFill>
                  <a:srgbClr val="0070C0"/>
                </a:solidFill>
              </a:rPr>
              <a:t>heare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D5CA2-1CC7-46B4-9A77-538AFEC55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" t="7751" r="1417" b="3998"/>
          <a:stretch/>
        </p:blipFill>
        <p:spPr>
          <a:xfrm>
            <a:off x="2551369" y="2110233"/>
            <a:ext cx="7324220" cy="46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1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EAFB4D-E08C-4097-830B-A563F5458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79" t="52110"/>
          <a:stretch/>
        </p:blipFill>
        <p:spPr>
          <a:xfrm>
            <a:off x="1754900" y="1497203"/>
            <a:ext cx="8975857" cy="31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CCCF-9592-415E-80DF-1179796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1F68-8FC4-4D4E-AEC8-21C44AB5A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dirty="0"/>
              <a:t>Inflation rate indicator (without population, income, property value)</a:t>
            </a:r>
          </a:p>
          <a:p>
            <a:pPr lvl="1"/>
            <a:r>
              <a:rPr lang="en-US" dirty="0"/>
              <a:t>Five agent POSG or COSG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F4DB6-3FD3-476A-9D32-C09F0E78B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0" r="1545"/>
          <a:stretch/>
        </p:blipFill>
        <p:spPr>
          <a:xfrm>
            <a:off x="1882294" y="1891893"/>
            <a:ext cx="7690914" cy="49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C5FE6E-AB96-49A1-84D7-57B0AA1E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2033392"/>
            <a:ext cx="738290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CCCF-9592-415E-80DF-1179796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1F68-8FC4-4D4E-AEC8-21C44AB5A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influence on own store competition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E28A1-D389-E10F-4D9F-14A25BA73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3" b="48400"/>
          <a:stretch/>
        </p:blipFill>
        <p:spPr>
          <a:xfrm>
            <a:off x="2263435" y="1840516"/>
            <a:ext cx="7665130" cy="3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78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CCCF-9592-415E-80DF-1179796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1F68-8FC4-4D4E-AEC8-21C44AB5A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influence on rival store competition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E28A1-D389-E10F-4D9F-14A25BA73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" t="52351" r="948" b="-216"/>
          <a:stretch/>
        </p:blipFill>
        <p:spPr>
          <a:xfrm>
            <a:off x="2291024" y="1992747"/>
            <a:ext cx="7536264" cy="32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89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BBC8-345B-4EDD-B740-90BC3B1D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3638-1B53-4F50-8030-7E2C20CB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Week:  Any other questions on numerical results?</a:t>
            </a:r>
          </a:p>
          <a:p>
            <a:pPr lvl="1"/>
            <a:r>
              <a:rPr lang="en-US" dirty="0"/>
              <a:t>Polish section 6 (today)</a:t>
            </a:r>
          </a:p>
          <a:p>
            <a:pPr lvl="1"/>
            <a:r>
              <a:rPr lang="en-US" dirty="0"/>
              <a:t>PCA + experiment (data based distribution)</a:t>
            </a:r>
          </a:p>
          <a:p>
            <a:r>
              <a:rPr lang="en-US" dirty="0"/>
              <a:t>The Week after next week</a:t>
            </a:r>
          </a:p>
          <a:p>
            <a:pPr lvl="1"/>
            <a:r>
              <a:rPr lang="en-US" dirty="0"/>
              <a:t>Edit the draft</a:t>
            </a:r>
          </a:p>
          <a:p>
            <a:pPr lvl="1"/>
            <a:r>
              <a:rPr lang="en-US" dirty="0"/>
              <a:t>Calculate the std results (Monte Carlo Method)</a:t>
            </a:r>
          </a:p>
          <a:p>
            <a:pPr lvl="1"/>
            <a:r>
              <a:rPr lang="en-US" dirty="0"/>
              <a:t>Organized the draft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0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BBC8-345B-4EDD-B740-90BC3B1D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3638-1B53-4F50-8030-7E2C20CB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Journal: I can learn the writing style from?</a:t>
            </a:r>
          </a:p>
          <a:p>
            <a:r>
              <a:rPr lang="en-US"/>
              <a:t>Revision Management science/POM/MS/OM</a:t>
            </a:r>
            <a:endParaRPr lang="en-US" dirty="0"/>
          </a:p>
          <a:p>
            <a:r>
              <a:rPr lang="en-US" dirty="0"/>
              <a:t>Target Conference: Reinforcement Learning Conference?</a:t>
            </a:r>
          </a:p>
        </p:txBody>
      </p:sp>
    </p:spTree>
    <p:extLst>
      <p:ext uri="{BB962C8B-B14F-4D97-AF65-F5344CB8AC3E}">
        <p14:creationId xmlns:p14="http://schemas.microsoft.com/office/powerpoint/2010/main" val="67657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Data on </a:t>
            </a:r>
            <a:br>
              <a:rPr lang="en-US" dirty="0"/>
            </a:br>
            <a:r>
              <a:rPr lang="en-US" dirty="0"/>
              <a:t>burger market entry and exit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panel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92BCB-891E-4911-BF67-1AFF564D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05" y="2529430"/>
            <a:ext cx="7775729" cy="35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3A51F7-426A-4EA1-983A-9F20C4C2F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30" y="918812"/>
            <a:ext cx="851653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6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Data on </a:t>
            </a:r>
            <a:br>
              <a:rPr lang="en-US" dirty="0"/>
            </a:br>
            <a:r>
              <a:rPr lang="en-US" dirty="0"/>
              <a:t>burger market entry and exit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panel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7E6E0-960B-4160-A3E4-E43EC92D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56" y="2500259"/>
            <a:ext cx="824027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Data on </a:t>
            </a:r>
            <a:br>
              <a:rPr lang="en-US" dirty="0"/>
            </a:br>
            <a:r>
              <a:rPr lang="en-US" dirty="0"/>
              <a:t>burger market entry and exit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593"/>
            <a:ext cx="10515600" cy="4351338"/>
          </a:xfrm>
        </p:spPr>
        <p:txBody>
          <a:bodyPr/>
          <a:lstStyle/>
          <a:p>
            <a:r>
              <a:rPr lang="en-US" dirty="0"/>
              <a:t>Partial observability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13C72-24F8-44CE-B370-42B888F5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26" y="2071189"/>
            <a:ext cx="8916644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9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46BAB7-3E7C-4656-9535-06C5AA98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890233"/>
            <a:ext cx="8449854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1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3252-FBCA-4360-8EA3-B430CD7A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5" y="449001"/>
            <a:ext cx="10515600" cy="4351338"/>
          </a:xfrm>
        </p:spPr>
        <p:txBody>
          <a:bodyPr/>
          <a:lstStyle/>
          <a:p>
            <a:r>
              <a:rPr lang="en-US" dirty="0"/>
              <a:t>the plots of MSE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4ED29-216E-7D6C-FDB5-242C6600C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35" y="1182868"/>
            <a:ext cx="975496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 rate indicator</a:t>
            </a:r>
          </a:p>
          <a:p>
            <a:r>
              <a:rPr lang="en-US" dirty="0"/>
              <a:t>recover results and MSE plots for both two agent and five agent POSG and COSG model with population, income, property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DDF70-EE31-134E-C659-394AB2A2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92" y="3642497"/>
            <a:ext cx="677322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2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502</Words>
  <Application>Microsoft Office PowerPoint</Application>
  <PresentationFormat>Widescreen</PresentationFormat>
  <Paragraphs>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等线</vt:lpstr>
      <vt:lpstr>Arial</vt:lpstr>
      <vt:lpstr>Calibri</vt:lpstr>
      <vt:lpstr>Calibri Light</vt:lpstr>
      <vt:lpstr>Office Theme</vt:lpstr>
      <vt:lpstr>Outline</vt:lpstr>
      <vt:lpstr>Numerical Results</vt:lpstr>
      <vt:lpstr>Simulation Data on  burger market entry and exit model </vt:lpstr>
      <vt:lpstr>PowerPoint Presentation</vt:lpstr>
      <vt:lpstr>Simulation Data on  burger market entry and exit model </vt:lpstr>
      <vt:lpstr>Simulation Data on  burger market entry and exit model </vt:lpstr>
      <vt:lpstr>PowerPoint Presentation</vt:lpstr>
      <vt:lpstr>PowerPoint Presentation</vt:lpstr>
      <vt:lpstr>Real Data on Canada burger market </vt:lpstr>
      <vt:lpstr>Real Data on Canada burger market </vt:lpstr>
      <vt:lpstr>Real Data on Canada burger market </vt:lpstr>
      <vt:lpstr>Real Data on Canada burger market </vt:lpstr>
      <vt:lpstr>Real Data on Canada burger market </vt:lpstr>
      <vt:lpstr>Real Data on Canada burger market </vt:lpstr>
      <vt:lpstr>Real Data on Canada burger market </vt:lpstr>
      <vt:lpstr>Real Data on Canada burger market </vt:lpstr>
      <vt:lpstr>Real Data on Canada burger market </vt:lpstr>
      <vt:lpstr>PowerPoint Presentation</vt:lpstr>
      <vt:lpstr>Real Data on Canada burger market </vt:lpstr>
      <vt:lpstr>PowerPoint Presentation</vt:lpstr>
      <vt:lpstr>Counterfactual Analysis </vt:lpstr>
      <vt:lpstr>PowerPoint Presentation</vt:lpstr>
      <vt:lpstr>Counterfactual Analysis </vt:lpstr>
      <vt:lpstr>PowerPoint Presentation</vt:lpstr>
      <vt:lpstr>Counterfactual Analysis </vt:lpstr>
      <vt:lpstr>Counterfactual Analysis </vt:lpstr>
      <vt:lpstr>Numerical Results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Results</dc:title>
  <dc:creator>Sun, Lu</dc:creator>
  <cp:lastModifiedBy>Sun, Lu</cp:lastModifiedBy>
  <cp:revision>29</cp:revision>
  <dcterms:created xsi:type="dcterms:W3CDTF">2022-09-14T13:52:37Z</dcterms:created>
  <dcterms:modified xsi:type="dcterms:W3CDTF">2022-09-26T21:36:34Z</dcterms:modified>
</cp:coreProperties>
</file>