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89" r:id="rId7"/>
    <p:sldId id="263" r:id="rId8"/>
    <p:sldId id="265" r:id="rId9"/>
    <p:sldId id="284" r:id="rId10"/>
    <p:sldId id="285" r:id="rId11"/>
    <p:sldId id="286" r:id="rId12"/>
    <p:sldId id="287" r:id="rId13"/>
    <p:sldId id="271" r:id="rId14"/>
    <p:sldId id="272" r:id="rId15"/>
    <p:sldId id="288" r:id="rId16"/>
    <p:sldId id="283" r:id="rId17"/>
    <p:sldId id="269" r:id="rId18"/>
    <p:sldId id="273" r:id="rId19"/>
    <p:sldId id="274" r:id="rId20"/>
    <p:sldId id="29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5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7EE3-8405-4DCD-B661-C89C85390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33270D-8CCC-40E6-A6DA-EF209E555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FA062-AC9B-434C-9B11-FF8578F9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C738-FCE5-4209-B8A7-10DEBA1AE9A9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35162-DAB0-467B-8E8B-CBF4EA2FF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D70F5-CA6B-411B-A748-B5FAF5977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F7B0-7B55-4D7A-9B09-363574EC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1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2FE0-C624-4198-95D8-A85F0C83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EDB00-08FA-48B6-AD9E-1CA52FDBD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CAE0E-7731-4404-912B-BB756355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C738-FCE5-4209-B8A7-10DEBA1AE9A9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5094E-74AA-4A69-A2B2-27ADDA74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80769-DD3B-405B-BEF7-94D8D590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F7B0-7B55-4D7A-9B09-363574EC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0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0C1106-BA4C-40A4-9B8D-20A39502E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3467F-6406-4775-9EAE-EF7C4689E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710A8-6C25-4B1C-935A-1EEC64E62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C738-FCE5-4209-B8A7-10DEBA1AE9A9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C0659-8775-4273-B764-9C8A997F8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89A59-9B56-4E3A-A9D5-94691C1E4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F7B0-7B55-4D7A-9B09-363574EC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7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4B89-13FA-4147-9327-61541A23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C2AE5-87A7-4D71-A60D-D20D89589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9BF64-6DE7-4B52-B8F3-D433700C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C738-FCE5-4209-B8A7-10DEBA1AE9A9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9C0FC-A16B-4CC9-9284-3EC9E9734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6142F-C1BD-4C3C-97A4-DA9FB062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F7B0-7B55-4D7A-9B09-363574EC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6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E27B5-1A47-4FE0-B91F-537C4074A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193C0-EA94-4376-B6B8-3113BAC90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031B3-4B72-4BB9-89C5-99B1E4C0F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C738-FCE5-4209-B8A7-10DEBA1AE9A9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B9C0E-9874-4756-AB5C-50F200CBC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53DD2-8960-4C18-A01C-54B8E301F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F7B0-7B55-4D7A-9B09-363574EC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0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A1FA-70FC-422A-A0D5-B434F2E7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5D2FE-D328-4183-BEF0-EB0EDE016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CD44E-ECB0-4A18-9E2B-D0794649D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C9A3A-8435-4F0C-BAFD-EA079EC0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C738-FCE5-4209-B8A7-10DEBA1AE9A9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3EEDE-0B7B-41A3-8561-AEDCE3D65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90638-71B7-44D3-B7C0-8B547D10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F7B0-7B55-4D7A-9B09-363574EC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0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6FCA-8EC7-42CA-81F0-34A326803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A3867-2EAB-4134-B6B3-AF58CFF5A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E6D79-AA86-46A4-8618-D1F763928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09418-5D57-4D85-997A-B3AB9708D9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53069-2F05-44BA-B7BA-2837AEA00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510D19-B610-450C-AD4D-A763038E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C738-FCE5-4209-B8A7-10DEBA1AE9A9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326EE4-C9E0-42E4-B097-747D3F20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6D38F-80A1-4E45-B579-427E89F3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F7B0-7B55-4D7A-9B09-363574EC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0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1F7A-5464-407E-A337-18EC2704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28016-761D-4314-AFF0-38C8E2D29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C738-FCE5-4209-B8A7-10DEBA1AE9A9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03FEB-F899-416D-8521-E539FACD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C1DCD-CBB7-432C-8EE0-2FDA4D73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F7B0-7B55-4D7A-9B09-363574EC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6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03EE4-F06F-4106-80C6-FA2963F0A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C738-FCE5-4209-B8A7-10DEBA1AE9A9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2FBA74-039C-4FCC-825B-EF8BDB0B8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3B894-AA7B-4C74-91AC-DAEA8583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F7B0-7B55-4D7A-9B09-363574EC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6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7EF3-CAAB-4C2C-B2F3-0CA25B2E5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9F77-AADA-4F1D-A631-2D81B3831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0C8E9-A156-4CCE-BDBF-5C1C7DA7B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E92C7-3FD0-478E-871C-A6BE86F8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C738-FCE5-4209-B8A7-10DEBA1AE9A9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BA36C-E989-42F2-86A4-852698DB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D9114-8961-4E18-82D5-7C511B45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F7B0-7B55-4D7A-9B09-363574EC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7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CA82-2199-4964-95D9-426CD22C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288C4-5977-4E6A-9133-C8B4D2C3C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9BB54-1C2E-41EB-9F28-3BC64DFAB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D5BA2-D581-4145-BF50-F18102C2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C738-FCE5-4209-B8A7-10DEBA1AE9A9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A1232-0730-46C4-B33A-08605D47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48C96-78A1-4B49-9813-0A8022E5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F7B0-7B55-4D7A-9B09-363574EC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97DE6B-1D9A-4D85-B70D-9DCA17F11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1FDC5-00E7-451F-A526-7A0D1A8B8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8FB8F-4955-4349-8936-708B3DA6E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DC738-FCE5-4209-B8A7-10DEBA1AE9A9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C91EA-2643-44EA-BFAE-4B122E0D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AFF1B-E604-4DC3-9C3A-B8C7DD5DB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8F7B0-7B55-4D7A-9B09-363574EC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9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BBC8-345B-4EDD-B740-90BC3B1D3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43638-1B53-4F50-8030-7E2C20CB7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Section 6: Simulation Data on burger market entry and exit model </a:t>
            </a:r>
          </a:p>
          <a:p>
            <a:pPr lvl="1"/>
            <a:r>
              <a:rPr lang="en-US" dirty="0"/>
              <a:t>Short panel data</a:t>
            </a:r>
          </a:p>
          <a:p>
            <a:pPr lvl="1"/>
            <a:r>
              <a:rPr lang="en-US" dirty="0"/>
              <a:t>Long panel data</a:t>
            </a:r>
          </a:p>
          <a:p>
            <a:pPr lvl="1"/>
            <a:r>
              <a:rPr lang="en-US" dirty="0"/>
              <a:t>Partial observability</a:t>
            </a:r>
          </a:p>
          <a:p>
            <a:r>
              <a:rPr lang="en-US" dirty="0"/>
              <a:t>Section 7: Real Data on Canada burger market</a:t>
            </a:r>
          </a:p>
          <a:p>
            <a:pPr lvl="1"/>
            <a:r>
              <a:rPr lang="en-US" dirty="0"/>
              <a:t>Inflation rate indicator</a:t>
            </a:r>
          </a:p>
          <a:p>
            <a:pPr lvl="2"/>
            <a:r>
              <a:rPr lang="en-US" dirty="0"/>
              <a:t>Five agent POSG or COSG</a:t>
            </a:r>
          </a:p>
          <a:p>
            <a:pPr lvl="2"/>
            <a:r>
              <a:rPr lang="en-US" dirty="0"/>
              <a:t>Comparison: Two agent POSG or COSG</a:t>
            </a:r>
          </a:p>
          <a:p>
            <a:pPr lvl="1"/>
            <a:r>
              <a:rPr lang="en-US" dirty="0" err="1"/>
              <a:t>Gdp</a:t>
            </a:r>
            <a:r>
              <a:rPr lang="en-US" dirty="0"/>
              <a:t> indicator</a:t>
            </a:r>
          </a:p>
          <a:p>
            <a:pPr lvl="2"/>
            <a:r>
              <a:rPr lang="en-US" dirty="0"/>
              <a:t>Linear regression analysis</a:t>
            </a:r>
          </a:p>
          <a:p>
            <a:pPr lvl="2"/>
            <a:r>
              <a:rPr lang="en-US" dirty="0"/>
              <a:t>Five agent POSG Model</a:t>
            </a:r>
          </a:p>
          <a:p>
            <a:pPr lvl="2"/>
            <a:r>
              <a:rPr lang="en-US" dirty="0"/>
              <a:t>Counterfactual Analysis: complete model in literature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23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7C89-E576-4F6C-A9BA-73CEED0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Data on Canada burger market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34C8-847D-46F1-86DC-A77E43D45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192"/>
            <a:ext cx="10515600" cy="4351338"/>
          </a:xfrm>
        </p:spPr>
        <p:txBody>
          <a:bodyPr/>
          <a:lstStyle/>
          <a:p>
            <a:r>
              <a:rPr lang="en-US" dirty="0"/>
              <a:t>Inflation rate indicator -- Five Agents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A369AD-B7F2-30E4-1AE9-A0D8B35D15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4" t="-1" r="1646" b="424"/>
          <a:stretch/>
        </p:blipFill>
        <p:spPr>
          <a:xfrm>
            <a:off x="1481385" y="2331219"/>
            <a:ext cx="9658036" cy="305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29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7C89-E576-4F6C-A9BA-73CEED0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Data on Canada burger market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34C8-847D-46F1-86DC-A77E43D45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192"/>
            <a:ext cx="10515600" cy="4351338"/>
          </a:xfrm>
        </p:spPr>
        <p:txBody>
          <a:bodyPr/>
          <a:lstStyle/>
          <a:p>
            <a:r>
              <a:rPr lang="en-US" dirty="0"/>
              <a:t>Inflation rate indicator -- Two Agents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C4FD84-ECAE-3D61-AE3C-531D2AEDB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56" y="1654917"/>
            <a:ext cx="6009466" cy="48405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B8FF34-7FA1-C847-54E0-77525219E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922" y="1972966"/>
            <a:ext cx="5283686" cy="377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59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7C89-E576-4F6C-A9BA-73CEED0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Data on Canada burger market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34C8-847D-46F1-86DC-A77E43D45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192"/>
            <a:ext cx="10515600" cy="4351338"/>
          </a:xfrm>
        </p:spPr>
        <p:txBody>
          <a:bodyPr/>
          <a:lstStyle/>
          <a:p>
            <a:r>
              <a:rPr lang="en-US" dirty="0"/>
              <a:t>Inflation rate indicator -- Two Agents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AA3829-26E3-B4C4-7CE1-0F554C066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64" y="2223919"/>
            <a:ext cx="10256636" cy="323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18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7C89-E576-4F6C-A9BA-73CEED0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Data on Canada burger market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34C8-847D-46F1-86DC-A77E43D45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079"/>
            <a:ext cx="10515600" cy="4351338"/>
          </a:xfrm>
        </p:spPr>
        <p:txBody>
          <a:bodyPr/>
          <a:lstStyle/>
          <a:p>
            <a:r>
              <a:rPr lang="en-US" dirty="0" err="1"/>
              <a:t>Gdp</a:t>
            </a:r>
            <a:r>
              <a:rPr lang="en-US" dirty="0"/>
              <a:t> indicator – Linear regression analysis (five agents)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E0D4E-3020-44A3-98C8-01DBDBD9A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858" y="2274033"/>
            <a:ext cx="8640381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33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7C89-E576-4F6C-A9BA-73CEED0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Data on Canada burger market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34C8-847D-46F1-86DC-A77E43D45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482"/>
            <a:ext cx="10515600" cy="4351338"/>
          </a:xfrm>
        </p:spPr>
        <p:txBody>
          <a:bodyPr/>
          <a:lstStyle/>
          <a:p>
            <a:r>
              <a:rPr lang="en-US" dirty="0" err="1"/>
              <a:t>Gdp</a:t>
            </a:r>
            <a:r>
              <a:rPr lang="en-US" dirty="0"/>
              <a:t> indicator – Five agent POSG </a:t>
            </a:r>
          </a:p>
          <a:p>
            <a:r>
              <a:rPr lang="en-US" dirty="0"/>
              <a:t>The definition of market type: profitability related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EE0DB1-3CEF-8AF9-010C-EBC5ADCF9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325" y="2394689"/>
            <a:ext cx="36947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36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7C89-E576-4F6C-A9BA-73CEED0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Data on Canada burger market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34C8-847D-46F1-86DC-A77E43D45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482"/>
            <a:ext cx="10515600" cy="4351338"/>
          </a:xfrm>
        </p:spPr>
        <p:txBody>
          <a:bodyPr/>
          <a:lstStyle/>
          <a:p>
            <a:r>
              <a:rPr lang="en-US" dirty="0" err="1"/>
              <a:t>Gdp</a:t>
            </a:r>
            <a:r>
              <a:rPr lang="en-US" dirty="0"/>
              <a:t> indicator – Five agent POSG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DE443-E9BC-4D77-A3A8-FA8F61567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37" r="208"/>
          <a:stretch/>
        </p:blipFill>
        <p:spPr>
          <a:xfrm>
            <a:off x="2247235" y="1690688"/>
            <a:ext cx="8147068" cy="517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26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7C89-E576-4F6C-A9BA-73CEED0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Data on Canada burger market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34C8-847D-46F1-86DC-A77E43D45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482"/>
            <a:ext cx="10515600" cy="4351338"/>
          </a:xfrm>
        </p:spPr>
        <p:txBody>
          <a:bodyPr/>
          <a:lstStyle/>
          <a:p>
            <a:r>
              <a:rPr lang="en-US" dirty="0" err="1"/>
              <a:t>Gdp</a:t>
            </a:r>
            <a:r>
              <a:rPr lang="en-US" dirty="0"/>
              <a:t> indicator – Five agent POSG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DE443-E9BC-4D77-A3A8-FA8F61567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37" r="208"/>
          <a:stretch/>
        </p:blipFill>
        <p:spPr>
          <a:xfrm>
            <a:off x="2247235" y="1690688"/>
            <a:ext cx="8147068" cy="517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86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F1E192-9640-41CA-8831-DBC7F6392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26" y="1471339"/>
            <a:ext cx="8049748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98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7C89-E576-4F6C-A9BA-73CEED0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Data on Canada burger market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34C8-847D-46F1-86DC-A77E43D45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417"/>
            <a:ext cx="10515600" cy="4351338"/>
          </a:xfrm>
        </p:spPr>
        <p:txBody>
          <a:bodyPr/>
          <a:lstStyle/>
          <a:p>
            <a:r>
              <a:rPr lang="en-US" dirty="0" err="1"/>
              <a:t>Gdp</a:t>
            </a:r>
            <a:r>
              <a:rPr lang="en-US" dirty="0"/>
              <a:t> indicator – Compete model in literature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27063B-111A-4A70-8F89-EB99B46E6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655" y="2308222"/>
            <a:ext cx="7211431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61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A718B3-0A50-02F9-E288-502BFD6C5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257" y="604443"/>
            <a:ext cx="7773485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6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7C89-E576-4F6C-A9BA-73CEED0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Simulation Data on </a:t>
            </a:r>
            <a:br>
              <a:rPr lang="en-US" dirty="0"/>
            </a:br>
            <a:r>
              <a:rPr lang="en-US" dirty="0"/>
              <a:t>burger market entry and exit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34C8-847D-46F1-86DC-A77E43D45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panel data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999454-3EE8-2FFC-00E9-AFDE0DFF6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536" y="2327658"/>
            <a:ext cx="8668960" cy="8383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93F46D-2EA7-900C-DF47-48B29CAD7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862" y="3552125"/>
            <a:ext cx="8240275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52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9D1976-1A2C-41B7-A832-C49BFCED7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548" y="1418944"/>
            <a:ext cx="5572903" cy="40201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74E2FD-7C5D-48F7-AC64-0209F4BE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73A737-9292-49BD-A04B-8060A9B8B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43" y="2961831"/>
            <a:ext cx="12192000" cy="409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421A4D-95C4-B27F-18A9-F899B2A72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52" y="690180"/>
            <a:ext cx="8211696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6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7C89-E576-4F6C-A9BA-73CEED0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Simulation Data on </a:t>
            </a:r>
            <a:br>
              <a:rPr lang="en-US" dirty="0"/>
            </a:br>
            <a:r>
              <a:rPr lang="en-US" dirty="0"/>
              <a:t>burger market entry and exit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34C8-847D-46F1-86DC-A77E43D45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077"/>
            <a:ext cx="10515600" cy="4351338"/>
          </a:xfrm>
        </p:spPr>
        <p:txBody>
          <a:bodyPr/>
          <a:lstStyle/>
          <a:p>
            <a:r>
              <a:rPr lang="en-US" dirty="0"/>
              <a:t>Long panel data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DC1B01-0047-D826-AF3E-490014EF8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007" y="2068953"/>
            <a:ext cx="8545118" cy="1219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053832-6A56-7C24-27C0-31152BD38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672" y="3185788"/>
            <a:ext cx="7421011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4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7C89-E576-4F6C-A9BA-73CEED0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Simulation Data on </a:t>
            </a:r>
            <a:br>
              <a:rPr lang="en-US" dirty="0"/>
            </a:br>
            <a:r>
              <a:rPr lang="en-US" dirty="0"/>
              <a:t>burger market entry and exit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34C8-847D-46F1-86DC-A77E43D45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593"/>
            <a:ext cx="10515600" cy="4351338"/>
          </a:xfrm>
        </p:spPr>
        <p:txBody>
          <a:bodyPr/>
          <a:lstStyle/>
          <a:p>
            <a:r>
              <a:rPr lang="en-US" dirty="0"/>
              <a:t>Partial observability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FA3A6C-FDB3-1C22-3267-C45C1828D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99" y="2162517"/>
            <a:ext cx="8249801" cy="1095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98B5B1-B9FB-9B41-75A7-402ADC545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573" y="3310408"/>
            <a:ext cx="7182852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9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7C89-E576-4F6C-A9BA-73CEED0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Simulation Data on </a:t>
            </a:r>
            <a:br>
              <a:rPr lang="en-US" dirty="0"/>
            </a:br>
            <a:r>
              <a:rPr lang="en-US" dirty="0"/>
              <a:t>burger market entry and exit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34C8-847D-46F1-86DC-A77E43D45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593"/>
            <a:ext cx="10515600" cy="4351338"/>
          </a:xfrm>
        </p:spPr>
        <p:txBody>
          <a:bodyPr/>
          <a:lstStyle/>
          <a:p>
            <a:r>
              <a:rPr lang="en-US" dirty="0"/>
              <a:t>Partial observability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85DD3-E880-07BF-A841-C68A4C6AC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238" y="2895156"/>
            <a:ext cx="8421275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54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535BF6B-E0F9-1517-F595-E2F71297B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546" y="1299865"/>
            <a:ext cx="8468907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16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7C89-E576-4F6C-A9BA-73CEED0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Data on Canada burger market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34C8-847D-46F1-86DC-A77E43D45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Inflation rate indicator</a:t>
            </a:r>
          </a:p>
          <a:p>
            <a:r>
              <a:rPr lang="en-US" dirty="0"/>
              <a:t>recover results and MSE plots for both two agent and five agent POSG and COSG model with population, income, property value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2DDF70-EE31-134E-C659-394AB2A2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392" y="3642497"/>
            <a:ext cx="6773220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22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7C89-E576-4F6C-A9BA-73CEED0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Data on Canada burger market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34C8-847D-46F1-86DC-A77E43D45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192"/>
            <a:ext cx="10515600" cy="4351338"/>
          </a:xfrm>
        </p:spPr>
        <p:txBody>
          <a:bodyPr/>
          <a:lstStyle/>
          <a:p>
            <a:r>
              <a:rPr lang="en-US" dirty="0"/>
              <a:t>Inflation rate indicator -- Five Agents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290A48-30A8-95F5-C0D4-12E5F02F2A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72" r="642" b="27381"/>
          <a:stretch/>
        </p:blipFill>
        <p:spPr>
          <a:xfrm>
            <a:off x="992146" y="1690688"/>
            <a:ext cx="6232626" cy="46523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92A5AF-1451-957E-792A-6E60601354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0" b="-614"/>
          <a:stretch/>
        </p:blipFill>
        <p:spPr>
          <a:xfrm>
            <a:off x="7224772" y="2269184"/>
            <a:ext cx="4532088" cy="331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9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279</Words>
  <Application>Microsoft Office PowerPoint</Application>
  <PresentationFormat>Widescreen</PresentationFormat>
  <Paragraphs>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Numerical Results</vt:lpstr>
      <vt:lpstr>Simulation Data on  burger market entry and exit model </vt:lpstr>
      <vt:lpstr>PowerPoint Presentation</vt:lpstr>
      <vt:lpstr>Simulation Data on  burger market entry and exit model </vt:lpstr>
      <vt:lpstr>Simulation Data on  burger market entry and exit model </vt:lpstr>
      <vt:lpstr>Simulation Data on  burger market entry and exit model </vt:lpstr>
      <vt:lpstr>PowerPoint Presentation</vt:lpstr>
      <vt:lpstr>Real Data on Canada burger market </vt:lpstr>
      <vt:lpstr>Real Data on Canada burger market </vt:lpstr>
      <vt:lpstr>Real Data on Canada burger market </vt:lpstr>
      <vt:lpstr>Real Data on Canada burger market </vt:lpstr>
      <vt:lpstr>Real Data on Canada burger market </vt:lpstr>
      <vt:lpstr>Real Data on Canada burger market </vt:lpstr>
      <vt:lpstr>Real Data on Canada burger market </vt:lpstr>
      <vt:lpstr>Real Data on Canada burger market </vt:lpstr>
      <vt:lpstr>Real Data on Canada burger market </vt:lpstr>
      <vt:lpstr>PowerPoint Presentation</vt:lpstr>
      <vt:lpstr>Real Data on Canada burger market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Results</dc:title>
  <dc:creator>Sun, Lu</dc:creator>
  <cp:lastModifiedBy>Sun, Lu</cp:lastModifiedBy>
  <cp:revision>39</cp:revision>
  <dcterms:created xsi:type="dcterms:W3CDTF">2022-09-14T13:52:37Z</dcterms:created>
  <dcterms:modified xsi:type="dcterms:W3CDTF">2022-10-02T23:47:06Z</dcterms:modified>
</cp:coreProperties>
</file>