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7" r:id="rId7"/>
    <p:sldId id="266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DBB-527A-476A-81C4-E55E4E9A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F55EA-6ED1-488B-A796-FF57D89B4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D2D6-02EB-4E76-9E74-ED64E983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8534-4E1C-440D-81E4-1509E587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10A7-2B73-42D8-B21D-6D33508E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274-B954-48F4-B6B5-D3486410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40D6B-EE19-4A2E-A20D-33205A3F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F1A4-7062-4612-A868-2E95CDEB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00C2-A885-4B6A-9B8B-EBE78D3F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D0BE-D179-4967-BBC7-38942D01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B8544-FA05-4F25-8EDE-9C23B9CB0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2FA9-C6E0-4787-8BC8-56E65E76D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ED77-FFDC-4FAD-9615-F734BD0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BD31-A3FE-42D6-AE8A-050F4243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25CE-9FD2-479B-A647-E5D331C2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90E-B9B0-45A2-8D2D-42D1FB98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57D5-8524-486A-8D9A-EFDFAC8B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194D-C1C5-423E-9598-09632C37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FDE1-D35F-426A-8BC3-8F3878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52EC-A4D2-4D70-869B-1984762C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1C41-1B0D-4950-9A5E-0C5755CF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FC5B-9106-4556-8EDC-E93263E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B9DD-5765-413C-9874-CA34B66C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E854-1E1C-4FB1-83D7-C6E59757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9082-1FFA-450B-B479-F4DC71F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90-F9AE-4D4D-A19F-F8589F6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9454-D4DF-4F22-A7E9-8298FE60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574C5-8C80-4BAF-8622-80960F02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7673D-9C2A-4471-82D3-5B3AC908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94044-C86F-422D-8413-10626DF2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A377B-8FFF-4794-8B8D-6F38DF55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E53C-A7B1-4C34-924D-210DBF2A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3E43-1017-43C4-9365-085DC684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B8F87-F9E8-45F8-BCAB-0B61D485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B4AA1-A212-4180-92DE-7B4B9EDDF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7A008-F2DE-48B6-8235-323CB942A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1AE1-86EE-456E-91BE-086C5866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D6423-BF1E-489C-9A4D-8E108DA5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61098-8390-4CD5-9940-E9AAD454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AD78-7849-4839-80E4-EDE0BA8B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65BF-B275-466D-9172-8E8DCA2B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230C9-1B74-439A-A97A-D61BA8FF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6C6EC-6649-4A16-B878-D667751E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56CD7-FABF-4979-B60D-EF96832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2C46A-4B1D-4E5C-AC16-DD6E3E8E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CC52F-82BE-4E44-B14C-350EB729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D656-CCB9-4E4F-B616-3BBA76AF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1455-5D1E-4910-A92D-9E45DCCD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AE14-F7FF-4591-9320-5C339108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FC35B-40F4-4D13-A348-A02C0645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A4A11-5352-41C7-BF60-3776B23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C1E4B-EFE6-4982-8FC0-15B61298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446C-6118-4040-8CDC-2E8429AB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85882-4733-4E38-9EBC-ABB6763F2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E68BE-6A49-4DED-BAD2-CDAD097A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1E8B-2B6F-4887-ABE9-7A7A1CDF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C102A-DD98-4BC5-8A9A-C96A7BC9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E36FB-539A-4B14-8D5F-539F65C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9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CDD2A-FA97-4659-8F0A-1C7E090D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0F7B1-04A4-4D78-A0C9-85179718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F18D-632E-4448-A104-3780FFA23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43BB-8A61-4D78-8041-36503C2F9AD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45C8-43CF-466A-8811-15C12F1DF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AD3E-992F-4193-83F8-F45C35CA8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595F-080B-4D30-8B10-B2EC107EC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E5EC2-85A5-423E-BDC1-A67C28A3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7" y="410790"/>
            <a:ext cx="7785716" cy="58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028A-ABAC-B83E-B7B8-38F95FE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070"/>
            <a:ext cx="10515600" cy="1325563"/>
          </a:xfrm>
        </p:spPr>
        <p:txBody>
          <a:bodyPr/>
          <a:lstStyle/>
          <a:p>
            <a:r>
              <a:rPr lang="en-US" dirty="0"/>
              <a:t>Goodness of Fit (One-Period Prediction 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F3B3-0AC2-14CD-7749-BDADA3D3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70" y="1144193"/>
            <a:ext cx="4918788" cy="4948399"/>
          </a:xfrm>
        </p:spPr>
        <p:txBody>
          <a:bodyPr numCol="3">
            <a:normAutofit/>
          </a:bodyPr>
          <a:lstStyle/>
          <a:p>
            <a:r>
              <a:rPr lang="en-US" dirty="0"/>
              <a:t>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Medium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AE22E-3FBB-2B2C-F4E5-42ED08FC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37" y="685808"/>
            <a:ext cx="7224661" cy="1964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89D76-BB33-2226-0371-DCB26C77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36" y="2813109"/>
            <a:ext cx="7224661" cy="1899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36795-E8D1-09A1-389D-72A242FC9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20" y="4875363"/>
            <a:ext cx="7315827" cy="19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028A-ABAC-B83E-B7B8-38F95FEA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8689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Goodness of Fit (One-Period Prediction Correlation)</a:t>
            </a:r>
            <a:br>
              <a:rPr lang="en-US" dirty="0"/>
            </a:br>
            <a:r>
              <a:rPr lang="en-US" dirty="0"/>
              <a:t>-- Too bad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F3B3-0AC2-14CD-7749-BDADA3D3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70" y="1144193"/>
            <a:ext cx="9708418" cy="4948399"/>
          </a:xfrm>
        </p:spPr>
        <p:txBody>
          <a:bodyPr numCol="1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---- less than 0.1, very weak correlation</a:t>
            </a:r>
          </a:p>
        </p:txBody>
      </p:sp>
    </p:spTree>
    <p:extLst>
      <p:ext uri="{BB962C8B-B14F-4D97-AF65-F5344CB8AC3E}">
        <p14:creationId xmlns:p14="http://schemas.microsoft.com/office/powerpoint/2010/main" val="7873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DF61A9-6335-4D1B-B3D8-042AA9BE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69" y="1189939"/>
            <a:ext cx="4639322" cy="122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14F94-0FFD-4C94-94F9-B1B127A5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30" y="1087483"/>
            <a:ext cx="4277322" cy="45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9742B-1146-45A6-9B2A-D14237274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90" y="3024150"/>
            <a:ext cx="4667901" cy="120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65154-8F1E-460E-8853-B97F7F2AC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256" y="2935335"/>
            <a:ext cx="3848637" cy="41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4339E-5705-40F7-BC82-D4F31D105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258" y="4888753"/>
            <a:ext cx="4715533" cy="1190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1B17DF-AF14-40B6-A9EF-5AF634299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9203" y="4829783"/>
            <a:ext cx="422969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2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DFFC-CC5C-46D8-B4A3-01AB448A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Yearly Data to Quarterly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2C21-DC28-4348-89A0-84A75E3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/>
          </a:bodyPr>
          <a:lstStyle/>
          <a:p>
            <a:r>
              <a:rPr lang="en-US" dirty="0"/>
              <a:t>Fixed Transition</a:t>
            </a:r>
          </a:p>
          <a:p>
            <a:r>
              <a:rPr lang="en-US" dirty="0"/>
              <a:t>GDP Indicator &amp; Inflation Rate Indicator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61E514-C890-42C9-838B-68FA68B22E05}"/>
              </a:ext>
            </a:extLst>
          </p:cNvPr>
          <p:cNvSpPr txBox="1">
            <a:spLocks/>
          </p:cNvSpPr>
          <p:nvPr/>
        </p:nvSpPr>
        <p:spPr>
          <a:xfrm>
            <a:off x="1550633" y="3488925"/>
            <a:ext cx="4545367" cy="333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GDP (Observation)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FD3A-3C56-4B44-98F1-07948BD1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1441545"/>
            <a:ext cx="3153642" cy="813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362CC-C1C2-4E8D-A6B9-704E5214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944" y="1716072"/>
            <a:ext cx="2591162" cy="21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998DC0-A1D4-4326-B459-01F7F5584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54" y="4294398"/>
            <a:ext cx="4938146" cy="872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D391B8-F3F4-4279-9F82-16AAA2FAB7D8}"/>
              </a:ext>
            </a:extLst>
          </p:cNvPr>
          <p:cNvSpPr txBox="1">
            <a:spLocks/>
          </p:cNvSpPr>
          <p:nvPr/>
        </p:nvSpPr>
        <p:spPr>
          <a:xfrm>
            <a:off x="6570954" y="3429000"/>
            <a:ext cx="4545367" cy="333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Inflation (Observation)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99C5B-54CC-47A5-BC04-AA9A001F0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54" y="4294398"/>
            <a:ext cx="4384091" cy="8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DFFC-CC5C-46D8-B4A3-01AB448A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Yearly Data to Quarterly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2C21-DC28-4348-89A0-84A75E3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/>
          </a:bodyPr>
          <a:lstStyle/>
          <a:p>
            <a:r>
              <a:rPr lang="en-US" dirty="0"/>
              <a:t>Fixed Transition</a:t>
            </a:r>
          </a:p>
          <a:p>
            <a:r>
              <a:rPr lang="en-US" dirty="0"/>
              <a:t>Inflation Indicator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3F6E0-DF07-455F-BC42-56FB25A4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9" y="2902998"/>
            <a:ext cx="2969222" cy="188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A824E-21A2-49C7-90A1-B7FF677CC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8" y="5197013"/>
            <a:ext cx="3897665" cy="990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FAFD4-7B0E-4203-982A-540F3F2C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200" y="5182150"/>
            <a:ext cx="3897665" cy="905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B10078-F9EF-4535-8D24-CD31B5245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78" y="2902998"/>
            <a:ext cx="2941468" cy="1882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42D74E-E949-4182-9874-86A207A03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533" y="2902998"/>
            <a:ext cx="2969223" cy="19512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919875-8119-4E07-87DD-A35E101AC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0961" y="5323527"/>
            <a:ext cx="3938087" cy="7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7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DFFC-CC5C-46D8-B4A3-01AB448A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Yearly Data to Quarterly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2C21-DC28-4348-89A0-84A75E3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/>
          </a:bodyPr>
          <a:lstStyle/>
          <a:p>
            <a:r>
              <a:rPr lang="en-US" dirty="0"/>
              <a:t>Fixed Transition</a:t>
            </a:r>
          </a:p>
          <a:p>
            <a:r>
              <a:rPr lang="en-US" dirty="0"/>
              <a:t>GDP Indicator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61E514-C890-42C9-838B-68FA68B22E05}"/>
              </a:ext>
            </a:extLst>
          </p:cNvPr>
          <p:cNvSpPr txBox="1">
            <a:spLocks/>
          </p:cNvSpPr>
          <p:nvPr/>
        </p:nvSpPr>
        <p:spPr>
          <a:xfrm>
            <a:off x="133165" y="2630534"/>
            <a:ext cx="6095260" cy="394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POSG</a:t>
            </a:r>
          </a:p>
          <a:p>
            <a:pPr marL="0" indent="0">
              <a:buNone/>
            </a:pPr>
            <a:r>
              <a:rPr lang="en-US" sz="1500" dirty="0"/>
              <a:t>                                                         Low                   Mid                  High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                                               MCD &amp; Other    MCD &amp; Other    MCD &amp; 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Base Profit (recession)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Base Profit (expansion)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Own Compete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Rival Compete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Entry 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226728-E1E3-45AC-AA01-F1BC03C85572}"/>
              </a:ext>
            </a:extLst>
          </p:cNvPr>
          <p:cNvSpPr txBox="1">
            <a:spLocks/>
          </p:cNvSpPr>
          <p:nvPr/>
        </p:nvSpPr>
        <p:spPr>
          <a:xfrm>
            <a:off x="6228425" y="2630534"/>
            <a:ext cx="6095260" cy="394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COSG</a:t>
            </a:r>
          </a:p>
          <a:p>
            <a:pPr marL="0" indent="0">
              <a:buNone/>
            </a:pPr>
            <a:r>
              <a:rPr lang="en-US" sz="1500" dirty="0"/>
              <a:t>                                                         Low                   Mid                  High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                                               MCD &amp; Other    MCD &amp; Other    MCD &amp; 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Base Profit (recession)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Base Profit (expansion)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Own Compete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Rival Compete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Entry Cost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F389E-B8D2-4BA0-A72B-317D3C9D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15" y="3841654"/>
            <a:ext cx="1243163" cy="1510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9541E4-8D16-4DD8-BACF-8451174B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39" y="3841655"/>
            <a:ext cx="1134685" cy="151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C6000-BEF6-4363-BF55-5FE2C51A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777928"/>
            <a:ext cx="3946592" cy="905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4E2F7-7E09-4190-886C-A820CE8BD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592" y="1263000"/>
            <a:ext cx="2215588" cy="1462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FD6C2C-766C-48F6-A48E-218E5E2C7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190" y="3841653"/>
            <a:ext cx="1052629" cy="151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1C1F9-710F-4A28-B2D9-17E51BEFF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7177" y="3762458"/>
            <a:ext cx="1265453" cy="1589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102F4A-5AE7-485B-A020-9334CDB612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172" y="1263001"/>
            <a:ext cx="2207255" cy="1397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380874-7CF4-432F-871E-CDD6AE4D3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9755" y="5829066"/>
            <a:ext cx="3692898" cy="924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3EADCC-12D4-4EF6-99C2-138B16401A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3189" y="3813697"/>
            <a:ext cx="1185084" cy="1510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75D9BE-1754-4D5F-9D46-88C339C7A6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1003" y="3813697"/>
            <a:ext cx="1192530" cy="1510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B574A-B164-4ED7-AB46-27C63E4D80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3536" y="1127698"/>
            <a:ext cx="2270671" cy="1501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C676A1-BD97-4EC4-B137-813C4AA4A0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6347" y="5820796"/>
            <a:ext cx="420111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16F-9AD0-33DE-F1EB-AA1C358C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Choice POSG</a:t>
            </a:r>
            <a:br>
              <a:rPr lang="en-US" dirty="0"/>
            </a:br>
            <a:r>
              <a:rPr lang="en-US" dirty="0"/>
              <a:t>-- Similar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E48A-14C3-B7D2-731E-F56FE638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1271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Inflation + Income –observation error is high/ significant level (baseline)</a:t>
            </a:r>
          </a:p>
          <a:p>
            <a:pPr marL="0" indent="0">
              <a:buNone/>
            </a:pPr>
            <a:r>
              <a:rPr lang="en-US" dirty="0"/>
              <a:t>       best improvement in:</a:t>
            </a:r>
          </a:p>
          <a:p>
            <a:pPr lvl="1"/>
            <a:r>
              <a:rPr lang="en-US" dirty="0"/>
              <a:t>Comparison (Second)</a:t>
            </a:r>
          </a:p>
          <a:p>
            <a:pPr lvl="2"/>
            <a:r>
              <a:rPr lang="en-US" strike="sngStrike" dirty="0"/>
              <a:t>log-likelihood POSG and COSG 7% (dynamic),1%(total) or 4%(total+ global alg. ) –back up</a:t>
            </a:r>
          </a:p>
          <a:p>
            <a:pPr lvl="2"/>
            <a:r>
              <a:rPr lang="en-US" strike="sngStrike" dirty="0"/>
              <a:t>AIC 12000(POSG), 12200 (COSG)</a:t>
            </a:r>
          </a:p>
          <a:p>
            <a:pPr lvl="2"/>
            <a:r>
              <a:rPr lang="en-US" dirty="0" err="1"/>
              <a:t>mse</a:t>
            </a:r>
            <a:r>
              <a:rPr lang="en-US" dirty="0"/>
              <a:t> for action in multi-period prediction (figure)</a:t>
            </a:r>
          </a:p>
          <a:p>
            <a:pPr lvl="1"/>
            <a:r>
              <a:rPr lang="en-US" dirty="0"/>
              <a:t>goodness of fit  (First)</a:t>
            </a:r>
          </a:p>
          <a:p>
            <a:pPr lvl="2"/>
            <a:r>
              <a:rPr lang="en-US" strike="sngStrike" dirty="0"/>
              <a:t>highest F1-score 0.7—precision 0.9, recall 0.6</a:t>
            </a:r>
          </a:p>
          <a:p>
            <a:pPr lvl="2"/>
            <a:r>
              <a:rPr lang="en-US" strike="sngStrike" dirty="0" err="1"/>
              <a:t>mse</a:t>
            </a:r>
            <a:r>
              <a:rPr lang="en-US" strike="sngStrike" dirty="0"/>
              <a:t> for action in 1-period prediction</a:t>
            </a:r>
          </a:p>
          <a:p>
            <a:pPr lvl="2"/>
            <a:r>
              <a:rPr lang="en-US" strike="sngStrike" dirty="0"/>
              <a:t>mean value for 1-period action prediction</a:t>
            </a:r>
          </a:p>
          <a:p>
            <a:pPr lvl="2"/>
            <a:r>
              <a:rPr lang="en-US" altLang="zh-CN" dirty="0"/>
              <a:t>Mean value for 1-period number of stores (+plots)</a:t>
            </a:r>
            <a:endParaRPr lang="en-US" dirty="0"/>
          </a:p>
          <a:p>
            <a:r>
              <a:rPr lang="en-US" dirty="0"/>
              <a:t>GDP</a:t>
            </a:r>
          </a:p>
          <a:p>
            <a:r>
              <a:rPr lang="en-US" dirty="0"/>
              <a:t>Inflation + Income + Population + Property Value</a:t>
            </a:r>
          </a:p>
          <a:p>
            <a:r>
              <a:rPr lang="en-US" dirty="0"/>
              <a:t>GDP + Income + Population +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390908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DF5-597F-E2C7-C08D-D511511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 (multi-period prediction MSE)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661C6F-730F-2E6F-D361-9DE0134F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49" y="2164990"/>
            <a:ext cx="11750951" cy="460375"/>
          </a:xfrm>
        </p:spPr>
        <p:txBody>
          <a:bodyPr numCol="3">
            <a:normAutofit lnSpcReduction="10000"/>
          </a:bodyPr>
          <a:lstStyle/>
          <a:p>
            <a:r>
              <a:rPr lang="en-US" dirty="0"/>
              <a:t>Low </a:t>
            </a:r>
          </a:p>
          <a:p>
            <a:r>
              <a:rPr lang="en-US" dirty="0"/>
              <a:t>Medium </a:t>
            </a:r>
          </a:p>
          <a:p>
            <a:r>
              <a:rPr lang="en-US" dirty="0"/>
              <a:t>High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7ACFDC2-C4AA-B646-93BA-9DC20374A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21" y="3275045"/>
            <a:ext cx="3685590" cy="245706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AD317BD-FF32-9731-ADDD-08B37547E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206" y="3275045"/>
            <a:ext cx="3567594" cy="237839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B1C66BB-F88F-ABEB-1C18-5F2FB4603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3" y="3275045"/>
            <a:ext cx="3567594" cy="2378396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1030ED2-5B0B-73D5-DE67-6496E01E7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680" y="1027906"/>
            <a:ext cx="2940042" cy="21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4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028A-ABAC-B83E-B7B8-38F95FE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(One-Period Prediction 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F3B3-0AC2-14CD-7749-BDADA3D3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49" y="2164990"/>
            <a:ext cx="11750951" cy="460375"/>
          </a:xfrm>
        </p:spPr>
        <p:txBody>
          <a:bodyPr numCol="3">
            <a:normAutofit lnSpcReduction="10000"/>
          </a:bodyPr>
          <a:lstStyle/>
          <a:p>
            <a:r>
              <a:rPr lang="en-US" dirty="0"/>
              <a:t>Low </a:t>
            </a:r>
          </a:p>
          <a:p>
            <a:r>
              <a:rPr lang="en-US" dirty="0"/>
              <a:t>Medium </a:t>
            </a:r>
          </a:p>
          <a:p>
            <a:r>
              <a:rPr lang="en-US" dirty="0"/>
              <a:t>High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3C33B-9E55-E0ED-5BB2-9E3B5C91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5" y="309966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9AF2F-8861-46E2-6407-C3C4A1DF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734" y="309966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F92060-B1A3-95F5-3E1A-EB1BDAE3F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43" y="3099667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66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028A-ABAC-B83E-B7B8-38F95FE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Goodness of Fit (One-Period Prediction)</a:t>
            </a:r>
            <a:br>
              <a:rPr lang="en-US" dirty="0"/>
            </a:br>
            <a:r>
              <a:rPr lang="en-US" dirty="0"/>
              <a:t>-- Real Data Amplitude (McDonald’s)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F3B3-0AC2-14CD-7749-BDADA3D3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49" y="2164990"/>
            <a:ext cx="11750951" cy="460375"/>
          </a:xfrm>
        </p:spPr>
        <p:txBody>
          <a:bodyPr numCol="3">
            <a:normAutofit lnSpcReduction="10000"/>
          </a:bodyPr>
          <a:lstStyle/>
          <a:p>
            <a:r>
              <a:rPr lang="en-US" dirty="0"/>
              <a:t>Low </a:t>
            </a:r>
          </a:p>
          <a:p>
            <a:r>
              <a:rPr lang="en-US" dirty="0"/>
              <a:t>Medium </a:t>
            </a:r>
          </a:p>
          <a:p>
            <a:r>
              <a:rPr lang="en-US" dirty="0"/>
              <a:t>High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520CC0-6E35-2F54-2F33-C684121A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5177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7C7A7B5-42FE-9960-D352-90E1FB8B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49" y="2395177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D7719F3-6D8C-34AE-FF62-BCA363A2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40" y="2395177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5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304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Extend Yearly Data to Quarterly Data</vt:lpstr>
      <vt:lpstr>Extend Yearly Data to Quarterly Data</vt:lpstr>
      <vt:lpstr>Extend Yearly Data to Quarterly Data</vt:lpstr>
      <vt:lpstr>Four Choice POSG -- Similar Results</vt:lpstr>
      <vt:lpstr>Comparison of model (multi-period prediction MSE)</vt:lpstr>
      <vt:lpstr>Goodness of Fit (One-Period Prediction MSE)</vt:lpstr>
      <vt:lpstr>Goodness of Fit (One-Period Prediction) -- Real Data Amplitude (McDonald’s)</vt:lpstr>
      <vt:lpstr>Goodness of Fit (One-Period Prediction MSE)</vt:lpstr>
      <vt:lpstr>Goodness of Fit (One-Period Prediction Correlation) -- Too bad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Lu</dc:creator>
  <cp:lastModifiedBy>Sun, Lu</cp:lastModifiedBy>
  <cp:revision>24</cp:revision>
  <dcterms:created xsi:type="dcterms:W3CDTF">2022-11-16T15:01:44Z</dcterms:created>
  <dcterms:modified xsi:type="dcterms:W3CDTF">2022-12-07T21:33:07Z</dcterms:modified>
</cp:coreProperties>
</file>