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handoutMasterIdLst>
    <p:handoutMasterId r:id="rId178"/>
  </p:handoutMasterIdLst>
  <p:sldIdLst>
    <p:sldId id="567" r:id="rId2"/>
    <p:sldId id="824" r:id="rId3"/>
    <p:sldId id="813" r:id="rId4"/>
    <p:sldId id="820" r:id="rId5"/>
    <p:sldId id="819" r:id="rId6"/>
    <p:sldId id="823" r:id="rId7"/>
    <p:sldId id="912" r:id="rId8"/>
    <p:sldId id="829" r:id="rId9"/>
    <p:sldId id="830" r:id="rId10"/>
    <p:sldId id="832" r:id="rId11"/>
    <p:sldId id="836" r:id="rId12"/>
    <p:sldId id="837" r:id="rId13"/>
    <p:sldId id="840" r:id="rId14"/>
    <p:sldId id="841" r:id="rId15"/>
    <p:sldId id="842" r:id="rId16"/>
    <p:sldId id="843" r:id="rId17"/>
    <p:sldId id="844" r:id="rId18"/>
    <p:sldId id="845" r:id="rId19"/>
    <p:sldId id="846" r:id="rId20"/>
    <p:sldId id="847" r:id="rId21"/>
    <p:sldId id="848" r:id="rId22"/>
    <p:sldId id="851" r:id="rId23"/>
    <p:sldId id="852" r:id="rId24"/>
    <p:sldId id="853" r:id="rId25"/>
    <p:sldId id="854" r:id="rId26"/>
    <p:sldId id="857" r:id="rId27"/>
    <p:sldId id="863" r:id="rId28"/>
    <p:sldId id="864" r:id="rId29"/>
    <p:sldId id="869" r:id="rId30"/>
    <p:sldId id="870" r:id="rId31"/>
    <p:sldId id="871" r:id="rId32"/>
    <p:sldId id="872" r:id="rId33"/>
    <p:sldId id="873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81" r:id="rId42"/>
    <p:sldId id="882" r:id="rId43"/>
    <p:sldId id="883" r:id="rId44"/>
    <p:sldId id="884" r:id="rId45"/>
    <p:sldId id="885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897" r:id="rId58"/>
    <p:sldId id="898" r:id="rId59"/>
    <p:sldId id="899" r:id="rId60"/>
    <p:sldId id="900" r:id="rId61"/>
    <p:sldId id="901" r:id="rId62"/>
    <p:sldId id="902" r:id="rId63"/>
    <p:sldId id="903" r:id="rId64"/>
    <p:sldId id="904" r:id="rId65"/>
    <p:sldId id="905" r:id="rId66"/>
    <p:sldId id="906" r:id="rId67"/>
    <p:sldId id="907" r:id="rId68"/>
    <p:sldId id="908" r:id="rId69"/>
    <p:sldId id="909" r:id="rId70"/>
    <p:sldId id="910" r:id="rId71"/>
    <p:sldId id="911" r:id="rId72"/>
    <p:sldId id="917" r:id="rId73"/>
    <p:sldId id="918" r:id="rId74"/>
    <p:sldId id="919" r:id="rId75"/>
    <p:sldId id="920" r:id="rId76"/>
    <p:sldId id="921" r:id="rId77"/>
    <p:sldId id="922" r:id="rId78"/>
    <p:sldId id="923" r:id="rId79"/>
    <p:sldId id="924" r:id="rId80"/>
    <p:sldId id="925" r:id="rId81"/>
    <p:sldId id="926" r:id="rId82"/>
    <p:sldId id="927" r:id="rId83"/>
    <p:sldId id="928" r:id="rId84"/>
    <p:sldId id="929" r:id="rId85"/>
    <p:sldId id="930" r:id="rId86"/>
    <p:sldId id="931" r:id="rId87"/>
    <p:sldId id="932" r:id="rId88"/>
    <p:sldId id="933" r:id="rId89"/>
    <p:sldId id="934" r:id="rId90"/>
    <p:sldId id="935" r:id="rId91"/>
    <p:sldId id="936" r:id="rId92"/>
    <p:sldId id="937" r:id="rId93"/>
    <p:sldId id="938" r:id="rId94"/>
    <p:sldId id="944" r:id="rId95"/>
    <p:sldId id="945" r:id="rId96"/>
    <p:sldId id="946" r:id="rId97"/>
    <p:sldId id="947" r:id="rId98"/>
    <p:sldId id="948" r:id="rId99"/>
    <p:sldId id="949" r:id="rId100"/>
    <p:sldId id="950" r:id="rId101"/>
    <p:sldId id="951" r:id="rId102"/>
    <p:sldId id="952" r:id="rId103"/>
    <p:sldId id="958" r:id="rId104"/>
    <p:sldId id="959" r:id="rId105"/>
    <p:sldId id="960" r:id="rId106"/>
    <p:sldId id="961" r:id="rId107"/>
    <p:sldId id="962" r:id="rId108"/>
    <p:sldId id="963" r:id="rId109"/>
    <p:sldId id="964" r:id="rId110"/>
    <p:sldId id="965" r:id="rId111"/>
    <p:sldId id="966" r:id="rId112"/>
    <p:sldId id="968" r:id="rId113"/>
    <p:sldId id="969" r:id="rId114"/>
    <p:sldId id="970" r:id="rId115"/>
    <p:sldId id="971" r:id="rId116"/>
    <p:sldId id="972" r:id="rId117"/>
    <p:sldId id="973" r:id="rId118"/>
    <p:sldId id="974" r:id="rId119"/>
    <p:sldId id="975" r:id="rId120"/>
    <p:sldId id="976" r:id="rId121"/>
    <p:sldId id="977" r:id="rId122"/>
    <p:sldId id="978" r:id="rId123"/>
    <p:sldId id="979" r:id="rId124"/>
    <p:sldId id="980" r:id="rId125"/>
    <p:sldId id="981" r:id="rId126"/>
    <p:sldId id="982" r:id="rId127"/>
    <p:sldId id="983" r:id="rId128"/>
    <p:sldId id="985" r:id="rId129"/>
    <p:sldId id="986" r:id="rId130"/>
    <p:sldId id="987" r:id="rId131"/>
    <p:sldId id="988" r:id="rId132"/>
    <p:sldId id="989" r:id="rId133"/>
    <p:sldId id="990" r:id="rId134"/>
    <p:sldId id="991" r:id="rId135"/>
    <p:sldId id="992" r:id="rId136"/>
    <p:sldId id="993" r:id="rId137"/>
    <p:sldId id="994" r:id="rId138"/>
    <p:sldId id="995" r:id="rId139"/>
    <p:sldId id="996" r:id="rId140"/>
    <p:sldId id="997" r:id="rId141"/>
    <p:sldId id="998" r:id="rId142"/>
    <p:sldId id="999" r:id="rId143"/>
    <p:sldId id="1000" r:id="rId144"/>
    <p:sldId id="1001" r:id="rId145"/>
    <p:sldId id="1002" r:id="rId146"/>
    <p:sldId id="1003" r:id="rId147"/>
    <p:sldId id="1004" r:id="rId148"/>
    <p:sldId id="1005" r:id="rId149"/>
    <p:sldId id="1006" r:id="rId150"/>
    <p:sldId id="1007" r:id="rId151"/>
    <p:sldId id="1008" r:id="rId152"/>
    <p:sldId id="1009" r:id="rId153"/>
    <p:sldId id="1010" r:id="rId154"/>
    <p:sldId id="1011" r:id="rId155"/>
    <p:sldId id="1012" r:id="rId156"/>
    <p:sldId id="1013" r:id="rId157"/>
    <p:sldId id="1014" r:id="rId158"/>
    <p:sldId id="1015" r:id="rId159"/>
    <p:sldId id="1016" r:id="rId160"/>
    <p:sldId id="1017" r:id="rId161"/>
    <p:sldId id="1018" r:id="rId162"/>
    <p:sldId id="1019" r:id="rId163"/>
    <p:sldId id="1020" r:id="rId164"/>
    <p:sldId id="1021" r:id="rId165"/>
    <p:sldId id="1022" r:id="rId166"/>
    <p:sldId id="1023" r:id="rId167"/>
    <p:sldId id="1024" r:id="rId168"/>
    <p:sldId id="1025" r:id="rId169"/>
    <p:sldId id="1026" r:id="rId170"/>
    <p:sldId id="1027" r:id="rId171"/>
    <p:sldId id="1028" r:id="rId172"/>
    <p:sldId id="1029" r:id="rId173"/>
    <p:sldId id="1030" r:id="rId174"/>
    <p:sldId id="1031" r:id="rId175"/>
    <p:sldId id="1032" r:id="rId1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FF00"/>
    <a:srgbClr val="33CC33"/>
    <a:srgbClr val="CCFFCC"/>
    <a:srgbClr val="99FFCC"/>
    <a:srgbClr val="DDDDDD"/>
    <a:srgbClr val="FF3300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89093" autoAdjust="0"/>
  </p:normalViewPr>
  <p:slideViewPr>
    <p:cSldViewPr snapToGrid="0">
      <p:cViewPr varScale="1">
        <p:scale>
          <a:sx n="114" d="100"/>
          <a:sy n="114" d="100"/>
        </p:scale>
        <p:origin x="6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122"/>
    </p:cViewPr>
  </p:sorterViewPr>
  <p:notesViewPr>
    <p:cSldViewPr snapToGrid="0">
      <p:cViewPr varScale="1">
        <p:scale>
          <a:sx n="104" d="100"/>
          <a:sy n="104" d="100"/>
        </p:scale>
        <p:origin x="-349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D87A3-83A5-4403-92E9-8C9451931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4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B45974E6-DBD0-4FE9-956E-663159922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22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045727-BFE4-4EC6-AC1C-8CCF51404776}" type="slidenum">
              <a:rPr lang="en-US" altLang="zh-CN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913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199455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8641010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965973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4354580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137205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299611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8149811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93404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528551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2316436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1273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727704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3714256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655592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1436219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4508443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8698745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63343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22268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733199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09013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53921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563036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901340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7656016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42977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093257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348587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0065139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3691171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906153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558526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0901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22826987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4828164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0137048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3002120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1872750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0524413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933646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663702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58821807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49361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3224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5171544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677872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68368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3796580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9756691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6515233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4337964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0281020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2510505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936348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2618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93128184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6541519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468590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8905963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00477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4432506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7856299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554900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0838904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9973321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3051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7509318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719388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6186965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4062701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4292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0684243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4087879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3020073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1643407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7019449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4378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6439909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4857531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2631313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5468730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541453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24774895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13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8586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4826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0790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0627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101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52470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1710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74577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92305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09509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58895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99235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30281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4256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22771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3027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21977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85036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29435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50031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32765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98521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02519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14932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90268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98530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74843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985386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81292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97959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054047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51265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52099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657706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114079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5166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881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891429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3642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276283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77875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53655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41025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67770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437462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492207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662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7173706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520865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068493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41386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792658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152582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716962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158257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026750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494298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8639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136838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061032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740109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6360943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281253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9237757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585248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65043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074271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841437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02481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66396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6096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054887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675292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981754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5812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863831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226521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993514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650576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4503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301462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861147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535033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709432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617243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4036546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527042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2612624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580338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045927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5203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</a:t>
            </a:r>
            <a:r>
              <a:rPr lang="en-US" smtClean="0"/>
              <a:t>245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22BD0-28CD-4074-BCD7-8776087EA3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1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DF27BD-B011-4CD9-ADB9-440EF7649B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8FA74-E516-402D-8251-7C8CC1ECB1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5B2EB-61D1-459B-8D17-54423F5787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88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AC9FEA-FF89-4487-9F37-807E843CB7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9184C-6297-42A3-AFD7-865DC849E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4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B424D-7B63-49AA-8776-880A7292F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60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4D3FDA-3544-401F-A9B5-159FE64A61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7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16DE0-B910-46D6-B55F-371A3C1A8D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CS 245/Summer ‘08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Notes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45EA48-B132-4410-BDA9-DAEA7C74A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017C5-763A-4B72-837F-3D6F20871979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48600" cy="1981200"/>
          </a:xfrm>
        </p:spPr>
        <p:txBody>
          <a:bodyPr anchor="ctr"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CPSC-629 Analysis of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1213"/>
            <a:ext cx="6400800" cy="1068387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Professor Jianer Chen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Room 315C HRBB</a:t>
            </a:r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250825" y="6199188"/>
            <a:ext cx="21419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January 29, 2019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2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09600" y="495300"/>
            <a:ext cx="77724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Example (B+ tree of order n=3)</a:t>
            </a:r>
          </a:p>
        </p:txBody>
      </p:sp>
      <p:sp>
        <p:nvSpPr>
          <p:cNvPr id="27652" name="AutoShape 15"/>
          <p:cNvSpPr>
            <a:spLocks/>
          </p:cNvSpPr>
          <p:nvPr/>
        </p:nvSpPr>
        <p:spPr bwMode="auto">
          <a:xfrm>
            <a:off x="2197099" y="23241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7653" name="AutoShape 16"/>
          <p:cNvSpPr>
            <a:spLocks/>
          </p:cNvSpPr>
          <p:nvPr/>
        </p:nvSpPr>
        <p:spPr bwMode="auto">
          <a:xfrm>
            <a:off x="2120899" y="40640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7658" name="Line 21"/>
          <p:cNvSpPr>
            <a:spLocks noChangeShapeType="1"/>
          </p:cNvSpPr>
          <p:nvPr/>
        </p:nvSpPr>
        <p:spPr bwMode="auto">
          <a:xfrm flipH="1">
            <a:off x="5827147" y="27490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2"/>
          <p:cNvSpPr>
            <a:spLocks noChangeShapeType="1"/>
          </p:cNvSpPr>
          <p:nvPr/>
        </p:nvSpPr>
        <p:spPr bwMode="auto">
          <a:xfrm flipH="1">
            <a:off x="6439717" y="27490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7"/>
          <p:cNvSpPr>
            <a:spLocks noChangeShapeType="1"/>
          </p:cNvSpPr>
          <p:nvPr/>
        </p:nvSpPr>
        <p:spPr bwMode="auto">
          <a:xfrm>
            <a:off x="4678516" y="4367981"/>
            <a:ext cx="5120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8"/>
          <p:cNvSpPr>
            <a:spLocks noChangeShapeType="1"/>
          </p:cNvSpPr>
          <p:nvPr/>
        </p:nvSpPr>
        <p:spPr bwMode="auto">
          <a:xfrm>
            <a:off x="3032328" y="4566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29"/>
          <p:cNvSpPr>
            <a:spLocks noChangeShapeType="1"/>
          </p:cNvSpPr>
          <p:nvPr/>
        </p:nvSpPr>
        <p:spPr bwMode="auto">
          <a:xfrm>
            <a:off x="3644898" y="456243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30"/>
          <p:cNvSpPr>
            <a:spLocks noChangeShapeType="1"/>
          </p:cNvSpPr>
          <p:nvPr/>
        </p:nvSpPr>
        <p:spPr bwMode="auto">
          <a:xfrm>
            <a:off x="4246715" y="45562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31"/>
          <p:cNvSpPr>
            <a:spLocks noChangeShapeType="1"/>
          </p:cNvSpPr>
          <p:nvPr/>
        </p:nvSpPr>
        <p:spPr bwMode="auto">
          <a:xfrm>
            <a:off x="6469213" y="45562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32"/>
          <p:cNvSpPr>
            <a:spLocks noChangeShapeType="1"/>
          </p:cNvSpPr>
          <p:nvPr/>
        </p:nvSpPr>
        <p:spPr bwMode="auto">
          <a:xfrm>
            <a:off x="5867398" y="45464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33"/>
          <p:cNvSpPr>
            <a:spLocks noChangeShapeType="1"/>
          </p:cNvSpPr>
          <p:nvPr/>
        </p:nvSpPr>
        <p:spPr bwMode="auto">
          <a:xfrm>
            <a:off x="7531099" y="437412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utoShape 35"/>
          <p:cNvSpPr>
            <a:spLocks/>
          </p:cNvSpPr>
          <p:nvPr/>
        </p:nvSpPr>
        <p:spPr bwMode="auto">
          <a:xfrm rot="5400000">
            <a:off x="3873499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7672" name="AutoShape 36"/>
          <p:cNvSpPr>
            <a:spLocks/>
          </p:cNvSpPr>
          <p:nvPr/>
        </p:nvSpPr>
        <p:spPr bwMode="auto">
          <a:xfrm rot="5400000">
            <a:off x="6640049" y="1377476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7673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D4A3F8-88D5-4CE0-973A-8B76C18EACE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869227" y="2741470"/>
            <a:ext cx="252970" cy="707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2730498" y="2741862"/>
            <a:ext cx="307865" cy="736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3480618" y="2736708"/>
            <a:ext cx="154448" cy="712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4270116" y="2738309"/>
            <a:ext cx="56077" cy="7104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038364" y="2379828"/>
          <a:ext cx="1834740" cy="3692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180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5836979" y="2385142"/>
          <a:ext cx="1834740" cy="3692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032328" y="4196876"/>
          <a:ext cx="1834740" cy="3692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865349" y="4187044"/>
          <a:ext cx="1834740" cy="3692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60747" y="1585665"/>
            <a:ext cx="1217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 node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133342" y="157624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Min. node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99634" y="2847945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Non-leaf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99638" y="4576921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6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14393" y="4485069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48302" y="5357028"/>
            <a:ext cx="1536830" cy="635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After deletion, the node still keeps at least half-full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55690" y="4816720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Simple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e-distribute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keys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</a:t>
            </a:r>
            <a:r>
              <a:rPr lang="en-US" dirty="0" smtClean="0">
                <a:cs typeface="Times New Roman" pitchFamily="18" charset="0"/>
              </a:rPr>
              <a:t>oalesce </a:t>
            </a:r>
            <a:r>
              <a:rPr lang="en-US" dirty="0">
                <a:cs typeface="Times New Roman" pitchFamily="18" charset="0"/>
              </a:rPr>
              <a:t>with a sibling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dirty="0">
                <a:cs typeface="Times New Roman" pitchFamily="18" charset="0"/>
              </a:rPr>
              <a:t>delete a </a:t>
            </a:r>
            <a:r>
              <a:rPr lang="en-US" dirty="0" smtClean="0">
                <a:cs typeface="Times New Roman" pitchFamily="18" charset="0"/>
              </a:rPr>
              <a:t>	pointer </a:t>
            </a:r>
            <a:r>
              <a:rPr lang="en-US" dirty="0">
                <a:cs typeface="Times New Roman" pitchFamily="18" charset="0"/>
              </a:rPr>
              <a:t>from its </a:t>
            </a:r>
            <a:r>
              <a:rPr lang="en-US" dirty="0" smtClean="0">
                <a:cs typeface="Times New Roman" pitchFamily="18" charset="0"/>
              </a:rPr>
              <a:t>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11433" y="5286264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1433" y="5193723"/>
            <a:ext cx="250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752587" y="5286264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2755573" y="4738034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594079" y="4742808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3313471" y="4391701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150" y="4323558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5086399" y="4742808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17947" y="5208316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23200" y="5202959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58" name="Straight Arrow Connector 57"/>
          <p:cNvCxnSpPr>
            <a:endCxn id="50" idx="1"/>
          </p:cNvCxnSpPr>
          <p:nvPr/>
        </p:nvCxnSpPr>
        <p:spPr>
          <a:xfrm flipV="1">
            <a:off x="4463729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9792" y="5202959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80140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25143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02755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47988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45554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5748" y="56227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11433" y="5286264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1433" y="5193723"/>
            <a:ext cx="250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752587" y="5286264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2755573" y="4738034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594079" y="4742808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3313471" y="4391701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150" y="4323558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5086399" y="4742808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17947" y="5208316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23200" y="5202959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58" name="Straight Arrow Connector 57"/>
          <p:cNvCxnSpPr>
            <a:endCxn id="50" idx="1"/>
          </p:cNvCxnSpPr>
          <p:nvPr/>
        </p:nvCxnSpPr>
        <p:spPr>
          <a:xfrm flipV="1">
            <a:off x="4463729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9792" y="5202959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80140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25143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02755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47988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45554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5748" y="56227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84178" y="436757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1044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20283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400" smtClean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39086" y="5318968"/>
            <a:ext cx="878576" cy="3830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09561" y="4797106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31223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en-US" sz="1400" smtClean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17523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0942"/>
            <a:ext cx="7772400" cy="560439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 rules</a:t>
            </a:r>
            <a:endParaRPr lang="en-US" alt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787" y="1420756"/>
            <a:ext cx="7772400" cy="2482645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1.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All leaves are at same lowest level 	(balanced tree)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2.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Pointers in leaves point to records 	except for “sequence pointer”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3.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Number of keys/pointers in nodes: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41530-5E3C-4D96-B771-80E078ED2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8360" y="3977144"/>
          <a:ext cx="6607279" cy="175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8"/>
                <a:gridCol w="1219200"/>
                <a:gridCol w="1032387"/>
                <a:gridCol w="1602659"/>
                <a:gridCol w="1543665"/>
              </a:tblGrid>
              <a:tr h="66060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Max. #</a:t>
                      </a:r>
                    </a:p>
                    <a:p>
                      <a:pPr algn="ctr"/>
                      <a:r>
                        <a:rPr lang="en-US" b="0" dirty="0" smtClean="0"/>
                        <a:t>pointers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Max. #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Min. #</a:t>
                      </a:r>
                    </a:p>
                    <a:p>
                      <a:pPr algn="ctr"/>
                      <a:r>
                        <a:rPr lang="en-US" b="0" dirty="0" smtClean="0"/>
                        <a:t>pointers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Min. 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keys</a:t>
                      </a:r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Non-leaf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n+1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(n+1)/2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(n+1)/2 1</a:t>
                      </a:r>
                      <a:endParaRPr lang="en-US" b="0" dirty="0"/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Leaf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(n+1)/2 + 1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(n+1)/2</a:t>
                      </a:r>
                      <a:endParaRPr lang="en-US" b="0" dirty="0" smtClean="0"/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Root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989401" y="5538965"/>
            <a:ext cx="1501540" cy="7094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Less than half-full !!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602662" y="4829775"/>
            <a:ext cx="439092" cy="741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1483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766077" y="5467399"/>
            <a:ext cx="2270374" cy="10409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Look at the sibling, </a:t>
            </a:r>
            <a:r>
              <a:rPr lang="en-US" sz="1600" dirty="0" smtClean="0">
                <a:solidFill>
                  <a:srgbClr val="FFFF00"/>
                </a:solidFill>
              </a:rPr>
              <a:t>which is more than half-full, so we can redistribute the </a:t>
            </a:r>
            <a:r>
              <a:rPr lang="en-US" sz="1600" dirty="0" err="1" smtClean="0">
                <a:solidFill>
                  <a:srgbClr val="FFFF00"/>
                </a:solidFill>
              </a:rPr>
              <a:t>keysa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47877" y="4796081"/>
            <a:ext cx="25767" cy="6669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892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766077" y="5467399"/>
            <a:ext cx="2270374" cy="10409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Look at the sibling, which is more than half-full, so we can redistribute the keys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47877" y="4796081"/>
            <a:ext cx="25767" cy="6669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45555" y="3796121"/>
            <a:ext cx="148349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redistribution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1752888" y="590072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956652" y="578183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733456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274567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674683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3284257" y="591174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091571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01330" y="561578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59947" y="5621491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00335" y="5457786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981792" y="5191598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32492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45555" y="3796121"/>
            <a:ext cx="148349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redistribution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956652" y="578183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733456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274567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1701330" y="561578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59947" y="5621491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00335" y="5457786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981792" y="5191598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47768" y="3696929"/>
            <a:ext cx="84451" cy="6980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90800" y="397106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1752888" y="590072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 flipH="1">
            <a:off x="3674683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"/>
          <p:cNvSpPr>
            <a:spLocks noChangeShapeType="1"/>
          </p:cNvSpPr>
          <p:nvPr/>
        </p:nvSpPr>
        <p:spPr bwMode="auto">
          <a:xfrm flipH="1">
            <a:off x="3284257" y="591174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4091571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9178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400" smtClean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45555" y="3796121"/>
            <a:ext cx="148349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redistribution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956652" y="578183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733456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274567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1701330" y="561578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59947" y="5621491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00335" y="5457786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981792" y="5191598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47768" y="3696929"/>
            <a:ext cx="84451" cy="6980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90800" y="397106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9947" y="326598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20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 flipH="1">
            <a:off x="1752888" y="590072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"/>
          <p:cNvSpPr>
            <a:spLocks noChangeShapeType="1"/>
          </p:cNvSpPr>
          <p:nvPr/>
        </p:nvSpPr>
        <p:spPr bwMode="auto">
          <a:xfrm flipH="1">
            <a:off x="3674683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3284257" y="591174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091571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27760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400" smtClean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5526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136749" y="5455283"/>
            <a:ext cx="1570056" cy="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0942"/>
            <a:ext cx="7772400" cy="560439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 rules</a:t>
            </a:r>
            <a:endParaRPr lang="en-US" alt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787" y="1420756"/>
            <a:ext cx="7772400" cy="2482645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1.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All leaves are at same lowest level 	(balanced tree)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2.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Pointers in leaves point to records 	except for “sequence pointer”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Rule 3.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Number of keys/pointers in nodes: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41530-5E3C-4D96-B771-80E078ED2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68360" y="3977144"/>
          <a:ext cx="6607279" cy="175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8"/>
                <a:gridCol w="1219200"/>
                <a:gridCol w="1032387"/>
                <a:gridCol w="1602659"/>
                <a:gridCol w="1543665"/>
              </a:tblGrid>
              <a:tr h="66060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Max. #</a:t>
                      </a:r>
                    </a:p>
                    <a:p>
                      <a:pPr algn="ctr"/>
                      <a:r>
                        <a:rPr lang="en-US" b="0" dirty="0" smtClean="0"/>
                        <a:t>pointers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Max. #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Min. #</a:t>
                      </a:r>
                    </a:p>
                    <a:p>
                      <a:pPr algn="ctr"/>
                      <a:r>
                        <a:rPr lang="en-US" b="0" dirty="0" smtClean="0"/>
                        <a:t>pointers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Min. 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keys</a:t>
                      </a:r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Non-leaf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n+1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(n+1)/2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(n+1)/2 1</a:t>
                      </a:r>
                      <a:endParaRPr lang="en-US" b="0" dirty="0"/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Leaf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(n+1)/2 + 1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 panose="05050102010706020507" pitchFamily="18" charset="2"/>
                        </a:rPr>
                        <a:t>(n+1)/2</a:t>
                      </a:r>
                      <a:endParaRPr lang="en-US" b="0" dirty="0" smtClean="0"/>
                    </a:p>
                  </a:txBody>
                  <a:tcPr/>
                </a:tc>
              </a:tr>
              <a:tr h="308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Root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92675" y="6041920"/>
            <a:ext cx="1252538" cy="4000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1</a:t>
            </a:r>
          </a:p>
        </p:txBody>
      </p:sp>
      <p:cxnSp>
        <p:nvCxnSpPr>
          <p:cNvPr id="3" name="Straight Arrow Connector 2"/>
          <p:cNvCxnSpPr>
            <a:stCxn id="6" idx="0"/>
          </p:cNvCxnSpPr>
          <p:nvPr/>
        </p:nvCxnSpPr>
        <p:spPr>
          <a:xfrm flipV="1">
            <a:off x="5518944" y="5663381"/>
            <a:ext cx="6785" cy="37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en-US" sz="1400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 smtClean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30998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275289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Simple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e-distribute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keys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oalesce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with a sibling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delete a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	pointer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from its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en-US" sz="1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Simple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e-distribute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keys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oalesce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with a sibling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delete a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	pointer </a:t>
            </a: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from its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en-US" sz="1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684" y="4699818"/>
            <a:ext cx="708168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Observation: when two siblings both are no more than half full, coalesce them into a single node (which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is nearly full)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83458"/>
            <a:ext cx="7772400" cy="6159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Search in a 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6658"/>
            <a:ext cx="7772400" cy="182234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 smtClean="0">
                <a:cs typeface="Times New Roman" panose="02020603050405020304" pitchFamily="18" charset="0"/>
              </a:rPr>
              <a:t>Start from the root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en-US" sz="2800" dirty="0" smtClean="0">
                <a:cs typeface="Times New Roman" panose="02020603050405020304" pitchFamily="18" charset="0"/>
              </a:rPr>
              <a:t>Search in a leaf block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en-US" sz="2800" dirty="0" smtClean="0">
                <a:cs typeface="Times New Roman" panose="02020603050405020304" pitchFamily="18" charset="0"/>
              </a:rPr>
              <a:t>May not have to go to the data file</a:t>
            </a:r>
            <a:r>
              <a:rPr lang="en-US" altLang="en-US" dirty="0" smtClean="0"/>
              <a:t>		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702" y="2961968"/>
            <a:ext cx="6368845" cy="32864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Search(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20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buFontTx/>
              <a:buNone/>
            </a:pPr>
            <a:endParaRPr lang="en-US" altLang="en-US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endParaRPr lang="en-US" altLang="en-US" sz="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20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20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400" kern="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744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en-US" sz="1400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Node Coalescence</a:t>
            </a:r>
          </a:p>
        </p:txBody>
      </p:sp>
    </p:spTree>
    <p:extLst>
      <p:ext uri="{BB962C8B-B14F-4D97-AF65-F5344CB8AC3E}">
        <p14:creationId xmlns:p14="http://schemas.microsoft.com/office/powerpoint/2010/main" val="3355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en-US" sz="1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6326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6889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1111433" y="5256205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11433" y="5163664"/>
            <a:ext cx="1493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4752587" y="5256205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2755573" y="4707975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594079" y="4712749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3313471" y="4361642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1150" y="4293499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5086399" y="4712749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495861" y="5195282"/>
            <a:ext cx="176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3200" y="5172900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>
            <a:endCxn id="110" idx="1"/>
          </p:cNvCxnSpPr>
          <p:nvPr/>
        </p:nvCxnSpPr>
        <p:spPr>
          <a:xfrm flipV="1">
            <a:off x="4463729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609792" y="5172900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7980140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25143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693039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06233" y="559550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45554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454013" y="5427089"/>
            <a:ext cx="3736258" cy="375568"/>
          </a:xfrm>
          <a:custGeom>
            <a:avLst/>
            <a:gdLst>
              <a:gd name="connsiteX0" fmla="*/ 0 w 3736258"/>
              <a:gd name="connsiteY0" fmla="*/ 10150 h 375568"/>
              <a:gd name="connsiteX1" fmla="*/ 49161 w 3736258"/>
              <a:gd name="connsiteY1" fmla="*/ 317 h 375568"/>
              <a:gd name="connsiteX2" fmla="*/ 98322 w 3736258"/>
              <a:gd name="connsiteY2" fmla="*/ 49479 h 375568"/>
              <a:gd name="connsiteX3" fmla="*/ 127819 w 3736258"/>
              <a:gd name="connsiteY3" fmla="*/ 78976 h 375568"/>
              <a:gd name="connsiteX4" fmla="*/ 167148 w 3736258"/>
              <a:gd name="connsiteY4" fmla="*/ 196963 h 375568"/>
              <a:gd name="connsiteX5" fmla="*/ 176981 w 3736258"/>
              <a:gd name="connsiteY5" fmla="*/ 226459 h 375568"/>
              <a:gd name="connsiteX6" fmla="*/ 206477 w 3736258"/>
              <a:gd name="connsiteY6" fmla="*/ 246124 h 375568"/>
              <a:gd name="connsiteX7" fmla="*/ 226142 w 3736258"/>
              <a:gd name="connsiteY7" fmla="*/ 275621 h 375568"/>
              <a:gd name="connsiteX8" fmla="*/ 373626 w 3736258"/>
              <a:gd name="connsiteY8" fmla="*/ 324782 h 375568"/>
              <a:gd name="connsiteX9" fmla="*/ 639097 w 3736258"/>
              <a:gd name="connsiteY9" fmla="*/ 334614 h 375568"/>
              <a:gd name="connsiteX10" fmla="*/ 737419 w 3736258"/>
              <a:gd name="connsiteY10" fmla="*/ 344446 h 375568"/>
              <a:gd name="connsiteX11" fmla="*/ 786581 w 3736258"/>
              <a:gd name="connsiteY11" fmla="*/ 354279 h 375568"/>
              <a:gd name="connsiteX12" fmla="*/ 1209368 w 3736258"/>
              <a:gd name="connsiteY12" fmla="*/ 364111 h 375568"/>
              <a:gd name="connsiteX13" fmla="*/ 1445342 w 3736258"/>
              <a:gd name="connsiteY13" fmla="*/ 373943 h 375568"/>
              <a:gd name="connsiteX14" fmla="*/ 1809135 w 3736258"/>
              <a:gd name="connsiteY14" fmla="*/ 364111 h 375568"/>
              <a:gd name="connsiteX15" fmla="*/ 1838632 w 3736258"/>
              <a:gd name="connsiteY15" fmla="*/ 354279 h 375568"/>
              <a:gd name="connsiteX16" fmla="*/ 2782529 w 3736258"/>
              <a:gd name="connsiteY16" fmla="*/ 364111 h 375568"/>
              <a:gd name="connsiteX17" fmla="*/ 3352800 w 3736258"/>
              <a:gd name="connsiteY17" fmla="*/ 364111 h 375568"/>
              <a:gd name="connsiteX18" fmla="*/ 3421626 w 3736258"/>
              <a:gd name="connsiteY18" fmla="*/ 344446 h 375568"/>
              <a:gd name="connsiteX19" fmla="*/ 3451122 w 3736258"/>
              <a:gd name="connsiteY19" fmla="*/ 324782 h 375568"/>
              <a:gd name="connsiteX20" fmla="*/ 3529781 w 3736258"/>
              <a:gd name="connsiteY20" fmla="*/ 314950 h 375568"/>
              <a:gd name="connsiteX21" fmla="*/ 3569110 w 3736258"/>
              <a:gd name="connsiteY21" fmla="*/ 226459 h 375568"/>
              <a:gd name="connsiteX22" fmla="*/ 3578942 w 3736258"/>
              <a:gd name="connsiteY22" fmla="*/ 196963 h 375568"/>
              <a:gd name="connsiteX23" fmla="*/ 3608439 w 3736258"/>
              <a:gd name="connsiteY23" fmla="*/ 177298 h 375568"/>
              <a:gd name="connsiteX24" fmla="*/ 3618271 w 3736258"/>
              <a:gd name="connsiteY24" fmla="*/ 147801 h 375568"/>
              <a:gd name="connsiteX25" fmla="*/ 3628103 w 3736258"/>
              <a:gd name="connsiteY25" fmla="*/ 49479 h 375568"/>
              <a:gd name="connsiteX26" fmla="*/ 3657600 w 3736258"/>
              <a:gd name="connsiteY26" fmla="*/ 29814 h 375568"/>
              <a:gd name="connsiteX27" fmla="*/ 3736258 w 3736258"/>
              <a:gd name="connsiteY27" fmla="*/ 19982 h 37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36258" h="375568">
                <a:moveTo>
                  <a:pt x="0" y="10150"/>
                </a:moveTo>
                <a:cubicBezTo>
                  <a:pt x="16387" y="6872"/>
                  <a:pt x="32578" y="-1756"/>
                  <a:pt x="49161" y="317"/>
                </a:cubicBezTo>
                <a:cubicBezTo>
                  <a:pt x="75991" y="3671"/>
                  <a:pt x="84603" y="33015"/>
                  <a:pt x="98322" y="49479"/>
                </a:cubicBezTo>
                <a:cubicBezTo>
                  <a:pt x="107224" y="60161"/>
                  <a:pt x="117987" y="69144"/>
                  <a:pt x="127819" y="78976"/>
                </a:cubicBezTo>
                <a:lnTo>
                  <a:pt x="167148" y="196963"/>
                </a:lnTo>
                <a:cubicBezTo>
                  <a:pt x="170425" y="206795"/>
                  <a:pt x="168358" y="220710"/>
                  <a:pt x="176981" y="226459"/>
                </a:cubicBezTo>
                <a:lnTo>
                  <a:pt x="206477" y="246124"/>
                </a:lnTo>
                <a:cubicBezTo>
                  <a:pt x="213032" y="255956"/>
                  <a:pt x="217249" y="267839"/>
                  <a:pt x="226142" y="275621"/>
                </a:cubicBezTo>
                <a:cubicBezTo>
                  <a:pt x="282508" y="324941"/>
                  <a:pt x="295955" y="320467"/>
                  <a:pt x="373626" y="324782"/>
                </a:cubicBezTo>
                <a:cubicBezTo>
                  <a:pt x="462041" y="329694"/>
                  <a:pt x="550607" y="331337"/>
                  <a:pt x="639097" y="334614"/>
                </a:cubicBezTo>
                <a:cubicBezTo>
                  <a:pt x="671871" y="337891"/>
                  <a:pt x="704770" y="340093"/>
                  <a:pt x="737419" y="344446"/>
                </a:cubicBezTo>
                <a:cubicBezTo>
                  <a:pt x="753984" y="346655"/>
                  <a:pt x="769884" y="353583"/>
                  <a:pt x="786581" y="354279"/>
                </a:cubicBezTo>
                <a:cubicBezTo>
                  <a:pt x="927426" y="360148"/>
                  <a:pt x="1068464" y="359905"/>
                  <a:pt x="1209368" y="364111"/>
                </a:cubicBezTo>
                <a:cubicBezTo>
                  <a:pt x="1288059" y="366460"/>
                  <a:pt x="1366684" y="370666"/>
                  <a:pt x="1445342" y="373943"/>
                </a:cubicBezTo>
                <a:cubicBezTo>
                  <a:pt x="1566606" y="370666"/>
                  <a:pt x="1687978" y="370169"/>
                  <a:pt x="1809135" y="364111"/>
                </a:cubicBezTo>
                <a:cubicBezTo>
                  <a:pt x="1819486" y="363593"/>
                  <a:pt x="1828268" y="354279"/>
                  <a:pt x="1838632" y="354279"/>
                </a:cubicBezTo>
                <a:cubicBezTo>
                  <a:pt x="2153281" y="354279"/>
                  <a:pt x="2467897" y="360834"/>
                  <a:pt x="2782529" y="364111"/>
                </a:cubicBezTo>
                <a:cubicBezTo>
                  <a:pt x="3051259" y="378254"/>
                  <a:pt x="3000849" y="380480"/>
                  <a:pt x="3352800" y="364111"/>
                </a:cubicBezTo>
                <a:cubicBezTo>
                  <a:pt x="3359750" y="363788"/>
                  <a:pt x="3411855" y="349332"/>
                  <a:pt x="3421626" y="344446"/>
                </a:cubicBezTo>
                <a:cubicBezTo>
                  <a:pt x="3432195" y="339161"/>
                  <a:pt x="3439722" y="327891"/>
                  <a:pt x="3451122" y="324782"/>
                </a:cubicBezTo>
                <a:cubicBezTo>
                  <a:pt x="3476615" y="317830"/>
                  <a:pt x="3503561" y="318227"/>
                  <a:pt x="3529781" y="314950"/>
                </a:cubicBezTo>
                <a:cubicBezTo>
                  <a:pt x="3560943" y="268206"/>
                  <a:pt x="3545708" y="296663"/>
                  <a:pt x="3569110" y="226459"/>
                </a:cubicBezTo>
                <a:cubicBezTo>
                  <a:pt x="3572387" y="216627"/>
                  <a:pt x="3570319" y="202712"/>
                  <a:pt x="3578942" y="196963"/>
                </a:cubicBezTo>
                <a:lnTo>
                  <a:pt x="3608439" y="177298"/>
                </a:lnTo>
                <a:cubicBezTo>
                  <a:pt x="3611716" y="167466"/>
                  <a:pt x="3616695" y="158045"/>
                  <a:pt x="3618271" y="147801"/>
                </a:cubicBezTo>
                <a:cubicBezTo>
                  <a:pt x="3623279" y="115247"/>
                  <a:pt x="3617687" y="80726"/>
                  <a:pt x="3628103" y="49479"/>
                </a:cubicBezTo>
                <a:cubicBezTo>
                  <a:pt x="3631840" y="38268"/>
                  <a:pt x="3647031" y="35099"/>
                  <a:pt x="3657600" y="29814"/>
                </a:cubicBezTo>
                <a:cubicBezTo>
                  <a:pt x="3687628" y="14800"/>
                  <a:pt x="3700474" y="19982"/>
                  <a:pt x="3736258" y="199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27"/>
          </p:cNvCxnSpPr>
          <p:nvPr/>
        </p:nvCxnSpPr>
        <p:spPr>
          <a:xfrm flipV="1">
            <a:off x="8190271" y="5430772"/>
            <a:ext cx="78727" cy="1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22376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1111433" y="5256205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11433" y="5163664"/>
            <a:ext cx="1493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4752587" y="5256205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2755573" y="4707975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594079" y="4712749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3313471" y="4361642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1150" y="4293499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5086399" y="4712749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495861" y="5195282"/>
            <a:ext cx="176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3200" y="5172900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>
            <a:endCxn id="110" idx="1"/>
          </p:cNvCxnSpPr>
          <p:nvPr/>
        </p:nvCxnSpPr>
        <p:spPr>
          <a:xfrm flipV="1">
            <a:off x="4463729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609792" y="5172900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7980140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25143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693039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06233" y="559550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45554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454013" y="5427089"/>
            <a:ext cx="3736258" cy="375568"/>
          </a:xfrm>
          <a:custGeom>
            <a:avLst/>
            <a:gdLst>
              <a:gd name="connsiteX0" fmla="*/ 0 w 3736258"/>
              <a:gd name="connsiteY0" fmla="*/ 10150 h 375568"/>
              <a:gd name="connsiteX1" fmla="*/ 49161 w 3736258"/>
              <a:gd name="connsiteY1" fmla="*/ 317 h 375568"/>
              <a:gd name="connsiteX2" fmla="*/ 98322 w 3736258"/>
              <a:gd name="connsiteY2" fmla="*/ 49479 h 375568"/>
              <a:gd name="connsiteX3" fmla="*/ 127819 w 3736258"/>
              <a:gd name="connsiteY3" fmla="*/ 78976 h 375568"/>
              <a:gd name="connsiteX4" fmla="*/ 167148 w 3736258"/>
              <a:gd name="connsiteY4" fmla="*/ 196963 h 375568"/>
              <a:gd name="connsiteX5" fmla="*/ 176981 w 3736258"/>
              <a:gd name="connsiteY5" fmla="*/ 226459 h 375568"/>
              <a:gd name="connsiteX6" fmla="*/ 206477 w 3736258"/>
              <a:gd name="connsiteY6" fmla="*/ 246124 h 375568"/>
              <a:gd name="connsiteX7" fmla="*/ 226142 w 3736258"/>
              <a:gd name="connsiteY7" fmla="*/ 275621 h 375568"/>
              <a:gd name="connsiteX8" fmla="*/ 373626 w 3736258"/>
              <a:gd name="connsiteY8" fmla="*/ 324782 h 375568"/>
              <a:gd name="connsiteX9" fmla="*/ 639097 w 3736258"/>
              <a:gd name="connsiteY9" fmla="*/ 334614 h 375568"/>
              <a:gd name="connsiteX10" fmla="*/ 737419 w 3736258"/>
              <a:gd name="connsiteY10" fmla="*/ 344446 h 375568"/>
              <a:gd name="connsiteX11" fmla="*/ 786581 w 3736258"/>
              <a:gd name="connsiteY11" fmla="*/ 354279 h 375568"/>
              <a:gd name="connsiteX12" fmla="*/ 1209368 w 3736258"/>
              <a:gd name="connsiteY12" fmla="*/ 364111 h 375568"/>
              <a:gd name="connsiteX13" fmla="*/ 1445342 w 3736258"/>
              <a:gd name="connsiteY13" fmla="*/ 373943 h 375568"/>
              <a:gd name="connsiteX14" fmla="*/ 1809135 w 3736258"/>
              <a:gd name="connsiteY14" fmla="*/ 364111 h 375568"/>
              <a:gd name="connsiteX15" fmla="*/ 1838632 w 3736258"/>
              <a:gd name="connsiteY15" fmla="*/ 354279 h 375568"/>
              <a:gd name="connsiteX16" fmla="*/ 2782529 w 3736258"/>
              <a:gd name="connsiteY16" fmla="*/ 364111 h 375568"/>
              <a:gd name="connsiteX17" fmla="*/ 3352800 w 3736258"/>
              <a:gd name="connsiteY17" fmla="*/ 364111 h 375568"/>
              <a:gd name="connsiteX18" fmla="*/ 3421626 w 3736258"/>
              <a:gd name="connsiteY18" fmla="*/ 344446 h 375568"/>
              <a:gd name="connsiteX19" fmla="*/ 3451122 w 3736258"/>
              <a:gd name="connsiteY19" fmla="*/ 324782 h 375568"/>
              <a:gd name="connsiteX20" fmla="*/ 3529781 w 3736258"/>
              <a:gd name="connsiteY20" fmla="*/ 314950 h 375568"/>
              <a:gd name="connsiteX21" fmla="*/ 3569110 w 3736258"/>
              <a:gd name="connsiteY21" fmla="*/ 226459 h 375568"/>
              <a:gd name="connsiteX22" fmla="*/ 3578942 w 3736258"/>
              <a:gd name="connsiteY22" fmla="*/ 196963 h 375568"/>
              <a:gd name="connsiteX23" fmla="*/ 3608439 w 3736258"/>
              <a:gd name="connsiteY23" fmla="*/ 177298 h 375568"/>
              <a:gd name="connsiteX24" fmla="*/ 3618271 w 3736258"/>
              <a:gd name="connsiteY24" fmla="*/ 147801 h 375568"/>
              <a:gd name="connsiteX25" fmla="*/ 3628103 w 3736258"/>
              <a:gd name="connsiteY25" fmla="*/ 49479 h 375568"/>
              <a:gd name="connsiteX26" fmla="*/ 3657600 w 3736258"/>
              <a:gd name="connsiteY26" fmla="*/ 29814 h 375568"/>
              <a:gd name="connsiteX27" fmla="*/ 3736258 w 3736258"/>
              <a:gd name="connsiteY27" fmla="*/ 19982 h 37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36258" h="375568">
                <a:moveTo>
                  <a:pt x="0" y="10150"/>
                </a:moveTo>
                <a:cubicBezTo>
                  <a:pt x="16387" y="6872"/>
                  <a:pt x="32578" y="-1756"/>
                  <a:pt x="49161" y="317"/>
                </a:cubicBezTo>
                <a:cubicBezTo>
                  <a:pt x="75991" y="3671"/>
                  <a:pt x="84603" y="33015"/>
                  <a:pt x="98322" y="49479"/>
                </a:cubicBezTo>
                <a:cubicBezTo>
                  <a:pt x="107224" y="60161"/>
                  <a:pt x="117987" y="69144"/>
                  <a:pt x="127819" y="78976"/>
                </a:cubicBezTo>
                <a:lnTo>
                  <a:pt x="167148" y="196963"/>
                </a:lnTo>
                <a:cubicBezTo>
                  <a:pt x="170425" y="206795"/>
                  <a:pt x="168358" y="220710"/>
                  <a:pt x="176981" y="226459"/>
                </a:cubicBezTo>
                <a:lnTo>
                  <a:pt x="206477" y="246124"/>
                </a:lnTo>
                <a:cubicBezTo>
                  <a:pt x="213032" y="255956"/>
                  <a:pt x="217249" y="267839"/>
                  <a:pt x="226142" y="275621"/>
                </a:cubicBezTo>
                <a:cubicBezTo>
                  <a:pt x="282508" y="324941"/>
                  <a:pt x="295955" y="320467"/>
                  <a:pt x="373626" y="324782"/>
                </a:cubicBezTo>
                <a:cubicBezTo>
                  <a:pt x="462041" y="329694"/>
                  <a:pt x="550607" y="331337"/>
                  <a:pt x="639097" y="334614"/>
                </a:cubicBezTo>
                <a:cubicBezTo>
                  <a:pt x="671871" y="337891"/>
                  <a:pt x="704770" y="340093"/>
                  <a:pt x="737419" y="344446"/>
                </a:cubicBezTo>
                <a:cubicBezTo>
                  <a:pt x="753984" y="346655"/>
                  <a:pt x="769884" y="353583"/>
                  <a:pt x="786581" y="354279"/>
                </a:cubicBezTo>
                <a:cubicBezTo>
                  <a:pt x="927426" y="360148"/>
                  <a:pt x="1068464" y="359905"/>
                  <a:pt x="1209368" y="364111"/>
                </a:cubicBezTo>
                <a:cubicBezTo>
                  <a:pt x="1288059" y="366460"/>
                  <a:pt x="1366684" y="370666"/>
                  <a:pt x="1445342" y="373943"/>
                </a:cubicBezTo>
                <a:cubicBezTo>
                  <a:pt x="1566606" y="370666"/>
                  <a:pt x="1687978" y="370169"/>
                  <a:pt x="1809135" y="364111"/>
                </a:cubicBezTo>
                <a:cubicBezTo>
                  <a:pt x="1819486" y="363593"/>
                  <a:pt x="1828268" y="354279"/>
                  <a:pt x="1838632" y="354279"/>
                </a:cubicBezTo>
                <a:cubicBezTo>
                  <a:pt x="2153281" y="354279"/>
                  <a:pt x="2467897" y="360834"/>
                  <a:pt x="2782529" y="364111"/>
                </a:cubicBezTo>
                <a:cubicBezTo>
                  <a:pt x="3051259" y="378254"/>
                  <a:pt x="3000849" y="380480"/>
                  <a:pt x="3352800" y="364111"/>
                </a:cubicBezTo>
                <a:cubicBezTo>
                  <a:pt x="3359750" y="363788"/>
                  <a:pt x="3411855" y="349332"/>
                  <a:pt x="3421626" y="344446"/>
                </a:cubicBezTo>
                <a:cubicBezTo>
                  <a:pt x="3432195" y="339161"/>
                  <a:pt x="3439722" y="327891"/>
                  <a:pt x="3451122" y="324782"/>
                </a:cubicBezTo>
                <a:cubicBezTo>
                  <a:pt x="3476615" y="317830"/>
                  <a:pt x="3503561" y="318227"/>
                  <a:pt x="3529781" y="314950"/>
                </a:cubicBezTo>
                <a:cubicBezTo>
                  <a:pt x="3560943" y="268206"/>
                  <a:pt x="3545708" y="296663"/>
                  <a:pt x="3569110" y="226459"/>
                </a:cubicBezTo>
                <a:cubicBezTo>
                  <a:pt x="3572387" y="216627"/>
                  <a:pt x="3570319" y="202712"/>
                  <a:pt x="3578942" y="196963"/>
                </a:cubicBezTo>
                <a:lnTo>
                  <a:pt x="3608439" y="177298"/>
                </a:lnTo>
                <a:cubicBezTo>
                  <a:pt x="3611716" y="167466"/>
                  <a:pt x="3616695" y="158045"/>
                  <a:pt x="3618271" y="147801"/>
                </a:cubicBezTo>
                <a:cubicBezTo>
                  <a:pt x="3623279" y="115247"/>
                  <a:pt x="3617687" y="80726"/>
                  <a:pt x="3628103" y="49479"/>
                </a:cubicBezTo>
                <a:cubicBezTo>
                  <a:pt x="3631840" y="38268"/>
                  <a:pt x="3647031" y="35099"/>
                  <a:pt x="3657600" y="29814"/>
                </a:cubicBezTo>
                <a:cubicBezTo>
                  <a:pt x="3687628" y="14800"/>
                  <a:pt x="3700474" y="19982"/>
                  <a:pt x="3736258" y="199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27"/>
          </p:cNvCxnSpPr>
          <p:nvPr/>
        </p:nvCxnSpPr>
        <p:spPr>
          <a:xfrm flipV="1">
            <a:off x="8190271" y="5430772"/>
            <a:ext cx="78727" cy="1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81150" y="4503174"/>
            <a:ext cx="572863" cy="10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44645" y="4712749"/>
            <a:ext cx="1349434" cy="543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4472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en-US" sz="1400" smtClean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</a:t>
            </a:r>
            <a:r>
              <a:rPr lang="en-US" altLang="en-US" sz="36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600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Delete key 5</a:t>
            </a:r>
          </a:p>
        </p:txBody>
      </p:sp>
    </p:spTree>
    <p:extLst>
      <p:ext uri="{BB962C8B-B14F-4D97-AF65-F5344CB8AC3E}">
        <p14:creationId xmlns:p14="http://schemas.microsoft.com/office/powerpoint/2010/main" val="2481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959266" y="5245042"/>
            <a:ext cx="99792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 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893506" y="4864306"/>
            <a:ext cx="314632" cy="383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10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72234" y="448745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766077" y="5467399"/>
            <a:ext cx="1880727" cy="10409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sibling is just half-full, so we should coalesce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299992" y="4934857"/>
            <a:ext cx="47885" cy="5281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00202" y="2885744"/>
            <a:ext cx="541734" cy="2894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142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half-full, </a:t>
            </a:r>
            <a:r>
              <a:rPr lang="en-US" sz="1600" dirty="0" smtClean="0">
                <a:solidFill>
                  <a:srgbClr val="FFFF00"/>
                </a:solidFill>
              </a:rPr>
              <a:t>so we can re-distribute pointers at </a:t>
            </a:r>
            <a:r>
              <a:rPr lang="en-US" sz="1600" dirty="0" err="1" smtClean="0">
                <a:solidFill>
                  <a:srgbClr val="FFFF00"/>
                </a:solidFill>
              </a:rPr>
              <a:t>nonleaves</a:t>
            </a:r>
            <a:endParaRPr lang="en-US" sz="1600" dirty="0">
              <a:solidFill>
                <a:srgbClr val="FFFF00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 smtClean="0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</p:spTree>
    <p:extLst>
      <p:ext uri="{BB962C8B-B14F-4D97-AF65-F5344CB8AC3E}">
        <p14:creationId xmlns:p14="http://schemas.microsoft.com/office/powerpoint/2010/main" val="1309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144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 smtClean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/>
                        <a:t>60</a:t>
                      </a:r>
                      <a:endParaRPr lang="en-US" altLang="zh-C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 smtClean="0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 smtClean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38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2234" y="33215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38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2" idx="0"/>
          </p:cNvCxnSpPr>
          <p:nvPr/>
        </p:nvCxnSpPr>
        <p:spPr>
          <a:xfrm flipH="1">
            <a:off x="2841511" y="2566422"/>
            <a:ext cx="1956922" cy="7551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36457" y="2697161"/>
            <a:ext cx="1015894" cy="6292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92356" y="246654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60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836513" y="327963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 smtClean="0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 smtClean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38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  <a:endParaRPr lang="en-US" altLang="zh-CN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Leaf coalescence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2234" y="33215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38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92356" y="246654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60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67513" y="3569350"/>
            <a:ext cx="449842" cy="967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1" idx="0"/>
          </p:cNvCxnSpPr>
          <p:nvPr/>
        </p:nvCxnSpPr>
        <p:spPr>
          <a:xfrm>
            <a:off x="6278096" y="3573468"/>
            <a:ext cx="1729747" cy="94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4302" y="327699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80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36513" y="327963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 smtClean="0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 smtClean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altLang="zh-CN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altLang="zh-CN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67513" y="3569350"/>
            <a:ext cx="449842" cy="96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1" idx="0"/>
          </p:cNvCxnSpPr>
          <p:nvPr/>
        </p:nvCxnSpPr>
        <p:spPr>
          <a:xfrm>
            <a:off x="6278096" y="3573468"/>
            <a:ext cx="1729747" cy="94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90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en-US" sz="1400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4416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9822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150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29727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151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51421" y="528602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4009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152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51421" y="528602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1477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153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0917" y="526635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549172" y="4729316"/>
            <a:ext cx="2248970" cy="592489"/>
          </a:xfrm>
          <a:custGeom>
            <a:avLst/>
            <a:gdLst>
              <a:gd name="connsiteX0" fmla="*/ 2290916 w 2290916"/>
              <a:gd name="connsiteY0" fmla="*/ 0 h 592489"/>
              <a:gd name="connsiteX1" fmla="*/ 2251587 w 2290916"/>
              <a:gd name="connsiteY1" fmla="*/ 78658 h 592489"/>
              <a:gd name="connsiteX2" fmla="*/ 2192593 w 2290916"/>
              <a:gd name="connsiteY2" fmla="*/ 117987 h 592489"/>
              <a:gd name="connsiteX3" fmla="*/ 2163097 w 2290916"/>
              <a:gd name="connsiteY3" fmla="*/ 137652 h 592489"/>
              <a:gd name="connsiteX4" fmla="*/ 2104103 w 2290916"/>
              <a:gd name="connsiteY4" fmla="*/ 157316 h 592489"/>
              <a:gd name="connsiteX5" fmla="*/ 2074606 w 2290916"/>
              <a:gd name="connsiteY5" fmla="*/ 176981 h 592489"/>
              <a:gd name="connsiteX6" fmla="*/ 2015613 w 2290916"/>
              <a:gd name="connsiteY6" fmla="*/ 196645 h 592489"/>
              <a:gd name="connsiteX7" fmla="*/ 1986116 w 2290916"/>
              <a:gd name="connsiteY7" fmla="*/ 206478 h 592489"/>
              <a:gd name="connsiteX8" fmla="*/ 1946787 w 2290916"/>
              <a:gd name="connsiteY8" fmla="*/ 216310 h 592489"/>
              <a:gd name="connsiteX9" fmla="*/ 1887793 w 2290916"/>
              <a:gd name="connsiteY9" fmla="*/ 235974 h 592489"/>
              <a:gd name="connsiteX10" fmla="*/ 1799303 w 2290916"/>
              <a:gd name="connsiteY10" fmla="*/ 275303 h 592489"/>
              <a:gd name="connsiteX11" fmla="*/ 1681316 w 2290916"/>
              <a:gd name="connsiteY11" fmla="*/ 314632 h 592489"/>
              <a:gd name="connsiteX12" fmla="*/ 481780 w 2290916"/>
              <a:gd name="connsiteY12" fmla="*/ 334297 h 592489"/>
              <a:gd name="connsiteX13" fmla="*/ 255639 w 2290916"/>
              <a:gd name="connsiteY13" fmla="*/ 353961 h 592489"/>
              <a:gd name="connsiteX14" fmla="*/ 226142 w 2290916"/>
              <a:gd name="connsiteY14" fmla="*/ 363794 h 592489"/>
              <a:gd name="connsiteX15" fmla="*/ 176980 w 2290916"/>
              <a:gd name="connsiteY15" fmla="*/ 373626 h 592489"/>
              <a:gd name="connsiteX16" fmla="*/ 117987 w 2290916"/>
              <a:gd name="connsiteY16" fmla="*/ 393290 h 592489"/>
              <a:gd name="connsiteX17" fmla="*/ 49161 w 2290916"/>
              <a:gd name="connsiteY17" fmla="*/ 412955 h 592489"/>
              <a:gd name="connsiteX18" fmla="*/ 9832 w 2290916"/>
              <a:gd name="connsiteY18" fmla="*/ 501445 h 592489"/>
              <a:gd name="connsiteX19" fmla="*/ 0 w 2290916"/>
              <a:gd name="connsiteY19" fmla="*/ 530942 h 592489"/>
              <a:gd name="connsiteX20" fmla="*/ 9832 w 2290916"/>
              <a:gd name="connsiteY20" fmla="*/ 570271 h 59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90916" h="592489">
                <a:moveTo>
                  <a:pt x="2290916" y="0"/>
                </a:moveTo>
                <a:cubicBezTo>
                  <a:pt x="2283784" y="17829"/>
                  <a:pt x="2269711" y="62799"/>
                  <a:pt x="2251587" y="78658"/>
                </a:cubicBezTo>
                <a:cubicBezTo>
                  <a:pt x="2233801" y="94221"/>
                  <a:pt x="2212258" y="104877"/>
                  <a:pt x="2192593" y="117987"/>
                </a:cubicBezTo>
                <a:cubicBezTo>
                  <a:pt x="2182761" y="124542"/>
                  <a:pt x="2174307" y="133915"/>
                  <a:pt x="2163097" y="137652"/>
                </a:cubicBezTo>
                <a:lnTo>
                  <a:pt x="2104103" y="157316"/>
                </a:lnTo>
                <a:cubicBezTo>
                  <a:pt x="2094271" y="163871"/>
                  <a:pt x="2085405" y="172182"/>
                  <a:pt x="2074606" y="176981"/>
                </a:cubicBezTo>
                <a:cubicBezTo>
                  <a:pt x="2055665" y="185399"/>
                  <a:pt x="2035277" y="190090"/>
                  <a:pt x="2015613" y="196645"/>
                </a:cubicBezTo>
                <a:cubicBezTo>
                  <a:pt x="2005781" y="199923"/>
                  <a:pt x="1996171" y="203964"/>
                  <a:pt x="1986116" y="206478"/>
                </a:cubicBezTo>
                <a:cubicBezTo>
                  <a:pt x="1973006" y="209755"/>
                  <a:pt x="1959730" y="212427"/>
                  <a:pt x="1946787" y="216310"/>
                </a:cubicBezTo>
                <a:cubicBezTo>
                  <a:pt x="1926933" y="222266"/>
                  <a:pt x="1887793" y="235974"/>
                  <a:pt x="1887793" y="235974"/>
                </a:cubicBezTo>
                <a:cubicBezTo>
                  <a:pt x="1841049" y="267138"/>
                  <a:pt x="1869510" y="251901"/>
                  <a:pt x="1799303" y="275303"/>
                </a:cubicBezTo>
                <a:lnTo>
                  <a:pt x="1681316" y="314632"/>
                </a:lnTo>
                <a:cubicBezTo>
                  <a:pt x="1281789" y="447810"/>
                  <a:pt x="1662967" y="324371"/>
                  <a:pt x="481780" y="334297"/>
                </a:cubicBezTo>
                <a:cubicBezTo>
                  <a:pt x="425292" y="338063"/>
                  <a:pt x="320247" y="342214"/>
                  <a:pt x="255639" y="353961"/>
                </a:cubicBezTo>
                <a:cubicBezTo>
                  <a:pt x="245442" y="355815"/>
                  <a:pt x="236197" y="361280"/>
                  <a:pt x="226142" y="363794"/>
                </a:cubicBezTo>
                <a:cubicBezTo>
                  <a:pt x="209929" y="367847"/>
                  <a:pt x="193103" y="369229"/>
                  <a:pt x="176980" y="373626"/>
                </a:cubicBezTo>
                <a:cubicBezTo>
                  <a:pt x="156982" y="379080"/>
                  <a:pt x="138096" y="388262"/>
                  <a:pt x="117987" y="393290"/>
                </a:cubicBezTo>
                <a:cubicBezTo>
                  <a:pt x="68603" y="405637"/>
                  <a:pt x="91478" y="398850"/>
                  <a:pt x="49161" y="412955"/>
                </a:cubicBezTo>
                <a:cubicBezTo>
                  <a:pt x="18000" y="459698"/>
                  <a:pt x="33233" y="431243"/>
                  <a:pt x="9832" y="501445"/>
                </a:cubicBezTo>
                <a:lnTo>
                  <a:pt x="0" y="530942"/>
                </a:lnTo>
                <a:cubicBezTo>
                  <a:pt x="10910" y="596402"/>
                  <a:pt x="9832" y="609872"/>
                  <a:pt x="9832" y="570271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46187" y="5279921"/>
            <a:ext cx="367" cy="55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0699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154</a:t>
            </a:fld>
            <a:endParaRPr lang="en-US" altLang="en-US" sz="1400" dirty="0" smtClean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0917" y="526635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1794" y="4758478"/>
            <a:ext cx="1529138" cy="56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98300" y="4572000"/>
            <a:ext cx="406455" cy="19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(n+1)/2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40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onleaf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2815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155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</p:spTree>
    <p:extLst>
      <p:ext uri="{BB962C8B-B14F-4D97-AF65-F5344CB8AC3E}">
        <p14:creationId xmlns:p14="http://schemas.microsoft.com/office/powerpoint/2010/main" val="17179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156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26770" y="46699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4174765" y="4664942"/>
            <a:ext cx="353386" cy="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157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26770" y="46699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4174765" y="4664942"/>
            <a:ext cx="353386" cy="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48071" y="5314269"/>
            <a:ext cx="1048839" cy="3926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 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428568" y="4825383"/>
            <a:ext cx="421972" cy="47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158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26770" y="46699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4174765" y="4664942"/>
            <a:ext cx="353386" cy="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159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leaf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130)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160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leaf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484671" y="2541229"/>
            <a:ext cx="95430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half-full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7243" y="2968886"/>
            <a:ext cx="525940" cy="2727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161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leaf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484671" y="2541229"/>
            <a:ext cx="95430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half-full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7243" y="2968886"/>
            <a:ext cx="525940" cy="2727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28140" y="2847130"/>
            <a:ext cx="1171731" cy="7083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just half-full,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 we need to coalesce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31550" y="3241667"/>
            <a:ext cx="622649" cy="836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162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leaf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62294" y="205185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490538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2031649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Line 7"/>
          <p:cNvSpPr>
            <a:spLocks noChangeShapeType="1"/>
          </p:cNvSpPr>
          <p:nvPr/>
        </p:nvSpPr>
        <p:spPr bwMode="auto">
          <a:xfrm flipH="1">
            <a:off x="2433838" y="20513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>
            <a:off x="2016228" y="20504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8412" y="174821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7706" y="1757848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35427" y="1570535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3050571" y="2504276"/>
            <a:ext cx="278155" cy="535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688412" y="2679240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nonleaf</a:t>
            </a:r>
            <a:r>
              <a:rPr lang="en-US" sz="1200" dirty="0" smtClean="0">
                <a:solidFill>
                  <a:schemeClr val="tx1"/>
                </a:solidFill>
              </a:rPr>
              <a:t>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163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5)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leaf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CCCC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62294" y="205185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490538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2031649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Line 7"/>
          <p:cNvSpPr>
            <a:spLocks noChangeShapeType="1"/>
          </p:cNvSpPr>
          <p:nvPr/>
        </p:nvSpPr>
        <p:spPr bwMode="auto">
          <a:xfrm flipH="1">
            <a:off x="2433838" y="20513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>
            <a:off x="2016228" y="20504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8412" y="174821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7706" y="1757848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35427" y="1570535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3050571" y="2504276"/>
            <a:ext cx="278155" cy="535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688412" y="2679240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nonleaf</a:t>
            </a:r>
            <a:r>
              <a:rPr lang="en-US" sz="1200" dirty="0" smtClean="0">
                <a:solidFill>
                  <a:schemeClr val="tx1"/>
                </a:solidFill>
              </a:rPr>
              <a:t> coalescence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30570" y="2891802"/>
            <a:ext cx="854831" cy="326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new root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164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 smtClean="0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kern="0" dirty="0">
                <a:cs typeface="Times New Roman" panose="02020603050405020304" pitchFamily="18" charset="0"/>
              </a:rPr>
              <a:t>coalescence : 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Delete key 5</a:t>
            </a:r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58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61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72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969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166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438150" y="1944914"/>
            <a:ext cx="6310993" cy="12337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17581" y="2238605"/>
            <a:ext cx="101983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</a:t>
            </a:r>
          </a:p>
          <a:p>
            <a:r>
              <a:rPr lang="en-US" sz="1800" dirty="0" smtClean="0"/>
              <a:t>at a leaf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29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167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0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168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169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78640" y="3276099"/>
            <a:ext cx="15758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half-full condition</a:t>
            </a:r>
          </a:p>
          <a:p>
            <a:r>
              <a:rPr lang="en-US" sz="1400" dirty="0" smtClean="0"/>
              <a:t>is satisfied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130)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170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61181" y="4637125"/>
            <a:ext cx="3502705" cy="25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7816" y="4611078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re-distribution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963886" y="4762679"/>
            <a:ext cx="731586" cy="22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78640" y="3276099"/>
            <a:ext cx="15758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half-full condition</a:t>
            </a:r>
          </a:p>
          <a:p>
            <a:r>
              <a:rPr lang="en-US" sz="1400" dirty="0" smtClean="0"/>
              <a:t>is satisfied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99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171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61181" y="4637125"/>
            <a:ext cx="3502705" cy="25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7816" y="4611078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re-distribution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963886" y="4762679"/>
            <a:ext cx="731586" cy="22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35246" y="4926892"/>
            <a:ext cx="4936525" cy="315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08354" y="5320591"/>
            <a:ext cx="1600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</a:t>
            </a:r>
            <a:r>
              <a:rPr lang="en-US" altLang="en-US" sz="1400" kern="0" dirty="0">
                <a:cs typeface="Times New Roman" panose="02020603050405020304" pitchFamily="18" charset="0"/>
              </a:rPr>
              <a:t>coalescence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360193" y="5091991"/>
            <a:ext cx="648220" cy="2119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78640" y="3276099"/>
            <a:ext cx="15758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half-full condition</a:t>
            </a:r>
          </a:p>
          <a:p>
            <a:r>
              <a:rPr lang="en-US" sz="1400" dirty="0" smtClean="0"/>
              <a:t>is satisfied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57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172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delete at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61181" y="4637125"/>
            <a:ext cx="3502705" cy="255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7816" y="4611078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re-distribution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963886" y="4762679"/>
            <a:ext cx="731586" cy="22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35246" y="4926892"/>
            <a:ext cx="4936525" cy="315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08354" y="5320591"/>
            <a:ext cx="1600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</a:t>
            </a:r>
            <a:r>
              <a:rPr lang="en-US" altLang="en-US" sz="1400" kern="0" dirty="0">
                <a:cs typeface="Times New Roman" panose="02020603050405020304" pitchFamily="18" charset="0"/>
              </a:rPr>
              <a:t>coalescence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360193" y="5091991"/>
            <a:ext cx="648220" cy="2119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14652" y="5191711"/>
            <a:ext cx="3569700" cy="621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0002" y="5716756"/>
            <a:ext cx="178388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decide if a new root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684352" y="5592024"/>
            <a:ext cx="1135650" cy="1864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78640" y="3276099"/>
            <a:ext cx="157581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half-full condition</a:t>
            </a:r>
          </a:p>
          <a:p>
            <a:r>
              <a:rPr lang="en-US" sz="1400" dirty="0" smtClean="0"/>
              <a:t>is satisfied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173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685800" y="2525486"/>
            <a:ext cx="5671457" cy="63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1" y="5119007"/>
            <a:ext cx="5410200" cy="1223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606" y="3691350"/>
            <a:ext cx="178286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report if </a:t>
            </a:r>
            <a:r>
              <a:rPr 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600" dirty="0" smtClean="0"/>
              <a:t> is </a:t>
            </a:r>
          </a:p>
          <a:p>
            <a:r>
              <a:rPr lang="en-US" sz="1600" dirty="0" smtClean="0"/>
              <a:t>less than half-full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57257" y="4276125"/>
            <a:ext cx="328350" cy="871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57257" y="3164114"/>
            <a:ext cx="328349" cy="532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after deletion,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232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8258"/>
          </a:xfrm>
        </p:spPr>
        <p:txBody>
          <a:bodyPr/>
          <a:lstStyle/>
          <a:p>
            <a:pPr algn="l" eaLnBrk="1" hangingPunct="1"/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 deletions in practice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35100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Often, coalescing is 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en-US" dirty="0" smtClean="0">
                <a:cs typeface="Times New Roman" panose="02020603050405020304" pitchFamily="18" charset="0"/>
              </a:rPr>
              <a:t> implemented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Too hard and not worth it!</a:t>
            </a:r>
          </a:p>
        </p:txBody>
      </p:sp>
      <p:sp>
        <p:nvSpPr>
          <p:cNvPr id="140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BF952-0738-4020-A2FC-96E1337D54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9829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130)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26608" y="4012628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956463" y="3466765"/>
            <a:ext cx="1323527" cy="4200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134417">
            <a:off x="5483301" y="3458620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>
                <a:solidFill>
                  <a:srgbClr val="FF0000"/>
                </a:solidFill>
              </a:rPr>
              <a:t>130</a:t>
            </a:r>
            <a:endParaRPr lang="en-US" sz="100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130)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6463" y="3466765"/>
            <a:ext cx="1323527" cy="4200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134417">
            <a:off x="5483301" y="3458620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>
                <a:solidFill>
                  <a:srgbClr val="FF0000"/>
                </a:solidFill>
              </a:rPr>
              <a:t>130</a:t>
            </a:r>
            <a:endParaRPr lang="en-US" sz="10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447072" y="4395922"/>
            <a:ext cx="772810" cy="7039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068478">
            <a:off x="5498441" y="461971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130</a:t>
            </a:r>
            <a:r>
              <a:rPr lang="en-US" sz="1000" dirty="0"/>
              <a:t> </a:t>
            </a:r>
            <a:r>
              <a:rPr lang="en-US" sz="1000" dirty="0" smtClean="0"/>
              <a:t>&lt;150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20953" y="5080705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26608" y="4012628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848600" cy="4697412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A popular data structure used in 	database, dealing with data stored in 	disks.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204C0-0C88-450A-9576-2D817BE0A59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8538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B+Trees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130)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447072" y="4395922"/>
            <a:ext cx="772810" cy="7039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068478">
            <a:off x="5498441" y="461971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130</a:t>
            </a:r>
            <a:r>
              <a:rPr lang="en-US" sz="1000" dirty="0"/>
              <a:t> </a:t>
            </a:r>
            <a:r>
              <a:rPr lang="en-US" sz="1000" dirty="0" smtClean="0"/>
              <a:t>&lt;150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142455" y="5444576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130</a:t>
            </a:r>
            <a:r>
              <a:rPr lang="en-US" sz="1000" dirty="0" smtClean="0"/>
              <a:t> =130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791456" y="5751800"/>
            <a:ext cx="6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return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968468" y="551775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20953" y="5080705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26608" y="4012628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956463" y="3466765"/>
            <a:ext cx="1323527" cy="4200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134417">
            <a:off x="5483301" y="3458620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>
                <a:solidFill>
                  <a:srgbClr val="FF0000"/>
                </a:solidFill>
              </a:rPr>
              <a:t>130</a:t>
            </a:r>
            <a:endParaRPr lang="en-US" sz="1000" dirty="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8054" y="1619259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39363" y="1307749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5060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AE3C0-23C4-4219-B5C4-A881FC30FD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84864" y="1513553"/>
            <a:ext cx="739222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2800" kern="0" dirty="0" smtClean="0">
                <a:cs typeface="Times New Roman" panose="02020603050405020304" pitchFamily="18" charset="0"/>
              </a:rPr>
              <a:t>To research all records whose key values are between </a:t>
            </a:r>
            <a:r>
              <a:rPr lang="en-US" altLang="en-US" sz="2800" i="1" kern="0" dirty="0" smtClean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800" i="1" kern="0" dirty="0" smtClean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1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5060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AE3C0-23C4-4219-B5C4-A881FC30FD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84864" y="1513553"/>
            <a:ext cx="739222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2800" kern="0" dirty="0" smtClean="0">
                <a:cs typeface="Times New Roman" panose="02020603050405020304" pitchFamily="18" charset="0"/>
              </a:rPr>
              <a:t>To research all records whose key values are between </a:t>
            </a:r>
            <a:r>
              <a:rPr lang="en-US" altLang="en-US" sz="2800" i="1" kern="0" dirty="0" smtClean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800" i="1" kern="0" dirty="0" smtClean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:</a:t>
            </a:r>
          </a:p>
          <a:p>
            <a:pPr marL="0" indent="-548640" defTabSz="548640" eaLnBrk="1" hangingPunct="1">
              <a:buFontTx/>
              <a:buNone/>
            </a:pPr>
            <a:endParaRPr lang="en-US" altLang="en-US" sz="1400" kern="0" dirty="0" smtClean="0">
              <a:cs typeface="Times New Roman" panose="02020603050405020304" pitchFamily="18" charset="0"/>
            </a:endParaRPr>
          </a:p>
          <a:p>
            <a:pPr marL="0" indent="-548640" defTabSz="548640" eaLnBrk="1" hangingPunct="1">
              <a:buFontTx/>
              <a:buNone/>
            </a:pPr>
            <a:r>
              <a:rPr lang="en-US" altLang="en-US" sz="2800" u="sng" kern="0" dirty="0" smtClean="0">
                <a:cs typeface="Times New Roman" panose="02020603050405020304" pitchFamily="18" charset="0"/>
              </a:rPr>
              <a:t>Range-Search(</a:t>
            </a:r>
            <a:r>
              <a:rPr lang="en-US" altLang="en-US" sz="2800" u="sng" kern="0" dirty="0" err="1" smtClean="0">
                <a:cs typeface="Times New Roman" panose="02020603050405020304" pitchFamily="18" charset="0"/>
              </a:rPr>
              <a:t>ptr</a:t>
            </a:r>
            <a:r>
              <a:rPr lang="en-US" altLang="en-US" sz="2800" u="sng" kern="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800" i="1" u="sng" kern="0" dirty="0">
                <a:cs typeface="Times New Roman" panose="02020603050405020304" pitchFamily="18" charset="0"/>
              </a:rPr>
              <a:t>k</a:t>
            </a:r>
            <a:r>
              <a:rPr lang="en-US" altLang="en-US" sz="2800" u="sng" kern="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u="sng" kern="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800" i="1" u="sng" kern="0" dirty="0">
                <a:cs typeface="Times New Roman" panose="02020603050405020304" pitchFamily="18" charset="0"/>
              </a:rPr>
              <a:t>k</a:t>
            </a:r>
            <a:r>
              <a:rPr lang="en-US" altLang="en-US" sz="2800" u="sng" kern="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u="sng" kern="0" dirty="0" smtClean="0">
                <a:cs typeface="Times New Roman" panose="02020603050405020304" pitchFamily="18" charset="0"/>
              </a:rPr>
              <a:t>)</a:t>
            </a:r>
          </a:p>
          <a:p>
            <a:pPr marL="0" indent="-548640" defTabSz="548640" eaLnBrk="1" hangingPunct="1">
              <a:buFont typeface="+mj-lt"/>
              <a:buAutoNum type="arabicPeriod"/>
            </a:pPr>
            <a:r>
              <a:rPr lang="en-US" altLang="en-US" sz="2800" kern="0" dirty="0" smtClean="0">
                <a:cs typeface="Times New Roman" panose="02020603050405020304" pitchFamily="18" charset="0"/>
              </a:rPr>
              <a:t>Call Search(</a:t>
            </a:r>
            <a:r>
              <a:rPr lang="en-US" altLang="en-US" sz="2800" kern="0" dirty="0" err="1" smtClean="0">
                <a:cs typeface="Times New Roman" panose="02020603050405020304" pitchFamily="18" charset="0"/>
              </a:rPr>
              <a:t>ptr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800" i="1" kern="0" dirty="0" smtClean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 smtClean="0">
                <a:cs typeface="Times New Roman" panose="02020603050405020304" pitchFamily="18" charset="0"/>
              </a:rPr>
              <a:t>);</a:t>
            </a:r>
          </a:p>
          <a:p>
            <a:pPr marL="0" indent="-548640" defTabSz="548640" eaLnBrk="1" hangingPunct="1">
              <a:buFont typeface="+mj-lt"/>
              <a:buAutoNum type="arabicPeriod"/>
            </a:pPr>
            <a:r>
              <a:rPr lang="en-US" altLang="en-US" sz="2800" kern="0" dirty="0"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kern="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59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 smtClean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29085" y="198480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70394" y="1673293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 smtClean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Range-Search(*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50, 125)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29085" y="198480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70394" y="1673293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 smtClean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CCC"/>
                </a:solidFill>
              </a:rPr>
              <a:t>Range-Search(*</a:t>
            </a:r>
            <a:r>
              <a:rPr lang="en-US" sz="1400" dirty="0" err="1" smtClean="0">
                <a:solidFill>
                  <a:srgbClr val="FFCCCC"/>
                </a:solidFill>
              </a:rPr>
              <a:t>prt</a:t>
            </a:r>
            <a:r>
              <a:rPr lang="en-US" sz="1400" dirty="0" smtClean="0">
                <a:solidFill>
                  <a:srgbClr val="FFCCCC"/>
                </a:solidFill>
              </a:rPr>
              <a:t>, 50, 125)</a:t>
            </a:r>
            <a:endParaRPr lang="en-US" sz="1400" dirty="0">
              <a:solidFill>
                <a:srgbClr val="FFCCCC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2074" y="2520527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29085" y="198480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770394" y="1673293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 smtClean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68140" y="403130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690839" y="3359810"/>
            <a:ext cx="1004609" cy="61148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9733181">
            <a:off x="2662674" y="349022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 smtClean="0">
                <a:solidFill>
                  <a:srgbClr val="FF0000"/>
                </a:solidFill>
              </a:rPr>
              <a:t>0</a:t>
            </a:r>
            <a:r>
              <a:rPr lang="en-US" sz="1000" dirty="0" smtClean="0"/>
              <a:t> </a:t>
            </a:r>
            <a:r>
              <a:rPr lang="en-US" sz="1000" dirty="0" smtClean="0">
                <a:sym typeface="Symbol" panose="05050102010706020507" pitchFamily="18" charset="2"/>
              </a:rPr>
              <a:t>&lt;</a:t>
            </a:r>
            <a:r>
              <a:rPr lang="en-US" sz="1000" dirty="0" smtClean="0"/>
              <a:t> 100</a:t>
            </a:r>
            <a:endParaRPr 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19960" y="4405927"/>
            <a:ext cx="88338" cy="6349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3593" y="459685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50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1779667" y="508072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CCC"/>
                </a:solidFill>
              </a:rPr>
              <a:t>Range-Search(*</a:t>
            </a:r>
            <a:r>
              <a:rPr lang="en-US" sz="1400" dirty="0" err="1" smtClean="0">
                <a:solidFill>
                  <a:srgbClr val="FFCCCC"/>
                </a:solidFill>
              </a:rPr>
              <a:t>prt</a:t>
            </a:r>
            <a:r>
              <a:rPr lang="en-US" sz="1400" dirty="0" smtClean="0">
                <a:solidFill>
                  <a:srgbClr val="FFCCCC"/>
                </a:solidFill>
              </a:rPr>
              <a:t>, 50, 125)</a:t>
            </a:r>
            <a:endParaRPr lang="en-US" sz="1400" dirty="0">
              <a:solidFill>
                <a:srgbClr val="FFCC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2074" y="2520527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29085" y="198480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770394" y="1673293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 smtClean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83725" y="6084802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 smtClean="0">
                <a:solidFill>
                  <a:srgbClr val="FF0000"/>
                </a:solidFill>
              </a:rPr>
              <a:t>125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77671" y="621688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return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45688" y="551775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20953" y="5080705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68140" y="403130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690839" y="3359810"/>
            <a:ext cx="1004609" cy="61148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9733181">
            <a:off x="2662674" y="349022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</a:t>
            </a:r>
            <a:r>
              <a:rPr lang="en-US" sz="1000" dirty="0" smtClean="0">
                <a:solidFill>
                  <a:srgbClr val="FF0000"/>
                </a:solidFill>
              </a:rPr>
              <a:t>0</a:t>
            </a:r>
            <a:r>
              <a:rPr lang="en-US" sz="1000" dirty="0" smtClean="0"/>
              <a:t> </a:t>
            </a:r>
            <a:r>
              <a:rPr lang="en-US" sz="1000" dirty="0" smtClean="0">
                <a:sym typeface="Symbol" panose="05050102010706020507" pitchFamily="18" charset="2"/>
              </a:rPr>
              <a:t>&lt;</a:t>
            </a:r>
            <a:r>
              <a:rPr lang="en-US" sz="1000" dirty="0" smtClean="0"/>
              <a:t> 100</a:t>
            </a:r>
            <a:endParaRPr 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19960" y="4405927"/>
            <a:ext cx="88338" cy="6349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3593" y="459685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50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123369" y="554163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544449" y="5548667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940277" y="554866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81713" y="5756564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 smtClean="0">
                <a:solidFill>
                  <a:srgbClr val="FF0000"/>
                </a:solidFill>
              </a:rPr>
              <a:t>125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7573" y="6072665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101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 smtClean="0">
                <a:solidFill>
                  <a:srgbClr val="FF0000"/>
                </a:solidFill>
              </a:rPr>
              <a:t>125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22771" y="5763129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 smtClean="0">
                <a:solidFill>
                  <a:srgbClr val="FF0000"/>
                </a:solidFill>
              </a:rPr>
              <a:t>125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358580" y="620021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return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84602" y="589335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return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3175" y="5896111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return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90555" y="5087059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779667" y="508072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691800" y="5737870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135 </a:t>
            </a:r>
            <a:r>
              <a:rPr lang="en-US" sz="1000" dirty="0" smtClean="0">
                <a:sym typeface="Symbol" panose="05050102010706020507" pitchFamily="18" charset="2"/>
              </a:rPr>
              <a:t>&gt; </a:t>
            </a:r>
            <a:r>
              <a:rPr lang="en-US" sz="1000" dirty="0" smtClean="0">
                <a:solidFill>
                  <a:srgbClr val="FF0000"/>
                </a:solidFill>
              </a:rPr>
              <a:t>125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04075" y="587788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STOP</a:t>
            </a:r>
            <a:endParaRPr lang="en-US" sz="1100" b="1" dirty="0">
              <a:solidFill>
                <a:srgbClr val="00B0F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67025" y="5684408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35 </a:t>
            </a:r>
            <a:r>
              <a:rPr lang="en-US" sz="1000" dirty="0" smtClean="0">
                <a:sym typeface="Symbol" panose="05050102010706020507" pitchFamily="18" charset="2"/>
              </a:rPr>
              <a:t>&lt; </a:t>
            </a:r>
            <a:r>
              <a:rPr lang="en-US" sz="1000" dirty="0" smtClean="0">
                <a:solidFill>
                  <a:srgbClr val="FF0000"/>
                </a:solidFill>
              </a:rPr>
              <a:t>50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02484" y="5844653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B0F0"/>
                </a:solidFill>
              </a:rPr>
              <a:t>Not</a:t>
            </a:r>
          </a:p>
          <a:p>
            <a:pPr algn="ctr"/>
            <a:r>
              <a:rPr lang="en-US" sz="1100" b="1" dirty="0" smtClean="0">
                <a:solidFill>
                  <a:srgbClr val="00B0F0"/>
                </a:solidFill>
              </a:rPr>
              <a:t>Return</a:t>
            </a:r>
            <a:endParaRPr lang="en-US" sz="1100" b="1" dirty="0">
              <a:solidFill>
                <a:srgbClr val="00B0F0"/>
              </a:solidFill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 smtClean="0"/>
              <a:t>	</a:t>
            </a:r>
            <a:r>
              <a:rPr lang="en-US" altLang="en-US" sz="1400" kern="0" dirty="0" smtClean="0"/>
              <a:t>	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Range-Search(*</a:t>
            </a:r>
            <a:r>
              <a:rPr lang="en-US" sz="1400" dirty="0" err="1" smtClean="0">
                <a:solidFill>
                  <a:srgbClr val="FF0000"/>
                </a:solidFill>
              </a:rPr>
              <a:t>prt</a:t>
            </a:r>
            <a:r>
              <a:rPr lang="en-US" sz="1400" dirty="0" smtClean="0">
                <a:solidFill>
                  <a:srgbClr val="FF0000"/>
                </a:solidFill>
              </a:rPr>
              <a:t>, 50, 125)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2074" y="2520527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CCC"/>
                </a:solidFill>
              </a:rPr>
              <a:t>Search(*</a:t>
            </a:r>
            <a:r>
              <a:rPr lang="en-US" sz="1400" dirty="0" err="1" smtClean="0">
                <a:solidFill>
                  <a:srgbClr val="FFCCCC"/>
                </a:solidFill>
              </a:rPr>
              <a:t>prt</a:t>
            </a:r>
            <a:r>
              <a:rPr lang="en-US" sz="1400" dirty="0" smtClean="0">
                <a:solidFill>
                  <a:srgbClr val="FFCCCC"/>
                </a:solidFill>
              </a:rPr>
              <a:t>, 50)</a:t>
            </a:r>
            <a:endParaRPr lang="en-US" sz="1400" dirty="0">
              <a:solidFill>
                <a:srgbClr val="FFCCCC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29085" y="198480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tree node</a:t>
            </a:r>
            <a:endParaRPr lang="en-US" sz="14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770394" y="1673293"/>
          <a:ext cx="3624481" cy="3115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3037"/>
                <a:gridCol w="461666"/>
                <a:gridCol w="353037"/>
                <a:gridCol w="420930"/>
                <a:gridCol w="556715"/>
                <a:gridCol w="415714"/>
                <a:gridCol w="486759"/>
                <a:gridCol w="576623"/>
              </a:tblGrid>
              <a:tr h="31151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……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en-US" sz="1400" b="0" baseline="-25000" dirty="0" err="1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1400" b="0" baseline="-25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8363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72400" cy="4372898"/>
          </a:xfrm>
        </p:spPr>
        <p:txBody>
          <a:bodyPr/>
          <a:lstStyle/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Basic idea: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Find the leaf L where the record r should be 	inserted;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L has further room, then insert r into L, and 	return;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L is full, spilt L plus r into two leaves (each is 	about half full): this causes an additional child for 	the parent P of L, thus we need to add a child to P;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P is already full, then we have to split P and add 	an additional child to P’s parent … (recursively) 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3489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848600" cy="4697412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A popular data structure used in 	database, dealing with data stored in 	disks.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Support fast search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Support dynamic changes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Support range search 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204C0-0C88-450A-9576-2D817BE0A59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8538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B+Trees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22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0986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Insert(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32)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Insert(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32)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938954" y="2573371"/>
            <a:ext cx="680570" cy="5716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04226" y="3556285"/>
            <a:ext cx="109292" cy="7693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263512">
            <a:off x="3785035" y="2625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</a:t>
            </a:r>
            <a:r>
              <a:rPr lang="en-US" sz="1000" dirty="0" smtClean="0">
                <a:sym typeface="Symbol" panose="05050102010706020507" pitchFamily="18" charset="2"/>
              </a:rPr>
              <a:t>&lt;</a:t>
            </a:r>
            <a:r>
              <a:rPr lang="en-US" sz="1000" dirty="0" smtClean="0"/>
              <a:t> 100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 rot="4863043">
            <a:off x="3694465" y="380096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&lt;40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85932" y="438956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571" y="3204225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Insert(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32)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938954" y="2573371"/>
            <a:ext cx="680570" cy="5716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04226" y="3556285"/>
            <a:ext cx="109292" cy="7693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263512">
            <a:off x="3785035" y="2625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</a:t>
            </a:r>
            <a:r>
              <a:rPr lang="en-US" sz="1000" dirty="0" smtClean="0">
                <a:sym typeface="Symbol" panose="05050102010706020507" pitchFamily="18" charset="2"/>
              </a:rPr>
              <a:t>&lt;</a:t>
            </a:r>
            <a:r>
              <a:rPr lang="en-US" sz="1000" dirty="0" smtClean="0"/>
              <a:t> 100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 rot="4863043">
            <a:off x="3694465" y="380096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&lt;40</a:t>
            </a:r>
            <a:endParaRPr lang="en-US" sz="1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31221" y="4574457"/>
            <a:ext cx="919206" cy="3966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7967" y="4977478"/>
            <a:ext cx="125726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room for 32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85932" y="438956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571" y="3204225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Insert(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32)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938954" y="2573371"/>
            <a:ext cx="680570" cy="5716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04226" y="3556285"/>
            <a:ext cx="109292" cy="7693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4321114" y="4680052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9263512">
            <a:off x="3785035" y="2625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</a:t>
            </a:r>
            <a:r>
              <a:rPr lang="en-US" sz="1000" dirty="0" smtClean="0">
                <a:sym typeface="Symbol" panose="05050102010706020507" pitchFamily="18" charset="2"/>
              </a:rPr>
              <a:t>&lt;</a:t>
            </a:r>
            <a:r>
              <a:rPr lang="en-US" sz="1000" dirty="0" smtClean="0"/>
              <a:t> 100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 rot="4863043">
            <a:off x="3694465" y="380096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 </a:t>
            </a:r>
            <a:r>
              <a:rPr lang="en-US" sz="1000" dirty="0" smtClean="0">
                <a:sym typeface="Symbol" panose="05050102010706020507" pitchFamily="18" charset="2"/>
              </a:rPr>
              <a:t>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32</a:t>
            </a:r>
            <a:r>
              <a:rPr lang="en-US" sz="1000" dirty="0" smtClean="0"/>
              <a:t> &lt;40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85932" y="438956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571" y="3204225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2477" y="4806192"/>
            <a:ext cx="6345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cs typeface="Times New Roman" panose="02020603050405020304" pitchFamily="18" charset="0"/>
              </a:rPr>
              <a:t>Idea:</a:t>
            </a:r>
            <a:r>
              <a:rPr lang="en-US" dirty="0" smtClean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when there is no space for a new child 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(all pointers are in use),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split the node into </a:t>
            </a:r>
          </a:p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two nodes, with both at least half full.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node overflow</a:t>
            </a:r>
          </a:p>
        </p:txBody>
      </p:sp>
    </p:spTree>
    <p:extLst>
      <p:ext uri="{BB962C8B-B14F-4D97-AF65-F5344CB8AC3E}">
        <p14:creationId xmlns:p14="http://schemas.microsoft.com/office/powerpoint/2010/main" val="37450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dirty="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41583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651955" cy="4697412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cs typeface="Times New Roman" panose="02020603050405020304" pitchFamily="18" charset="0"/>
              </a:rPr>
              <a:t>A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B+tree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node of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order n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endParaRPr lang="en-US" altLang="en-US" dirty="0" smtClean="0"/>
          </a:p>
          <a:p>
            <a:pPr marL="0" indent="0" defTabSz="548640" eaLnBrk="1" hangingPunct="1">
              <a:buClr>
                <a:schemeClr val="accent2"/>
              </a:buClr>
              <a:buNone/>
            </a:pPr>
            <a:endParaRPr lang="en-US" altLang="en-US" sz="1600" dirty="0" smtClean="0"/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/>
              <a:t>	where </a:t>
            </a:r>
            <a:r>
              <a:rPr lang="en-US" altLang="en-US" sz="2400" i="1" dirty="0" err="1" smtClean="0"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 smtClean="0"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/>
              <a:t> are </a:t>
            </a:r>
            <a:r>
              <a:rPr lang="en-US" altLang="en-US" sz="2400" dirty="0" smtClean="0">
                <a:solidFill>
                  <a:srgbClr val="FF0000"/>
                </a:solidFill>
              </a:rPr>
              <a:t>pointers</a:t>
            </a:r>
            <a:r>
              <a:rPr lang="en-US" altLang="en-US" sz="2400" dirty="0" smtClean="0"/>
              <a:t> (disk addresses) and </a:t>
            </a:r>
            <a:r>
              <a:rPr lang="en-US" altLang="en-US" sz="2400" i="1" dirty="0" err="1" smtClean="0">
                <a:cs typeface="Times New Roman" panose="02020603050405020304" pitchFamily="18" charset="0"/>
              </a:rPr>
              <a:t>k</a:t>
            </a:r>
            <a:r>
              <a:rPr lang="en-US" altLang="en-US" sz="2400" i="1" baseline="-25000" dirty="0" err="1" smtClean="0"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/>
              <a:t> are 	</a:t>
            </a:r>
            <a:r>
              <a:rPr lang="en-US" altLang="en-US" sz="2400" dirty="0" smtClean="0">
                <a:solidFill>
                  <a:srgbClr val="FF0000"/>
                </a:solidFill>
              </a:rPr>
              <a:t>search-keys</a:t>
            </a:r>
            <a:r>
              <a:rPr lang="en-US" altLang="en-US" sz="2400" dirty="0" smtClean="0"/>
              <a:t> (values of the attributes in the index)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204C0-0C88-450A-9576-2D817BE0A59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82044" y="2122284"/>
            <a:ext cx="4456112" cy="573087"/>
            <a:chOff x="3701143" y="4542972"/>
            <a:chExt cx="4455886" cy="573313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3701143" y="4586514"/>
              <a:ext cx="4455886" cy="52251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latin typeface="+mn-lt"/>
              </a:endParaRPr>
            </a:p>
          </p:txBody>
        </p:sp>
        <p:cxnSp>
          <p:nvCxnSpPr>
            <p:cNvPr id="1536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926114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397829" y="4847771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14"/>
            <p:cNvCxnSpPr>
              <a:cxnSpLocks noChangeShapeType="1"/>
            </p:cNvCxnSpPr>
            <p:nvPr/>
          </p:nvCxnSpPr>
          <p:spPr bwMode="auto">
            <a:xfrm rot="5400000">
              <a:off x="4884056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5341258" y="4862285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5914571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Straight Connector 17"/>
            <p:cNvCxnSpPr>
              <a:cxnSpLocks noChangeShapeType="1"/>
            </p:cNvCxnSpPr>
            <p:nvPr/>
          </p:nvCxnSpPr>
          <p:spPr bwMode="auto">
            <a:xfrm rot="5400000">
              <a:off x="6894285" y="4847771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TextBox 20"/>
            <p:cNvSpPr txBox="1">
              <a:spLocks noChangeArrowheads="1"/>
            </p:cNvSpPr>
            <p:nvPr/>
          </p:nvSpPr>
          <p:spPr bwMode="auto">
            <a:xfrm>
              <a:off x="7681379" y="4572000"/>
              <a:ext cx="468374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i="1" baseline="-25000">
                  <a:latin typeface="+mn-lt"/>
                  <a:cs typeface="Times New Roman" panose="02020603050405020304" pitchFamily="18" charset="0"/>
                </a:rPr>
                <a:t>n</a:t>
              </a:r>
              <a:endParaRPr lang="en-US" altLang="en-US" sz="2400" baseline="-2500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374" name="TextBox 21"/>
            <p:cNvSpPr txBox="1">
              <a:spLocks noChangeArrowheads="1"/>
            </p:cNvSpPr>
            <p:nvPr/>
          </p:nvSpPr>
          <p:spPr bwMode="auto">
            <a:xfrm>
              <a:off x="7188651" y="4579257"/>
              <a:ext cx="452345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 err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i="1" baseline="-25000" dirty="0" err="1">
                  <a:latin typeface="+mn-lt"/>
                  <a:cs typeface="Times New Roman" panose="02020603050405020304" pitchFamily="18" charset="0"/>
                </a:rPr>
                <a:t>n</a:t>
              </a:r>
              <a:endParaRPr lang="en-US" altLang="en-US" sz="2400" i="1" baseline="-25000" dirty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375" name="TextBox 22"/>
            <p:cNvSpPr txBox="1">
              <a:spLocks noChangeArrowheads="1"/>
            </p:cNvSpPr>
            <p:nvPr/>
          </p:nvSpPr>
          <p:spPr bwMode="auto">
            <a:xfrm>
              <a:off x="5150195" y="4586514"/>
              <a:ext cx="450742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76" name="TextBox 23"/>
            <p:cNvSpPr txBox="1">
              <a:spLocks noChangeArrowheads="1"/>
            </p:cNvSpPr>
            <p:nvPr/>
          </p:nvSpPr>
          <p:spPr bwMode="auto">
            <a:xfrm>
              <a:off x="4670467" y="4593771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7" name="TextBox 24"/>
            <p:cNvSpPr txBox="1">
              <a:spLocks noChangeArrowheads="1"/>
            </p:cNvSpPr>
            <p:nvPr/>
          </p:nvSpPr>
          <p:spPr bwMode="auto">
            <a:xfrm>
              <a:off x="4192253" y="4601029"/>
              <a:ext cx="450742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8" name="TextBox 25"/>
            <p:cNvSpPr txBox="1">
              <a:spLocks noChangeArrowheads="1"/>
            </p:cNvSpPr>
            <p:nvPr/>
          </p:nvSpPr>
          <p:spPr bwMode="auto">
            <a:xfrm>
              <a:off x="3727038" y="4593771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15379" name="Straight Connector 26"/>
            <p:cNvCxnSpPr>
              <a:cxnSpLocks noChangeShapeType="1"/>
            </p:cNvCxnSpPr>
            <p:nvPr/>
          </p:nvCxnSpPr>
          <p:spPr bwMode="auto">
            <a:xfrm rot="5400000">
              <a:off x="7409543" y="4855028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Box 27"/>
            <p:cNvSpPr txBox="1">
              <a:spLocks noChangeArrowheads="1"/>
            </p:cNvSpPr>
            <p:nvPr/>
          </p:nvSpPr>
          <p:spPr bwMode="auto">
            <a:xfrm>
              <a:off x="5708237" y="4601028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Box 28"/>
            <p:cNvSpPr txBox="1">
              <a:spLocks noChangeArrowheads="1"/>
            </p:cNvSpPr>
            <p:nvPr/>
          </p:nvSpPr>
          <p:spPr bwMode="auto">
            <a:xfrm>
              <a:off x="6309707" y="4542972"/>
              <a:ext cx="7152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+mn-lt"/>
                </a:rPr>
                <a:t>……</a:t>
              </a:r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8538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B+Trees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dirty="0" smtClean="0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3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787241" y="1662010"/>
            <a:ext cx="3122500" cy="520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58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15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endCxn id="10" idx="0"/>
          </p:cNvCxnSpPr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6222115" y="5522890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26077" y="1288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4940914" y="1868690"/>
            <a:ext cx="1352386" cy="450364"/>
          </a:xfrm>
          <a:prstGeom prst="wedgeEllipseCallout">
            <a:avLst>
              <a:gd name="adj1" fmla="val 57753"/>
              <a:gd name="adj2" fmla="val -1133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the key here?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endCxn id="10" idx="0"/>
          </p:cNvCxnSpPr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6222115" y="5522890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26077" y="1288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4940914" y="1868690"/>
            <a:ext cx="1352386" cy="450364"/>
          </a:xfrm>
          <a:prstGeom prst="wedgeEllipseCallout">
            <a:avLst>
              <a:gd name="adj1" fmla="val 57753"/>
              <a:gd name="adj2" fmla="val -1133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the key here?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endCxn id="10" idx="0"/>
          </p:cNvCxnSpPr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7518866" y="1699802"/>
            <a:ext cx="939334" cy="404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 bwMode="auto">
          <a:xfrm>
            <a:off x="5427396" y="1737594"/>
            <a:ext cx="737006" cy="760082"/>
          </a:xfrm>
          <a:custGeom>
            <a:avLst/>
            <a:gdLst>
              <a:gd name="connsiteX0" fmla="*/ 0 w 1041145"/>
              <a:gd name="connsiteY0" fmla="*/ 947651 h 947651"/>
              <a:gd name="connsiteX1" fmla="*/ 16625 w 1041145"/>
              <a:gd name="connsiteY1" fmla="*/ 881149 h 947651"/>
              <a:gd name="connsiteX2" fmla="*/ 33251 w 1041145"/>
              <a:gd name="connsiteY2" fmla="*/ 864524 h 947651"/>
              <a:gd name="connsiteX3" fmla="*/ 49876 w 1041145"/>
              <a:gd name="connsiteY3" fmla="*/ 814647 h 947651"/>
              <a:gd name="connsiteX4" fmla="*/ 66502 w 1041145"/>
              <a:gd name="connsiteY4" fmla="*/ 798022 h 947651"/>
              <a:gd name="connsiteX5" fmla="*/ 116378 w 1041145"/>
              <a:gd name="connsiteY5" fmla="*/ 756458 h 947651"/>
              <a:gd name="connsiteX6" fmla="*/ 149629 w 1041145"/>
              <a:gd name="connsiteY6" fmla="*/ 714895 h 947651"/>
              <a:gd name="connsiteX7" fmla="*/ 174567 w 1041145"/>
              <a:gd name="connsiteY7" fmla="*/ 698269 h 947651"/>
              <a:gd name="connsiteX8" fmla="*/ 207818 w 1041145"/>
              <a:gd name="connsiteY8" fmla="*/ 665018 h 947651"/>
              <a:gd name="connsiteX9" fmla="*/ 232756 w 1041145"/>
              <a:gd name="connsiteY9" fmla="*/ 648393 h 947651"/>
              <a:gd name="connsiteX10" fmla="*/ 249382 w 1041145"/>
              <a:gd name="connsiteY10" fmla="*/ 631767 h 947651"/>
              <a:gd name="connsiteX11" fmla="*/ 274320 w 1041145"/>
              <a:gd name="connsiteY11" fmla="*/ 623455 h 947651"/>
              <a:gd name="connsiteX12" fmla="*/ 290945 w 1041145"/>
              <a:gd name="connsiteY12" fmla="*/ 606829 h 947651"/>
              <a:gd name="connsiteX13" fmla="*/ 340822 w 1041145"/>
              <a:gd name="connsiteY13" fmla="*/ 590204 h 947651"/>
              <a:gd name="connsiteX14" fmla="*/ 365760 w 1041145"/>
              <a:gd name="connsiteY14" fmla="*/ 581891 h 947651"/>
              <a:gd name="connsiteX15" fmla="*/ 440574 w 1041145"/>
              <a:gd name="connsiteY15" fmla="*/ 548640 h 947651"/>
              <a:gd name="connsiteX16" fmla="*/ 490451 w 1041145"/>
              <a:gd name="connsiteY16" fmla="*/ 532015 h 947651"/>
              <a:gd name="connsiteX17" fmla="*/ 515389 w 1041145"/>
              <a:gd name="connsiteY17" fmla="*/ 523702 h 947651"/>
              <a:gd name="connsiteX18" fmla="*/ 556953 w 1041145"/>
              <a:gd name="connsiteY18" fmla="*/ 515389 h 947651"/>
              <a:gd name="connsiteX19" fmla="*/ 581891 w 1041145"/>
              <a:gd name="connsiteY19" fmla="*/ 507077 h 947651"/>
              <a:gd name="connsiteX20" fmla="*/ 656705 w 1041145"/>
              <a:gd name="connsiteY20" fmla="*/ 490451 h 947651"/>
              <a:gd name="connsiteX21" fmla="*/ 681643 w 1041145"/>
              <a:gd name="connsiteY21" fmla="*/ 482138 h 947651"/>
              <a:gd name="connsiteX22" fmla="*/ 714894 w 1041145"/>
              <a:gd name="connsiteY22" fmla="*/ 473826 h 947651"/>
              <a:gd name="connsiteX23" fmla="*/ 773083 w 1041145"/>
              <a:gd name="connsiteY23" fmla="*/ 448887 h 947651"/>
              <a:gd name="connsiteX24" fmla="*/ 798022 w 1041145"/>
              <a:gd name="connsiteY24" fmla="*/ 432262 h 947651"/>
              <a:gd name="connsiteX25" fmla="*/ 847898 w 1041145"/>
              <a:gd name="connsiteY25" fmla="*/ 415637 h 947651"/>
              <a:gd name="connsiteX26" fmla="*/ 872836 w 1041145"/>
              <a:gd name="connsiteY26" fmla="*/ 407324 h 947651"/>
              <a:gd name="connsiteX27" fmla="*/ 922713 w 1041145"/>
              <a:gd name="connsiteY27" fmla="*/ 390698 h 947651"/>
              <a:gd name="connsiteX28" fmla="*/ 947651 w 1041145"/>
              <a:gd name="connsiteY28" fmla="*/ 382386 h 947651"/>
              <a:gd name="connsiteX29" fmla="*/ 997527 w 1041145"/>
              <a:gd name="connsiteY29" fmla="*/ 332509 h 947651"/>
              <a:gd name="connsiteX30" fmla="*/ 1014153 w 1041145"/>
              <a:gd name="connsiteY30" fmla="*/ 315884 h 947651"/>
              <a:gd name="connsiteX31" fmla="*/ 1030778 w 1041145"/>
              <a:gd name="connsiteY31" fmla="*/ 266007 h 947651"/>
              <a:gd name="connsiteX32" fmla="*/ 1039091 w 1041145"/>
              <a:gd name="connsiteY32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1145" h="947651">
                <a:moveTo>
                  <a:pt x="0" y="947651"/>
                </a:moveTo>
                <a:cubicBezTo>
                  <a:pt x="1787" y="938717"/>
                  <a:pt x="8958" y="893927"/>
                  <a:pt x="16625" y="881149"/>
                </a:cubicBezTo>
                <a:cubicBezTo>
                  <a:pt x="20657" y="874429"/>
                  <a:pt x="27709" y="870066"/>
                  <a:pt x="33251" y="864524"/>
                </a:cubicBezTo>
                <a:cubicBezTo>
                  <a:pt x="38793" y="847898"/>
                  <a:pt x="37484" y="827039"/>
                  <a:pt x="49876" y="814647"/>
                </a:cubicBezTo>
                <a:cubicBezTo>
                  <a:pt x="55418" y="809105"/>
                  <a:pt x="60481" y="803039"/>
                  <a:pt x="66502" y="798022"/>
                </a:cubicBezTo>
                <a:cubicBezTo>
                  <a:pt x="85907" y="781852"/>
                  <a:pt x="101336" y="775261"/>
                  <a:pt x="116378" y="756458"/>
                </a:cubicBezTo>
                <a:cubicBezTo>
                  <a:pt x="135583" y="732451"/>
                  <a:pt x="127325" y="732738"/>
                  <a:pt x="149629" y="714895"/>
                </a:cubicBezTo>
                <a:cubicBezTo>
                  <a:pt x="157430" y="708654"/>
                  <a:pt x="166982" y="704771"/>
                  <a:pt x="174567" y="698269"/>
                </a:cubicBezTo>
                <a:cubicBezTo>
                  <a:pt x="186468" y="688068"/>
                  <a:pt x="194776" y="673713"/>
                  <a:pt x="207818" y="665018"/>
                </a:cubicBezTo>
                <a:cubicBezTo>
                  <a:pt x="216131" y="659476"/>
                  <a:pt x="224955" y="654634"/>
                  <a:pt x="232756" y="648393"/>
                </a:cubicBezTo>
                <a:cubicBezTo>
                  <a:pt x="238876" y="643497"/>
                  <a:pt x="242661" y="635799"/>
                  <a:pt x="249382" y="631767"/>
                </a:cubicBezTo>
                <a:cubicBezTo>
                  <a:pt x="256896" y="627259"/>
                  <a:pt x="266007" y="626226"/>
                  <a:pt x="274320" y="623455"/>
                </a:cubicBezTo>
                <a:cubicBezTo>
                  <a:pt x="279862" y="617913"/>
                  <a:pt x="283935" y="610334"/>
                  <a:pt x="290945" y="606829"/>
                </a:cubicBezTo>
                <a:cubicBezTo>
                  <a:pt x="306620" y="598992"/>
                  <a:pt x="324196" y="595746"/>
                  <a:pt x="340822" y="590204"/>
                </a:cubicBezTo>
                <a:cubicBezTo>
                  <a:pt x="349135" y="587433"/>
                  <a:pt x="358469" y="586751"/>
                  <a:pt x="365760" y="581891"/>
                </a:cubicBezTo>
                <a:cubicBezTo>
                  <a:pt x="405279" y="555545"/>
                  <a:pt x="381221" y="568425"/>
                  <a:pt x="440574" y="548640"/>
                </a:cubicBezTo>
                <a:lnTo>
                  <a:pt x="490451" y="532015"/>
                </a:lnTo>
                <a:cubicBezTo>
                  <a:pt x="498764" y="529244"/>
                  <a:pt x="506797" y="525420"/>
                  <a:pt x="515389" y="523702"/>
                </a:cubicBezTo>
                <a:cubicBezTo>
                  <a:pt x="529244" y="520931"/>
                  <a:pt x="543246" y="518816"/>
                  <a:pt x="556953" y="515389"/>
                </a:cubicBezTo>
                <a:cubicBezTo>
                  <a:pt x="565454" y="513264"/>
                  <a:pt x="573466" y="509484"/>
                  <a:pt x="581891" y="507077"/>
                </a:cubicBezTo>
                <a:cubicBezTo>
                  <a:pt x="641654" y="490002"/>
                  <a:pt x="588103" y="507602"/>
                  <a:pt x="656705" y="490451"/>
                </a:cubicBezTo>
                <a:cubicBezTo>
                  <a:pt x="665206" y="488326"/>
                  <a:pt x="673218" y="484545"/>
                  <a:pt x="681643" y="482138"/>
                </a:cubicBezTo>
                <a:cubicBezTo>
                  <a:pt x="692628" y="478999"/>
                  <a:pt x="703810" y="476597"/>
                  <a:pt x="714894" y="473826"/>
                </a:cubicBezTo>
                <a:cubicBezTo>
                  <a:pt x="777501" y="432088"/>
                  <a:pt x="697937" y="481092"/>
                  <a:pt x="773083" y="448887"/>
                </a:cubicBezTo>
                <a:cubicBezTo>
                  <a:pt x="782266" y="444951"/>
                  <a:pt x="788892" y="436320"/>
                  <a:pt x="798022" y="432262"/>
                </a:cubicBezTo>
                <a:cubicBezTo>
                  <a:pt x="814036" y="425145"/>
                  <a:pt x="831273" y="421179"/>
                  <a:pt x="847898" y="415637"/>
                </a:cubicBezTo>
                <a:lnTo>
                  <a:pt x="872836" y="407324"/>
                </a:lnTo>
                <a:lnTo>
                  <a:pt x="922713" y="390698"/>
                </a:lnTo>
                <a:lnTo>
                  <a:pt x="947651" y="382386"/>
                </a:lnTo>
                <a:lnTo>
                  <a:pt x="997527" y="332509"/>
                </a:lnTo>
                <a:lnTo>
                  <a:pt x="1014153" y="315884"/>
                </a:lnTo>
                <a:cubicBezTo>
                  <a:pt x="1019695" y="299258"/>
                  <a:pt x="1028604" y="283397"/>
                  <a:pt x="1030778" y="266007"/>
                </a:cubicBezTo>
                <a:cubicBezTo>
                  <a:pt x="1047340" y="133518"/>
                  <a:pt x="1039091" y="221846"/>
                  <a:pt x="1039091" y="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0" name="Straight Arrow Connector 49"/>
          <p:cNvCxnSpPr>
            <a:stCxn id="49" idx="31"/>
          </p:cNvCxnSpPr>
          <p:nvPr/>
        </p:nvCxnSpPr>
        <p:spPr bwMode="auto">
          <a:xfrm flipV="1">
            <a:off x="6157063" y="1709557"/>
            <a:ext cx="10979" cy="2413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6222115" y="5522890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1209777" y="346587"/>
            <a:ext cx="746227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40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42961" y="1434127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 smtClean="0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1" y="1434127"/>
                <a:ext cx="1017073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2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726811" y="4419192"/>
            <a:ext cx="1610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50639" y="3504792"/>
            <a:ext cx="1420763" cy="78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372829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265107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818968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372829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3264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726811" y="4419192"/>
            <a:ext cx="1610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50639" y="3504792"/>
            <a:ext cx="1420763" cy="78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72829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265107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818968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372829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304880" y="3670802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31117" y="3888274"/>
            <a:ext cx="341978" cy="27077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48384" y="427422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20272" y="3504792"/>
            <a:ext cx="1451130" cy="65425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651955" cy="4697412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cs typeface="Times New Roman" panose="02020603050405020304" pitchFamily="18" charset="0"/>
              </a:rPr>
              <a:t>A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B+tree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node of </a:t>
            </a:r>
            <a:r>
              <a:rPr lang="en-US" altLang="en-US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order n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endParaRPr lang="en-US" altLang="en-US" dirty="0" smtClean="0"/>
          </a:p>
          <a:p>
            <a:pPr marL="0" indent="0" defTabSz="548640" eaLnBrk="1" hangingPunct="1">
              <a:buClr>
                <a:schemeClr val="accent2"/>
              </a:buClr>
              <a:buNone/>
            </a:pPr>
            <a:endParaRPr lang="en-US" altLang="en-US" sz="1600" dirty="0" smtClean="0"/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/>
              <a:t>where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p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h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rgbClr val="FF0000"/>
                </a:solidFill>
              </a:rPr>
              <a:t>pointers</a:t>
            </a:r>
            <a:r>
              <a:rPr lang="en-US" altLang="en-US" sz="2400" dirty="0"/>
              <a:t> (disk addresses) and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k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h</a:t>
            </a:r>
            <a:r>
              <a:rPr lang="en-US" altLang="en-US" sz="2400" dirty="0"/>
              <a:t> are 	</a:t>
            </a:r>
            <a:r>
              <a:rPr lang="en-US" altLang="en-US" sz="2400" dirty="0">
                <a:solidFill>
                  <a:srgbClr val="FF0000"/>
                </a:solidFill>
              </a:rPr>
              <a:t>search-keys</a:t>
            </a:r>
            <a:r>
              <a:rPr lang="en-US" altLang="en-US" sz="2400" dirty="0"/>
              <a:t> (values of the attributes in the index)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How big is n?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800" dirty="0"/>
              <a:t>	B</a:t>
            </a:r>
            <a:r>
              <a:rPr lang="en-US" altLang="en-US" sz="2800" dirty="0" smtClean="0"/>
              <a:t>asically we want each </a:t>
            </a:r>
            <a:r>
              <a:rPr lang="en-US" altLang="en-US" sz="2800" dirty="0" err="1" smtClean="0"/>
              <a:t>B+tree</a:t>
            </a:r>
            <a:r>
              <a:rPr lang="en-US" altLang="en-US" sz="2800" dirty="0" smtClean="0"/>
              <a:t> node to fit 	in a disk block so that a </a:t>
            </a:r>
            <a:r>
              <a:rPr lang="en-US" altLang="en-US" sz="2800" dirty="0" err="1" smtClean="0"/>
              <a:t>B+tree</a:t>
            </a:r>
            <a:r>
              <a:rPr lang="en-US" altLang="en-US" sz="2800" dirty="0" smtClean="0"/>
              <a:t> node can 	be 	read/written by a single disk I/O. 	Typically, 	n ~ 100-200.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204C0-0C88-450A-9576-2D817BE0A59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82044" y="2122284"/>
            <a:ext cx="4456112" cy="573087"/>
            <a:chOff x="3701143" y="4542972"/>
            <a:chExt cx="4455886" cy="573313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3701143" y="4586514"/>
              <a:ext cx="4455886" cy="52251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>
                <a:latin typeface="+mn-lt"/>
              </a:endParaRPr>
            </a:p>
          </p:txBody>
        </p:sp>
        <p:cxnSp>
          <p:nvCxnSpPr>
            <p:cNvPr id="15367" name="Straight Connector 12"/>
            <p:cNvCxnSpPr>
              <a:cxnSpLocks noChangeShapeType="1"/>
            </p:cNvCxnSpPr>
            <p:nvPr/>
          </p:nvCxnSpPr>
          <p:spPr bwMode="auto">
            <a:xfrm rot="5400000">
              <a:off x="3926114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13"/>
            <p:cNvCxnSpPr>
              <a:cxnSpLocks noChangeShapeType="1"/>
            </p:cNvCxnSpPr>
            <p:nvPr/>
          </p:nvCxnSpPr>
          <p:spPr bwMode="auto">
            <a:xfrm rot="5400000">
              <a:off x="4397829" y="4847771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14"/>
            <p:cNvCxnSpPr>
              <a:cxnSpLocks noChangeShapeType="1"/>
            </p:cNvCxnSpPr>
            <p:nvPr/>
          </p:nvCxnSpPr>
          <p:spPr bwMode="auto">
            <a:xfrm rot="5400000">
              <a:off x="4884056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5341258" y="4862285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5914571" y="4840514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Straight Connector 17"/>
            <p:cNvCxnSpPr>
              <a:cxnSpLocks noChangeShapeType="1"/>
            </p:cNvCxnSpPr>
            <p:nvPr/>
          </p:nvCxnSpPr>
          <p:spPr bwMode="auto">
            <a:xfrm rot="5400000">
              <a:off x="6894285" y="4847771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TextBox 20"/>
            <p:cNvSpPr txBox="1">
              <a:spLocks noChangeArrowheads="1"/>
            </p:cNvSpPr>
            <p:nvPr/>
          </p:nvSpPr>
          <p:spPr bwMode="auto">
            <a:xfrm>
              <a:off x="7681379" y="4572000"/>
              <a:ext cx="468374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i="1" baseline="-25000">
                  <a:latin typeface="+mn-lt"/>
                  <a:cs typeface="Times New Roman" panose="02020603050405020304" pitchFamily="18" charset="0"/>
                </a:rPr>
                <a:t>n</a:t>
              </a:r>
              <a:endParaRPr lang="en-US" altLang="en-US" sz="2400" baseline="-2500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374" name="TextBox 21"/>
            <p:cNvSpPr txBox="1">
              <a:spLocks noChangeArrowheads="1"/>
            </p:cNvSpPr>
            <p:nvPr/>
          </p:nvSpPr>
          <p:spPr bwMode="auto">
            <a:xfrm>
              <a:off x="7188651" y="4579257"/>
              <a:ext cx="452345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 err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i="1" baseline="-25000" dirty="0" err="1">
                  <a:latin typeface="+mn-lt"/>
                  <a:cs typeface="Times New Roman" panose="02020603050405020304" pitchFamily="18" charset="0"/>
                </a:rPr>
                <a:t>n</a:t>
              </a:r>
              <a:endParaRPr lang="en-US" altLang="en-US" sz="2400" i="1" baseline="-25000" dirty="0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375" name="TextBox 22"/>
            <p:cNvSpPr txBox="1">
              <a:spLocks noChangeArrowheads="1"/>
            </p:cNvSpPr>
            <p:nvPr/>
          </p:nvSpPr>
          <p:spPr bwMode="auto">
            <a:xfrm>
              <a:off x="5150195" y="4586514"/>
              <a:ext cx="450742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76" name="TextBox 23"/>
            <p:cNvSpPr txBox="1">
              <a:spLocks noChangeArrowheads="1"/>
            </p:cNvSpPr>
            <p:nvPr/>
          </p:nvSpPr>
          <p:spPr bwMode="auto">
            <a:xfrm>
              <a:off x="4670467" y="4593771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7" name="TextBox 24"/>
            <p:cNvSpPr txBox="1">
              <a:spLocks noChangeArrowheads="1"/>
            </p:cNvSpPr>
            <p:nvPr/>
          </p:nvSpPr>
          <p:spPr bwMode="auto">
            <a:xfrm>
              <a:off x="4192253" y="4601029"/>
              <a:ext cx="450742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k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8" name="TextBox 25"/>
            <p:cNvSpPr txBox="1">
              <a:spLocks noChangeArrowheads="1"/>
            </p:cNvSpPr>
            <p:nvPr/>
          </p:nvSpPr>
          <p:spPr bwMode="auto">
            <a:xfrm>
              <a:off x="3727038" y="4593771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15379" name="Straight Connector 26"/>
            <p:cNvCxnSpPr>
              <a:cxnSpLocks noChangeShapeType="1"/>
            </p:cNvCxnSpPr>
            <p:nvPr/>
          </p:nvCxnSpPr>
          <p:spPr bwMode="auto">
            <a:xfrm rot="5400000">
              <a:off x="7409543" y="4855028"/>
              <a:ext cx="50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Box 27"/>
            <p:cNvSpPr txBox="1">
              <a:spLocks noChangeArrowheads="1"/>
            </p:cNvSpPr>
            <p:nvPr/>
          </p:nvSpPr>
          <p:spPr bwMode="auto">
            <a:xfrm>
              <a:off x="5708237" y="4601028"/>
              <a:ext cx="466771" cy="46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2400" baseline="-25000">
                  <a:latin typeface="+mn-lt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Box 28"/>
            <p:cNvSpPr txBox="1">
              <a:spLocks noChangeArrowheads="1"/>
            </p:cNvSpPr>
            <p:nvPr/>
          </p:nvSpPr>
          <p:spPr bwMode="auto">
            <a:xfrm>
              <a:off x="6309707" y="4542972"/>
              <a:ext cx="7152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+mn-lt"/>
                </a:rPr>
                <a:t>……</a:t>
              </a:r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8538"/>
          </a:xfrm>
        </p:spPr>
        <p:txBody>
          <a:bodyPr/>
          <a:lstStyle/>
          <a:p>
            <a:pPr eaLnBrk="1" hangingPunct="1"/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B+Trees</a:t>
            </a:r>
            <a:endParaRPr lang="en-US" altLang="en-US" sz="4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20272" y="3504792"/>
            <a:ext cx="1451130" cy="65425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2748" y="5431736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  <a:endCxn id="3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20272" y="3504792"/>
            <a:ext cx="1451130" cy="65425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123560" y="3723117"/>
            <a:ext cx="285930" cy="368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4366755" y="3504792"/>
            <a:ext cx="657528" cy="77724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>
            <a:off x="3352800" y="3498364"/>
            <a:ext cx="548754" cy="7723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11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52183" y="4243078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39738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34739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7295713" y="467076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5862572" y="4667330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443793" y="4667330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3012073" y="466547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>
            <a:off x="1603603" y="466547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07369" y="516007"/>
            <a:ext cx="7419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 Example	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order 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en-US" sz="40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= 3</a:t>
            </a:r>
          </a:p>
        </p:txBody>
      </p:sp>
      <p:sp>
        <p:nvSpPr>
          <p:cNvPr id="17425" name="Line 26"/>
          <p:cNvSpPr>
            <a:spLocks noChangeShapeType="1"/>
          </p:cNvSpPr>
          <p:nvPr/>
        </p:nvSpPr>
        <p:spPr bwMode="auto">
          <a:xfrm flipH="1">
            <a:off x="3815468" y="3712457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7"/>
          <p:cNvSpPr>
            <a:spLocks noChangeShapeType="1"/>
          </p:cNvSpPr>
          <p:nvPr/>
        </p:nvSpPr>
        <p:spPr bwMode="auto">
          <a:xfrm flipH="1">
            <a:off x="5304052" y="3712458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8"/>
          <p:cNvSpPr>
            <a:spLocks noChangeShapeType="1"/>
          </p:cNvSpPr>
          <p:nvPr/>
        </p:nvSpPr>
        <p:spPr bwMode="auto">
          <a:xfrm>
            <a:off x="6599852" y="3719777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>
            <a:off x="7013772" y="3719776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7ED91-0706-4A79-94E7-8D7974DC56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H="1">
            <a:off x="2773675" y="2751699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4321892" y="2759636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24"/>
          <p:cNvSpPr>
            <a:spLocks noChangeShapeType="1"/>
          </p:cNvSpPr>
          <p:nvPr/>
        </p:nvSpPr>
        <p:spPr bwMode="auto">
          <a:xfrm flipH="1">
            <a:off x="1014116" y="3758174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25"/>
          <p:cNvSpPr>
            <a:spLocks noChangeShapeType="1"/>
          </p:cNvSpPr>
          <p:nvPr/>
        </p:nvSpPr>
        <p:spPr bwMode="auto">
          <a:xfrm flipH="1">
            <a:off x="2425033" y="3739440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33"/>
          <p:cNvSpPr>
            <a:spLocks noChangeShapeType="1"/>
          </p:cNvSpPr>
          <p:nvPr/>
        </p:nvSpPr>
        <p:spPr bwMode="auto">
          <a:xfrm>
            <a:off x="394422" y="475517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63782"/>
              </p:ext>
            </p:extLst>
          </p:nvPr>
        </p:nvGraphicFramePr>
        <p:xfrm>
          <a:off x="3917131" y="24926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8870"/>
              </p:ext>
            </p:extLst>
          </p:nvPr>
        </p:nvGraphicFramePr>
        <p:xfrm>
          <a:off x="2105024" y="348036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4910"/>
              </p:ext>
            </p:extLst>
          </p:nvPr>
        </p:nvGraphicFramePr>
        <p:xfrm>
          <a:off x="5767444" y="345686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08934"/>
              </p:ext>
            </p:extLst>
          </p:nvPr>
        </p:nvGraphicFramePr>
        <p:xfrm>
          <a:off x="394423" y="452223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33"/>
          <p:cNvSpPr>
            <a:spLocks noChangeShapeType="1"/>
          </p:cNvSpPr>
          <p:nvPr/>
        </p:nvSpPr>
        <p:spPr bwMode="auto">
          <a:xfrm>
            <a:off x="802741" y="477905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1217191" y="4779795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7912164" y="478608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24959"/>
              </p:ext>
            </p:extLst>
          </p:nvPr>
        </p:nvGraphicFramePr>
        <p:xfrm>
          <a:off x="1813185" y="452700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Line 33"/>
          <p:cNvSpPr>
            <a:spLocks noChangeShapeType="1"/>
          </p:cNvSpPr>
          <p:nvPr/>
        </p:nvSpPr>
        <p:spPr bwMode="auto">
          <a:xfrm>
            <a:off x="2224853" y="478608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1808267" y="478044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8883"/>
              </p:ext>
            </p:extLst>
          </p:nvPr>
        </p:nvGraphicFramePr>
        <p:xfrm>
          <a:off x="3225464" y="453139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101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110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Line 33"/>
          <p:cNvSpPr>
            <a:spLocks noChangeShapeType="1"/>
          </p:cNvSpPr>
          <p:nvPr/>
        </p:nvSpPr>
        <p:spPr bwMode="auto">
          <a:xfrm>
            <a:off x="4043051" y="4782005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3634257" y="4765004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>
            <a:off x="3222246" y="479196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74907"/>
              </p:ext>
            </p:extLst>
          </p:nvPr>
        </p:nvGraphicFramePr>
        <p:xfrm>
          <a:off x="4659962" y="453779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130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5063021" y="47904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>
            <a:off x="4655044" y="478608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94534"/>
              </p:ext>
            </p:extLst>
          </p:nvPr>
        </p:nvGraphicFramePr>
        <p:xfrm>
          <a:off x="6075964" y="453779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156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179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Line 33"/>
          <p:cNvSpPr>
            <a:spLocks noChangeShapeType="1"/>
          </p:cNvSpPr>
          <p:nvPr/>
        </p:nvSpPr>
        <p:spPr bwMode="auto">
          <a:xfrm>
            <a:off x="6902026" y="480045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6485987" y="478703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>
            <a:off x="6085795" y="478703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49061"/>
              </p:ext>
            </p:extLst>
          </p:nvPr>
        </p:nvGraphicFramePr>
        <p:xfrm>
          <a:off x="7509104" y="453779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180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7511621" y="479097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5847" y="2112293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73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486070" y="141193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US" sz="20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4581129" y="1900165"/>
            <a:ext cx="1352386" cy="450364"/>
          </a:xfrm>
          <a:prstGeom prst="wedgeEllipseCallout">
            <a:avLst>
              <a:gd name="adj1" fmla="val 23582"/>
              <a:gd name="adj2" fmla="val -893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the key 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rgbClr val="FF00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486070" y="141193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US" sz="20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4497180" y="4726552"/>
            <a:ext cx="914400" cy="292748"/>
          </a:xfrm>
          <a:prstGeom prst="wedgeEllipseCallout">
            <a:avLst>
              <a:gd name="adj1" fmla="val -96288"/>
              <a:gd name="adj2" fmla="val 1334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not used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4581129" y="1900165"/>
            <a:ext cx="1352386" cy="450364"/>
          </a:xfrm>
          <a:prstGeom prst="wedgeEllipseCallout">
            <a:avLst>
              <a:gd name="adj1" fmla="val 23582"/>
              <a:gd name="adj2" fmla="val -893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the key 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 dirty="0" smtClean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rgbClr val="FF00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 smtClean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7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8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 smtClean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1371600" y="277761"/>
            <a:ext cx="6592529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Complication: </a:t>
            </a:r>
            <a:r>
              <a:rPr lang="en-US" altLang="en-US" sz="3600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 smtClean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>
            <a:off x="3410835" y="1905161"/>
            <a:ext cx="2150340" cy="3316182"/>
          </a:xfrm>
          <a:custGeom>
            <a:avLst/>
            <a:gdLst>
              <a:gd name="connsiteX0" fmla="*/ 548640 w 1970117"/>
              <a:gd name="connsiteY0" fmla="*/ 3217025 h 3217025"/>
              <a:gd name="connsiteX1" fmla="*/ 540327 w 1970117"/>
              <a:gd name="connsiteY1" fmla="*/ 3167149 h 3217025"/>
              <a:gd name="connsiteX2" fmla="*/ 523702 w 1970117"/>
              <a:gd name="connsiteY2" fmla="*/ 3117272 h 3217025"/>
              <a:gd name="connsiteX3" fmla="*/ 515389 w 1970117"/>
              <a:gd name="connsiteY3" fmla="*/ 3092334 h 3217025"/>
              <a:gd name="connsiteX4" fmla="*/ 498764 w 1970117"/>
              <a:gd name="connsiteY4" fmla="*/ 3034145 h 3217025"/>
              <a:gd name="connsiteX5" fmla="*/ 482138 w 1970117"/>
              <a:gd name="connsiteY5" fmla="*/ 3017520 h 3217025"/>
              <a:gd name="connsiteX6" fmla="*/ 465513 w 1970117"/>
              <a:gd name="connsiteY6" fmla="*/ 2967643 h 3217025"/>
              <a:gd name="connsiteX7" fmla="*/ 457200 w 1970117"/>
              <a:gd name="connsiteY7" fmla="*/ 2934392 h 3217025"/>
              <a:gd name="connsiteX8" fmla="*/ 440575 w 1970117"/>
              <a:gd name="connsiteY8" fmla="*/ 2884516 h 3217025"/>
              <a:gd name="connsiteX9" fmla="*/ 423949 w 1970117"/>
              <a:gd name="connsiteY9" fmla="*/ 2859578 h 3217025"/>
              <a:gd name="connsiteX10" fmla="*/ 407324 w 1970117"/>
              <a:gd name="connsiteY10" fmla="*/ 2809701 h 3217025"/>
              <a:gd name="connsiteX11" fmla="*/ 390698 w 1970117"/>
              <a:gd name="connsiteY11" fmla="*/ 2793076 h 3217025"/>
              <a:gd name="connsiteX12" fmla="*/ 357447 w 1970117"/>
              <a:gd name="connsiteY12" fmla="*/ 2751512 h 3217025"/>
              <a:gd name="connsiteX13" fmla="*/ 349135 w 1970117"/>
              <a:gd name="connsiteY13" fmla="*/ 2726574 h 3217025"/>
              <a:gd name="connsiteX14" fmla="*/ 324197 w 1970117"/>
              <a:gd name="connsiteY14" fmla="*/ 2718261 h 3217025"/>
              <a:gd name="connsiteX15" fmla="*/ 282633 w 1970117"/>
              <a:gd name="connsiteY15" fmla="*/ 2693323 h 3217025"/>
              <a:gd name="connsiteX16" fmla="*/ 266007 w 1970117"/>
              <a:gd name="connsiteY16" fmla="*/ 2676698 h 3217025"/>
              <a:gd name="connsiteX17" fmla="*/ 216131 w 1970117"/>
              <a:gd name="connsiteY17" fmla="*/ 2651760 h 3217025"/>
              <a:gd name="connsiteX18" fmla="*/ 166255 w 1970117"/>
              <a:gd name="connsiteY18" fmla="*/ 2601883 h 3217025"/>
              <a:gd name="connsiteX19" fmla="*/ 133004 w 1970117"/>
              <a:gd name="connsiteY19" fmla="*/ 2568632 h 3217025"/>
              <a:gd name="connsiteX20" fmla="*/ 99753 w 1970117"/>
              <a:gd name="connsiteY20" fmla="*/ 2518756 h 3217025"/>
              <a:gd name="connsiteX21" fmla="*/ 83127 w 1970117"/>
              <a:gd name="connsiteY21" fmla="*/ 2493818 h 3217025"/>
              <a:gd name="connsiteX22" fmla="*/ 74815 w 1970117"/>
              <a:gd name="connsiteY22" fmla="*/ 2468880 h 3217025"/>
              <a:gd name="connsiteX23" fmla="*/ 41564 w 1970117"/>
              <a:gd name="connsiteY23" fmla="*/ 2419003 h 3217025"/>
              <a:gd name="connsiteX24" fmla="*/ 33251 w 1970117"/>
              <a:gd name="connsiteY24" fmla="*/ 2377440 h 3217025"/>
              <a:gd name="connsiteX25" fmla="*/ 24938 w 1970117"/>
              <a:gd name="connsiteY25" fmla="*/ 2344189 h 3217025"/>
              <a:gd name="connsiteX26" fmla="*/ 0 w 1970117"/>
              <a:gd name="connsiteY26" fmla="*/ 2161309 h 3217025"/>
              <a:gd name="connsiteX27" fmla="*/ 8313 w 1970117"/>
              <a:gd name="connsiteY27" fmla="*/ 2103120 h 3217025"/>
              <a:gd name="connsiteX28" fmla="*/ 16626 w 1970117"/>
              <a:gd name="connsiteY28" fmla="*/ 2078181 h 3217025"/>
              <a:gd name="connsiteX29" fmla="*/ 33251 w 1970117"/>
              <a:gd name="connsiteY29" fmla="*/ 2003367 h 3217025"/>
              <a:gd name="connsiteX30" fmla="*/ 41564 w 1970117"/>
              <a:gd name="connsiteY30" fmla="*/ 1795549 h 3217025"/>
              <a:gd name="connsiteX31" fmla="*/ 58189 w 1970117"/>
              <a:gd name="connsiteY31" fmla="*/ 1670858 h 3217025"/>
              <a:gd name="connsiteX32" fmla="*/ 66502 w 1970117"/>
              <a:gd name="connsiteY32" fmla="*/ 1645920 h 3217025"/>
              <a:gd name="connsiteX33" fmla="*/ 83127 w 1970117"/>
              <a:gd name="connsiteY33" fmla="*/ 1620981 h 3217025"/>
              <a:gd name="connsiteX34" fmla="*/ 108066 w 1970117"/>
              <a:gd name="connsiteY34" fmla="*/ 1571105 h 3217025"/>
              <a:gd name="connsiteX35" fmla="*/ 141317 w 1970117"/>
              <a:gd name="connsiteY35" fmla="*/ 1521229 h 3217025"/>
              <a:gd name="connsiteX36" fmla="*/ 157942 w 1970117"/>
              <a:gd name="connsiteY36" fmla="*/ 1496290 h 3217025"/>
              <a:gd name="connsiteX37" fmla="*/ 166255 w 1970117"/>
              <a:gd name="connsiteY37" fmla="*/ 1471352 h 3217025"/>
              <a:gd name="connsiteX38" fmla="*/ 191193 w 1970117"/>
              <a:gd name="connsiteY38" fmla="*/ 1454727 h 3217025"/>
              <a:gd name="connsiteX39" fmla="*/ 199506 w 1970117"/>
              <a:gd name="connsiteY39" fmla="*/ 1429789 h 3217025"/>
              <a:gd name="connsiteX40" fmla="*/ 232757 w 1970117"/>
              <a:gd name="connsiteY40" fmla="*/ 1396538 h 3217025"/>
              <a:gd name="connsiteX41" fmla="*/ 282633 w 1970117"/>
              <a:gd name="connsiteY41" fmla="*/ 1330036 h 3217025"/>
              <a:gd name="connsiteX42" fmla="*/ 340822 w 1970117"/>
              <a:gd name="connsiteY42" fmla="*/ 1271847 h 3217025"/>
              <a:gd name="connsiteX43" fmla="*/ 374073 w 1970117"/>
              <a:gd name="connsiteY43" fmla="*/ 1238596 h 3217025"/>
              <a:gd name="connsiteX44" fmla="*/ 399011 w 1970117"/>
              <a:gd name="connsiteY44" fmla="*/ 1221970 h 3217025"/>
              <a:gd name="connsiteX45" fmla="*/ 440575 w 1970117"/>
              <a:gd name="connsiteY45" fmla="*/ 1180407 h 3217025"/>
              <a:gd name="connsiteX46" fmla="*/ 457200 w 1970117"/>
              <a:gd name="connsiteY46" fmla="*/ 1163781 h 3217025"/>
              <a:gd name="connsiteX47" fmla="*/ 498764 w 1970117"/>
              <a:gd name="connsiteY47" fmla="*/ 1155469 h 3217025"/>
              <a:gd name="connsiteX48" fmla="*/ 548640 w 1970117"/>
              <a:gd name="connsiteY48" fmla="*/ 1122218 h 3217025"/>
              <a:gd name="connsiteX49" fmla="*/ 565266 w 1970117"/>
              <a:gd name="connsiteY49" fmla="*/ 1105592 h 3217025"/>
              <a:gd name="connsiteX50" fmla="*/ 615142 w 1970117"/>
              <a:gd name="connsiteY50" fmla="*/ 1072341 h 3217025"/>
              <a:gd name="connsiteX51" fmla="*/ 665018 w 1970117"/>
              <a:gd name="connsiteY51" fmla="*/ 1014152 h 3217025"/>
              <a:gd name="connsiteX52" fmla="*/ 689957 w 1970117"/>
              <a:gd name="connsiteY52" fmla="*/ 1005840 h 3217025"/>
              <a:gd name="connsiteX53" fmla="*/ 739833 w 1970117"/>
              <a:gd name="connsiteY53" fmla="*/ 972589 h 3217025"/>
              <a:gd name="connsiteX54" fmla="*/ 773084 w 1970117"/>
              <a:gd name="connsiteY54" fmla="*/ 939338 h 3217025"/>
              <a:gd name="connsiteX55" fmla="*/ 789709 w 1970117"/>
              <a:gd name="connsiteY55" fmla="*/ 922712 h 3217025"/>
              <a:gd name="connsiteX56" fmla="*/ 806335 w 1970117"/>
              <a:gd name="connsiteY56" fmla="*/ 897774 h 3217025"/>
              <a:gd name="connsiteX57" fmla="*/ 831273 w 1970117"/>
              <a:gd name="connsiteY57" fmla="*/ 847898 h 3217025"/>
              <a:gd name="connsiteX58" fmla="*/ 856211 w 1970117"/>
              <a:gd name="connsiteY58" fmla="*/ 806334 h 3217025"/>
              <a:gd name="connsiteX59" fmla="*/ 881149 w 1970117"/>
              <a:gd name="connsiteY59" fmla="*/ 731520 h 3217025"/>
              <a:gd name="connsiteX60" fmla="*/ 889462 w 1970117"/>
              <a:gd name="connsiteY60" fmla="*/ 706581 h 3217025"/>
              <a:gd name="connsiteX61" fmla="*/ 897775 w 1970117"/>
              <a:gd name="connsiteY61" fmla="*/ 673330 h 3217025"/>
              <a:gd name="connsiteX62" fmla="*/ 914400 w 1970117"/>
              <a:gd name="connsiteY62" fmla="*/ 623454 h 3217025"/>
              <a:gd name="connsiteX63" fmla="*/ 922713 w 1970117"/>
              <a:gd name="connsiteY63" fmla="*/ 548640 h 3217025"/>
              <a:gd name="connsiteX64" fmla="*/ 931026 w 1970117"/>
              <a:gd name="connsiteY64" fmla="*/ 523701 h 3217025"/>
              <a:gd name="connsiteX65" fmla="*/ 939338 w 1970117"/>
              <a:gd name="connsiteY65" fmla="*/ 490450 h 3217025"/>
              <a:gd name="connsiteX66" fmla="*/ 955964 w 1970117"/>
              <a:gd name="connsiteY66" fmla="*/ 440574 h 3217025"/>
              <a:gd name="connsiteX67" fmla="*/ 997527 w 1970117"/>
              <a:gd name="connsiteY67" fmla="*/ 407323 h 3217025"/>
              <a:gd name="connsiteX68" fmla="*/ 1022466 w 1970117"/>
              <a:gd name="connsiteY68" fmla="*/ 390698 h 3217025"/>
              <a:gd name="connsiteX69" fmla="*/ 1039091 w 1970117"/>
              <a:gd name="connsiteY69" fmla="*/ 374072 h 3217025"/>
              <a:gd name="connsiteX70" fmla="*/ 1105593 w 1970117"/>
              <a:gd name="connsiteY70" fmla="*/ 357447 h 3217025"/>
              <a:gd name="connsiteX71" fmla="*/ 1155469 w 1970117"/>
              <a:gd name="connsiteY71" fmla="*/ 340821 h 3217025"/>
              <a:gd name="connsiteX72" fmla="*/ 1562793 w 1970117"/>
              <a:gd name="connsiteY72" fmla="*/ 332509 h 3217025"/>
              <a:gd name="connsiteX73" fmla="*/ 1654233 w 1970117"/>
              <a:gd name="connsiteY73" fmla="*/ 324196 h 3217025"/>
              <a:gd name="connsiteX74" fmla="*/ 1837113 w 1970117"/>
              <a:gd name="connsiteY74" fmla="*/ 315883 h 3217025"/>
              <a:gd name="connsiteX75" fmla="*/ 1878677 w 1970117"/>
              <a:gd name="connsiteY75" fmla="*/ 307570 h 3217025"/>
              <a:gd name="connsiteX76" fmla="*/ 1928553 w 1970117"/>
              <a:gd name="connsiteY76" fmla="*/ 290945 h 3217025"/>
              <a:gd name="connsiteX77" fmla="*/ 1945178 w 1970117"/>
              <a:gd name="connsiteY77" fmla="*/ 266007 h 3217025"/>
              <a:gd name="connsiteX78" fmla="*/ 1961804 w 1970117"/>
              <a:gd name="connsiteY78" fmla="*/ 249381 h 3217025"/>
              <a:gd name="connsiteX79" fmla="*/ 1970117 w 1970117"/>
              <a:gd name="connsiteY79" fmla="*/ 191192 h 3217025"/>
              <a:gd name="connsiteX80" fmla="*/ 1961804 w 1970117"/>
              <a:gd name="connsiteY80" fmla="*/ 0 h 3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970117" h="3217025">
                <a:moveTo>
                  <a:pt x="548640" y="3217025"/>
                </a:moveTo>
                <a:cubicBezTo>
                  <a:pt x="545869" y="3200400"/>
                  <a:pt x="544415" y="3183500"/>
                  <a:pt x="540327" y="3167149"/>
                </a:cubicBezTo>
                <a:cubicBezTo>
                  <a:pt x="536077" y="3150147"/>
                  <a:pt x="529244" y="3133898"/>
                  <a:pt x="523702" y="3117272"/>
                </a:cubicBezTo>
                <a:cubicBezTo>
                  <a:pt x="520931" y="3108959"/>
                  <a:pt x="517514" y="3100835"/>
                  <a:pt x="515389" y="3092334"/>
                </a:cubicBezTo>
                <a:cubicBezTo>
                  <a:pt x="513836" y="3086119"/>
                  <a:pt x="503877" y="3042666"/>
                  <a:pt x="498764" y="3034145"/>
                </a:cubicBezTo>
                <a:cubicBezTo>
                  <a:pt x="494732" y="3027425"/>
                  <a:pt x="487680" y="3023062"/>
                  <a:pt x="482138" y="3017520"/>
                </a:cubicBezTo>
                <a:cubicBezTo>
                  <a:pt x="476596" y="3000894"/>
                  <a:pt x="469764" y="2984645"/>
                  <a:pt x="465513" y="2967643"/>
                </a:cubicBezTo>
                <a:cubicBezTo>
                  <a:pt x="462742" y="2956559"/>
                  <a:pt x="460483" y="2945335"/>
                  <a:pt x="457200" y="2934392"/>
                </a:cubicBezTo>
                <a:cubicBezTo>
                  <a:pt x="452164" y="2917606"/>
                  <a:pt x="450296" y="2899097"/>
                  <a:pt x="440575" y="2884516"/>
                </a:cubicBezTo>
                <a:lnTo>
                  <a:pt x="423949" y="2859578"/>
                </a:lnTo>
                <a:cubicBezTo>
                  <a:pt x="418407" y="2842952"/>
                  <a:pt x="419716" y="2822093"/>
                  <a:pt x="407324" y="2809701"/>
                </a:cubicBezTo>
                <a:cubicBezTo>
                  <a:pt x="401782" y="2804159"/>
                  <a:pt x="395594" y="2799196"/>
                  <a:pt x="390698" y="2793076"/>
                </a:cubicBezTo>
                <a:cubicBezTo>
                  <a:pt x="348747" y="2740638"/>
                  <a:pt x="397595" y="2791660"/>
                  <a:pt x="357447" y="2751512"/>
                </a:cubicBezTo>
                <a:cubicBezTo>
                  <a:pt x="354676" y="2743199"/>
                  <a:pt x="355331" y="2732770"/>
                  <a:pt x="349135" y="2726574"/>
                </a:cubicBezTo>
                <a:cubicBezTo>
                  <a:pt x="342939" y="2720378"/>
                  <a:pt x="331711" y="2722769"/>
                  <a:pt x="324197" y="2718261"/>
                </a:cubicBezTo>
                <a:cubicBezTo>
                  <a:pt x="267143" y="2684029"/>
                  <a:pt x="353278" y="2716872"/>
                  <a:pt x="282633" y="2693323"/>
                </a:cubicBezTo>
                <a:cubicBezTo>
                  <a:pt x="277091" y="2687781"/>
                  <a:pt x="272727" y="2680730"/>
                  <a:pt x="266007" y="2676698"/>
                </a:cubicBezTo>
                <a:cubicBezTo>
                  <a:pt x="216843" y="2647200"/>
                  <a:pt x="265175" y="2693797"/>
                  <a:pt x="216131" y="2651760"/>
                </a:cubicBezTo>
                <a:cubicBezTo>
                  <a:pt x="216108" y="2651740"/>
                  <a:pt x="174579" y="2610207"/>
                  <a:pt x="166255" y="2601883"/>
                </a:cubicBezTo>
                <a:lnTo>
                  <a:pt x="133004" y="2568632"/>
                </a:lnTo>
                <a:lnTo>
                  <a:pt x="99753" y="2518756"/>
                </a:lnTo>
                <a:lnTo>
                  <a:pt x="83127" y="2493818"/>
                </a:lnTo>
                <a:cubicBezTo>
                  <a:pt x="80356" y="2485505"/>
                  <a:pt x="79070" y="2476540"/>
                  <a:pt x="74815" y="2468880"/>
                </a:cubicBezTo>
                <a:cubicBezTo>
                  <a:pt x="65111" y="2451413"/>
                  <a:pt x="41564" y="2419003"/>
                  <a:pt x="41564" y="2419003"/>
                </a:cubicBezTo>
                <a:cubicBezTo>
                  <a:pt x="38793" y="2405149"/>
                  <a:pt x="36316" y="2391232"/>
                  <a:pt x="33251" y="2377440"/>
                </a:cubicBezTo>
                <a:cubicBezTo>
                  <a:pt x="30773" y="2366287"/>
                  <a:pt x="26816" y="2355458"/>
                  <a:pt x="24938" y="2344189"/>
                </a:cubicBezTo>
                <a:cubicBezTo>
                  <a:pt x="15050" y="2284858"/>
                  <a:pt x="7532" y="2221565"/>
                  <a:pt x="0" y="2161309"/>
                </a:cubicBezTo>
                <a:cubicBezTo>
                  <a:pt x="2771" y="2141913"/>
                  <a:pt x="4470" y="2122333"/>
                  <a:pt x="8313" y="2103120"/>
                </a:cubicBezTo>
                <a:cubicBezTo>
                  <a:pt x="10032" y="2094528"/>
                  <a:pt x="14219" y="2086607"/>
                  <a:pt x="16626" y="2078181"/>
                </a:cubicBezTo>
                <a:cubicBezTo>
                  <a:pt x="24449" y="2050799"/>
                  <a:pt x="27540" y="2031923"/>
                  <a:pt x="33251" y="2003367"/>
                </a:cubicBezTo>
                <a:cubicBezTo>
                  <a:pt x="36022" y="1934094"/>
                  <a:pt x="37718" y="1864770"/>
                  <a:pt x="41564" y="1795549"/>
                </a:cubicBezTo>
                <a:cubicBezTo>
                  <a:pt x="44944" y="1734703"/>
                  <a:pt x="44682" y="1718134"/>
                  <a:pt x="58189" y="1670858"/>
                </a:cubicBezTo>
                <a:cubicBezTo>
                  <a:pt x="60596" y="1662433"/>
                  <a:pt x="62583" y="1653757"/>
                  <a:pt x="66502" y="1645920"/>
                </a:cubicBezTo>
                <a:cubicBezTo>
                  <a:pt x="70970" y="1636984"/>
                  <a:pt x="78659" y="1629917"/>
                  <a:pt x="83127" y="1620981"/>
                </a:cubicBezTo>
                <a:cubicBezTo>
                  <a:pt x="117536" y="1552161"/>
                  <a:pt x="60427" y="1642560"/>
                  <a:pt x="108066" y="1571105"/>
                </a:cubicBezTo>
                <a:cubicBezTo>
                  <a:pt x="122674" y="1527277"/>
                  <a:pt x="106722" y="1562743"/>
                  <a:pt x="141317" y="1521229"/>
                </a:cubicBezTo>
                <a:cubicBezTo>
                  <a:pt x="147713" y="1513554"/>
                  <a:pt x="153474" y="1505226"/>
                  <a:pt x="157942" y="1496290"/>
                </a:cubicBezTo>
                <a:cubicBezTo>
                  <a:pt x="161861" y="1488453"/>
                  <a:pt x="160781" y="1478194"/>
                  <a:pt x="166255" y="1471352"/>
                </a:cubicBezTo>
                <a:cubicBezTo>
                  <a:pt x="172496" y="1463551"/>
                  <a:pt x="182880" y="1460269"/>
                  <a:pt x="191193" y="1454727"/>
                </a:cubicBezTo>
                <a:cubicBezTo>
                  <a:pt x="193964" y="1446414"/>
                  <a:pt x="194413" y="1436919"/>
                  <a:pt x="199506" y="1429789"/>
                </a:cubicBezTo>
                <a:cubicBezTo>
                  <a:pt x="208617" y="1417034"/>
                  <a:pt x="232757" y="1396538"/>
                  <a:pt x="232757" y="1396538"/>
                </a:cubicBezTo>
                <a:cubicBezTo>
                  <a:pt x="247265" y="1353011"/>
                  <a:pt x="234873" y="1377797"/>
                  <a:pt x="282633" y="1330036"/>
                </a:cubicBezTo>
                <a:lnTo>
                  <a:pt x="340822" y="1271847"/>
                </a:lnTo>
                <a:lnTo>
                  <a:pt x="374073" y="1238596"/>
                </a:lnTo>
                <a:lnTo>
                  <a:pt x="399011" y="1221970"/>
                </a:lnTo>
                <a:cubicBezTo>
                  <a:pt x="427514" y="1179216"/>
                  <a:pt x="400989" y="1212077"/>
                  <a:pt x="440575" y="1180407"/>
                </a:cubicBezTo>
                <a:cubicBezTo>
                  <a:pt x="446695" y="1175511"/>
                  <a:pt x="449996" y="1166868"/>
                  <a:pt x="457200" y="1163781"/>
                </a:cubicBezTo>
                <a:cubicBezTo>
                  <a:pt x="470187" y="1158215"/>
                  <a:pt x="484909" y="1158240"/>
                  <a:pt x="498764" y="1155469"/>
                </a:cubicBezTo>
                <a:cubicBezTo>
                  <a:pt x="515389" y="1144385"/>
                  <a:pt x="534511" y="1136347"/>
                  <a:pt x="548640" y="1122218"/>
                </a:cubicBezTo>
                <a:cubicBezTo>
                  <a:pt x="554182" y="1116676"/>
                  <a:pt x="558996" y="1110295"/>
                  <a:pt x="565266" y="1105592"/>
                </a:cubicBezTo>
                <a:cubicBezTo>
                  <a:pt x="581251" y="1093603"/>
                  <a:pt x="615142" y="1072341"/>
                  <a:pt x="615142" y="1072341"/>
                </a:cubicBezTo>
                <a:cubicBezTo>
                  <a:pt x="625778" y="1056386"/>
                  <a:pt x="647740" y="1019911"/>
                  <a:pt x="665018" y="1014152"/>
                </a:cubicBezTo>
                <a:lnTo>
                  <a:pt x="689957" y="1005840"/>
                </a:lnTo>
                <a:cubicBezTo>
                  <a:pt x="706582" y="994756"/>
                  <a:pt x="725704" y="986718"/>
                  <a:pt x="739833" y="972589"/>
                </a:cubicBezTo>
                <a:lnTo>
                  <a:pt x="773084" y="939338"/>
                </a:lnTo>
                <a:cubicBezTo>
                  <a:pt x="778626" y="933796"/>
                  <a:pt x="785362" y="929233"/>
                  <a:pt x="789709" y="922712"/>
                </a:cubicBezTo>
                <a:lnTo>
                  <a:pt x="806335" y="897774"/>
                </a:lnTo>
                <a:cubicBezTo>
                  <a:pt x="826835" y="815767"/>
                  <a:pt x="799511" y="900832"/>
                  <a:pt x="831273" y="847898"/>
                </a:cubicBezTo>
                <a:cubicBezTo>
                  <a:pt x="863651" y="793937"/>
                  <a:pt x="814082" y="848465"/>
                  <a:pt x="856211" y="806334"/>
                </a:cubicBezTo>
                <a:lnTo>
                  <a:pt x="881149" y="731520"/>
                </a:lnTo>
                <a:cubicBezTo>
                  <a:pt x="883920" y="723207"/>
                  <a:pt x="887337" y="715082"/>
                  <a:pt x="889462" y="706581"/>
                </a:cubicBezTo>
                <a:cubicBezTo>
                  <a:pt x="892233" y="695497"/>
                  <a:pt x="894492" y="684273"/>
                  <a:pt x="897775" y="673330"/>
                </a:cubicBezTo>
                <a:cubicBezTo>
                  <a:pt x="902811" y="656544"/>
                  <a:pt x="914400" y="623454"/>
                  <a:pt x="914400" y="623454"/>
                </a:cubicBezTo>
                <a:cubicBezTo>
                  <a:pt x="917171" y="598516"/>
                  <a:pt x="918588" y="573390"/>
                  <a:pt x="922713" y="548640"/>
                </a:cubicBezTo>
                <a:cubicBezTo>
                  <a:pt x="924154" y="539997"/>
                  <a:pt x="928619" y="532127"/>
                  <a:pt x="931026" y="523701"/>
                </a:cubicBezTo>
                <a:cubicBezTo>
                  <a:pt x="934164" y="512716"/>
                  <a:pt x="936055" y="501393"/>
                  <a:pt x="939338" y="490450"/>
                </a:cubicBezTo>
                <a:cubicBezTo>
                  <a:pt x="944374" y="473664"/>
                  <a:pt x="941382" y="450295"/>
                  <a:pt x="955964" y="440574"/>
                </a:cubicBezTo>
                <a:cubicBezTo>
                  <a:pt x="1032731" y="389397"/>
                  <a:pt x="938295" y="454708"/>
                  <a:pt x="997527" y="407323"/>
                </a:cubicBezTo>
                <a:cubicBezTo>
                  <a:pt x="1005329" y="401082"/>
                  <a:pt x="1014664" y="396939"/>
                  <a:pt x="1022466" y="390698"/>
                </a:cubicBezTo>
                <a:cubicBezTo>
                  <a:pt x="1028586" y="385802"/>
                  <a:pt x="1032371" y="378104"/>
                  <a:pt x="1039091" y="374072"/>
                </a:cubicBezTo>
                <a:cubicBezTo>
                  <a:pt x="1053100" y="365667"/>
                  <a:pt x="1094674" y="360425"/>
                  <a:pt x="1105593" y="357447"/>
                </a:cubicBezTo>
                <a:cubicBezTo>
                  <a:pt x="1122500" y="352836"/>
                  <a:pt x="1137948" y="341179"/>
                  <a:pt x="1155469" y="340821"/>
                </a:cubicBezTo>
                <a:lnTo>
                  <a:pt x="1562793" y="332509"/>
                </a:lnTo>
                <a:cubicBezTo>
                  <a:pt x="1593273" y="329738"/>
                  <a:pt x="1623683" y="326048"/>
                  <a:pt x="1654233" y="324196"/>
                </a:cubicBezTo>
                <a:cubicBezTo>
                  <a:pt x="1715144" y="320504"/>
                  <a:pt x="1776257" y="320391"/>
                  <a:pt x="1837113" y="315883"/>
                </a:cubicBezTo>
                <a:cubicBezTo>
                  <a:pt x="1851203" y="314839"/>
                  <a:pt x="1865046" y="311288"/>
                  <a:pt x="1878677" y="307570"/>
                </a:cubicBezTo>
                <a:cubicBezTo>
                  <a:pt x="1895584" y="302959"/>
                  <a:pt x="1928553" y="290945"/>
                  <a:pt x="1928553" y="290945"/>
                </a:cubicBezTo>
                <a:cubicBezTo>
                  <a:pt x="1934095" y="282632"/>
                  <a:pt x="1938937" y="273808"/>
                  <a:pt x="1945178" y="266007"/>
                </a:cubicBezTo>
                <a:cubicBezTo>
                  <a:pt x="1950074" y="259887"/>
                  <a:pt x="1959325" y="256816"/>
                  <a:pt x="1961804" y="249381"/>
                </a:cubicBezTo>
                <a:cubicBezTo>
                  <a:pt x="1968000" y="230793"/>
                  <a:pt x="1967346" y="210588"/>
                  <a:pt x="1970117" y="191192"/>
                </a:cubicBezTo>
                <a:cubicBezTo>
                  <a:pt x="1957520" y="77823"/>
                  <a:pt x="1961804" y="141469"/>
                  <a:pt x="1961804" y="0"/>
                </a:cubicBezTo>
              </a:path>
            </a:pathLst>
          </a:custGeom>
          <a:noFill/>
          <a:ln w="28575" cap="flat" cmpd="sng" algn="ctr">
            <a:solidFill>
              <a:srgbClr val="00FF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5550937" y="1744306"/>
            <a:ext cx="9912" cy="2826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FF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177045" y="1425036"/>
            <a:ext cx="32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31338" y="1562288"/>
                <a:ext cx="8930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38" y="1562288"/>
                <a:ext cx="89300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02504" y="1423565"/>
            <a:ext cx="3894103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397918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11"/>
          <p:cNvSpPr>
            <a:spLocks noChangeShapeType="1"/>
          </p:cNvSpPr>
          <p:nvPr/>
        </p:nvSpPr>
        <p:spPr bwMode="auto">
          <a:xfrm>
            <a:off x="4012304" y="3725534"/>
            <a:ext cx="1813896" cy="19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342968" y="2967216"/>
            <a:ext cx="7811" cy="632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656681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554661" y="3863631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11240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665101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3419146" y="3053211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46" name="Straight Arrow Connector 38"/>
          <p:cNvCxnSpPr>
            <a:cxnSpLocks noChangeShapeType="1"/>
          </p:cNvCxnSpPr>
          <p:nvPr/>
        </p:nvCxnSpPr>
        <p:spPr bwMode="auto">
          <a:xfrm flipH="1">
            <a:off x="3542730" y="3287286"/>
            <a:ext cx="93783" cy="2978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17606" y="3570836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342968" y="2967216"/>
            <a:ext cx="7811" cy="63278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3933889" y="4077473"/>
            <a:ext cx="23595" cy="9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933889" y="4077473"/>
            <a:ext cx="23595" cy="9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3421626" y="3023227"/>
            <a:ext cx="1347018" cy="5670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Box 36"/>
          <p:cNvSpPr txBox="1">
            <a:spLocks noChangeArrowheads="1"/>
          </p:cNvSpPr>
          <p:nvPr/>
        </p:nvSpPr>
        <p:spPr bwMode="auto">
          <a:xfrm>
            <a:off x="4173167" y="3411100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3421626" y="3023227"/>
            <a:ext cx="1347018" cy="5670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7194" y="3112446"/>
            <a:ext cx="805862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room!</a:t>
            </a:r>
            <a:endParaRPr lang="en-US" sz="1200" dirty="0"/>
          </a:p>
        </p:txBody>
      </p: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4173167" y="3411100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4647194" y="2964558"/>
            <a:ext cx="1906006" cy="625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3360098" y="11630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4073221" y="159032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333667" y="1562628"/>
            <a:ext cx="341582" cy="225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146347" y="1075169"/>
            <a:ext cx="1751489" cy="8261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49930" y="307765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1282" y="356771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27305" y="26846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212459" y="2964557"/>
            <a:ext cx="499907" cy="59340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37198" y="111781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353864" y="2582025"/>
            <a:ext cx="3309517" cy="49571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2" idx="2"/>
            <a:endCxn id="66" idx="0"/>
          </p:cNvCxnSpPr>
          <p:nvPr/>
        </p:nvCxnSpPr>
        <p:spPr>
          <a:xfrm flipH="1">
            <a:off x="4008623" y="1901338"/>
            <a:ext cx="13469" cy="6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4647194" y="2964558"/>
            <a:ext cx="1906006" cy="625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54737" y="3067253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1282" y="356771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27305" y="26846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93220" y="2661561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212459" y="2964557"/>
            <a:ext cx="499907" cy="59340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3360098" y="11630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36"/>
          <p:cNvSpPr txBox="1">
            <a:spLocks noChangeArrowheads="1"/>
          </p:cNvSpPr>
          <p:nvPr/>
        </p:nvSpPr>
        <p:spPr bwMode="auto">
          <a:xfrm>
            <a:off x="4073221" y="159032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4333667" y="1562628"/>
            <a:ext cx="341582" cy="225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146347" y="1075169"/>
            <a:ext cx="1751489" cy="8261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37198" y="111781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353864" y="2582025"/>
            <a:ext cx="3309517" cy="49571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 flipH="1">
            <a:off x="4008623" y="1901338"/>
            <a:ext cx="13469" cy="6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7772400" cy="889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A </a:t>
            </a:r>
            <a:r>
              <a:rPr lang="en-US" altLang="en-US" sz="40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 of order 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333500"/>
            <a:ext cx="7766050" cy="4838700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cs typeface="Times New Roman" panose="02020603050405020304" pitchFamily="18" charset="0"/>
              </a:rPr>
              <a:t>Each node has:</a:t>
            </a: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n </a:t>
            </a:r>
            <a:r>
              <a:rPr lang="en-US" altLang="en-US" sz="2800" dirty="0">
                <a:cs typeface="Times New Roman" panose="02020603050405020304" pitchFamily="18" charset="0"/>
              </a:rPr>
              <a:t>keys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and n+1 pointers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These are fixed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cs typeface="Times New Roman" panose="02020603050405020304" pitchFamily="18" charset="0"/>
              </a:rPr>
              <a:t>To keep the nodes not too empty, also for 	the operations to be applied efficiently: 	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*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Non-leaf</a:t>
            </a:r>
            <a:r>
              <a:rPr lang="en-US" altLang="en-US" sz="2400" dirty="0">
                <a:cs typeface="Times New Roman" panose="02020603050405020304" pitchFamily="18" charset="0"/>
              </a:rPr>
              <a:t>:	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	at least 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cs typeface="Times New Roman" panose="02020603050405020304" pitchFamily="18" charset="0"/>
              </a:rPr>
              <a:t>n+1)/2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pointers </a:t>
            </a:r>
            <a:r>
              <a:rPr lang="en-US" altLang="en-US" sz="2400" dirty="0">
                <a:cs typeface="Times New Roman" panose="02020603050405020304" pitchFamily="18" charset="0"/>
              </a:rPr>
              <a:t>(to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children)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* Leaf</a:t>
            </a:r>
            <a:r>
              <a:rPr lang="en-US" altLang="en-US" sz="2400" dirty="0">
                <a:cs typeface="Times New Roman" panose="02020603050405020304" pitchFamily="18" charset="0"/>
              </a:rPr>
              <a:t>:		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	at least </a:t>
            </a:r>
            <a:r>
              <a:rPr lang="en-US" altLang="en-US" sz="2400" dirty="0">
                <a:cs typeface="Times New Roman" panose="02020603050405020304" pitchFamily="18" charset="0"/>
              </a:rPr>
              <a:t>(n+1)/2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2400" dirty="0">
                <a:cs typeface="Times New Roman" panose="02020603050405020304" pitchFamily="18" charset="0"/>
              </a:rPr>
              <a:t>  pointers to data 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	(</a:t>
            </a:r>
            <a:r>
              <a:rPr lang="en-US" altLang="en-US" sz="2400" dirty="0">
                <a:cs typeface="Times New Roman" panose="02020603050405020304" pitchFamily="18" charset="0"/>
              </a:rPr>
              <a:t>plus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 “sequence </a:t>
            </a:r>
            <a:r>
              <a:rPr lang="en-US" altLang="en-US" sz="2400" dirty="0">
                <a:cs typeface="Times New Roman" panose="02020603050405020304" pitchFamily="18" charset="0"/>
              </a:rPr>
              <a:t>pointer” to the next leaf)</a:t>
            </a:r>
          </a:p>
          <a:p>
            <a:pPr eaLnBrk="1" hangingPunct="1">
              <a:buNone/>
            </a:pPr>
            <a:r>
              <a:rPr lang="en-US" altLang="en-US" sz="28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	Basically: use </a:t>
            </a:r>
            <a:r>
              <a:rPr lang="en-US" altLang="en-US" sz="2800" dirty="0">
                <a:solidFill>
                  <a:srgbClr val="00B0F0"/>
                </a:solidFill>
                <a:cs typeface="Times New Roman" panose="02020603050405020304" pitchFamily="18" charset="0"/>
              </a:rPr>
              <a:t>at least one half of the pointers</a:t>
            </a:r>
          </a:p>
          <a:p>
            <a:pPr eaLnBrk="1" hangingPunct="1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0E406-D254-463A-B1B1-7BDBD7F5192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655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4647194" y="2964558"/>
            <a:ext cx="1906006" cy="625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160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54737" y="3067253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424185" y="2163123"/>
            <a:ext cx="1671484" cy="953729"/>
          </a:xfrm>
          <a:custGeom>
            <a:avLst/>
            <a:gdLst>
              <a:gd name="connsiteX0" fmla="*/ 1671484 w 1671484"/>
              <a:gd name="connsiteY0" fmla="*/ 953729 h 953729"/>
              <a:gd name="connsiteX1" fmla="*/ 1651820 w 1671484"/>
              <a:gd name="connsiteY1" fmla="*/ 619432 h 953729"/>
              <a:gd name="connsiteX2" fmla="*/ 1641988 w 1671484"/>
              <a:gd name="connsiteY2" fmla="*/ 589935 h 953729"/>
              <a:gd name="connsiteX3" fmla="*/ 1622323 w 1671484"/>
              <a:gd name="connsiteY3" fmla="*/ 560439 h 953729"/>
              <a:gd name="connsiteX4" fmla="*/ 1582994 w 1671484"/>
              <a:gd name="connsiteY4" fmla="*/ 511277 h 953729"/>
              <a:gd name="connsiteX5" fmla="*/ 1563330 w 1671484"/>
              <a:gd name="connsiteY5" fmla="*/ 481781 h 953729"/>
              <a:gd name="connsiteX6" fmla="*/ 1533833 w 1671484"/>
              <a:gd name="connsiteY6" fmla="*/ 471948 h 953729"/>
              <a:gd name="connsiteX7" fmla="*/ 1504336 w 1671484"/>
              <a:gd name="connsiteY7" fmla="*/ 452284 h 953729"/>
              <a:gd name="connsiteX8" fmla="*/ 1396181 w 1671484"/>
              <a:gd name="connsiteY8" fmla="*/ 422787 h 953729"/>
              <a:gd name="connsiteX9" fmla="*/ 1366684 w 1671484"/>
              <a:gd name="connsiteY9" fmla="*/ 412955 h 953729"/>
              <a:gd name="connsiteX10" fmla="*/ 1258530 w 1671484"/>
              <a:gd name="connsiteY10" fmla="*/ 383458 h 953729"/>
              <a:gd name="connsiteX11" fmla="*/ 1229033 w 1671484"/>
              <a:gd name="connsiteY11" fmla="*/ 373626 h 953729"/>
              <a:gd name="connsiteX12" fmla="*/ 1199536 w 1671484"/>
              <a:gd name="connsiteY12" fmla="*/ 363794 h 953729"/>
              <a:gd name="connsiteX13" fmla="*/ 1101213 w 1671484"/>
              <a:gd name="connsiteY13" fmla="*/ 353961 h 953729"/>
              <a:gd name="connsiteX14" fmla="*/ 1042220 w 1671484"/>
              <a:gd name="connsiteY14" fmla="*/ 334297 h 953729"/>
              <a:gd name="connsiteX15" fmla="*/ 1002891 w 1671484"/>
              <a:gd name="connsiteY15" fmla="*/ 324465 h 953729"/>
              <a:gd name="connsiteX16" fmla="*/ 943897 w 1671484"/>
              <a:gd name="connsiteY16" fmla="*/ 304800 h 953729"/>
              <a:gd name="connsiteX17" fmla="*/ 914400 w 1671484"/>
              <a:gd name="connsiteY17" fmla="*/ 285135 h 953729"/>
              <a:gd name="connsiteX18" fmla="*/ 855407 w 1671484"/>
              <a:gd name="connsiteY18" fmla="*/ 265471 h 953729"/>
              <a:gd name="connsiteX19" fmla="*/ 766917 w 1671484"/>
              <a:gd name="connsiteY19" fmla="*/ 226142 h 953729"/>
              <a:gd name="connsiteX20" fmla="*/ 737420 w 1671484"/>
              <a:gd name="connsiteY20" fmla="*/ 216310 h 953729"/>
              <a:gd name="connsiteX21" fmla="*/ 707923 w 1671484"/>
              <a:gd name="connsiteY21" fmla="*/ 206477 h 953729"/>
              <a:gd name="connsiteX22" fmla="*/ 462117 w 1671484"/>
              <a:gd name="connsiteY22" fmla="*/ 186813 h 953729"/>
              <a:gd name="connsiteX23" fmla="*/ 422788 w 1671484"/>
              <a:gd name="connsiteY23" fmla="*/ 176981 h 953729"/>
              <a:gd name="connsiteX24" fmla="*/ 393291 w 1671484"/>
              <a:gd name="connsiteY24" fmla="*/ 167148 h 953729"/>
              <a:gd name="connsiteX25" fmla="*/ 294968 w 1671484"/>
              <a:gd name="connsiteY25" fmla="*/ 147484 h 953729"/>
              <a:gd name="connsiteX26" fmla="*/ 117988 w 1671484"/>
              <a:gd name="connsiteY26" fmla="*/ 88490 h 953729"/>
              <a:gd name="connsiteX27" fmla="*/ 29497 w 1671484"/>
              <a:gd name="connsiteY27" fmla="*/ 39329 h 953729"/>
              <a:gd name="connsiteX28" fmla="*/ 0 w 1671484"/>
              <a:gd name="connsiteY28" fmla="*/ 0 h 9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71484" h="953729">
                <a:moveTo>
                  <a:pt x="1671484" y="953729"/>
                </a:moveTo>
                <a:cubicBezTo>
                  <a:pt x="1668269" y="863718"/>
                  <a:pt x="1675156" y="724450"/>
                  <a:pt x="1651820" y="619432"/>
                </a:cubicBezTo>
                <a:cubicBezTo>
                  <a:pt x="1649572" y="609315"/>
                  <a:pt x="1646623" y="599205"/>
                  <a:pt x="1641988" y="589935"/>
                </a:cubicBezTo>
                <a:cubicBezTo>
                  <a:pt x="1636703" y="579366"/>
                  <a:pt x="1628878" y="570271"/>
                  <a:pt x="1622323" y="560439"/>
                </a:cubicBezTo>
                <a:cubicBezTo>
                  <a:pt x="1603182" y="503015"/>
                  <a:pt x="1627467" y="555750"/>
                  <a:pt x="1582994" y="511277"/>
                </a:cubicBezTo>
                <a:cubicBezTo>
                  <a:pt x="1574638" y="502921"/>
                  <a:pt x="1572557" y="489163"/>
                  <a:pt x="1563330" y="481781"/>
                </a:cubicBezTo>
                <a:cubicBezTo>
                  <a:pt x="1555237" y="475306"/>
                  <a:pt x="1543103" y="476583"/>
                  <a:pt x="1533833" y="471948"/>
                </a:cubicBezTo>
                <a:cubicBezTo>
                  <a:pt x="1523264" y="466663"/>
                  <a:pt x="1515134" y="457083"/>
                  <a:pt x="1504336" y="452284"/>
                </a:cubicBezTo>
                <a:cubicBezTo>
                  <a:pt x="1450092" y="428176"/>
                  <a:pt x="1449056" y="436006"/>
                  <a:pt x="1396181" y="422787"/>
                </a:cubicBezTo>
                <a:cubicBezTo>
                  <a:pt x="1386126" y="420273"/>
                  <a:pt x="1376739" y="415469"/>
                  <a:pt x="1366684" y="412955"/>
                </a:cubicBezTo>
                <a:cubicBezTo>
                  <a:pt x="1255507" y="385161"/>
                  <a:pt x="1385088" y="425644"/>
                  <a:pt x="1258530" y="383458"/>
                </a:cubicBezTo>
                <a:lnTo>
                  <a:pt x="1229033" y="373626"/>
                </a:lnTo>
                <a:cubicBezTo>
                  <a:pt x="1219201" y="370349"/>
                  <a:pt x="1209849" y="364825"/>
                  <a:pt x="1199536" y="363794"/>
                </a:cubicBezTo>
                <a:lnTo>
                  <a:pt x="1101213" y="353961"/>
                </a:lnTo>
                <a:cubicBezTo>
                  <a:pt x="1081549" y="347406"/>
                  <a:pt x="1062329" y="339324"/>
                  <a:pt x="1042220" y="334297"/>
                </a:cubicBezTo>
                <a:cubicBezTo>
                  <a:pt x="1029110" y="331020"/>
                  <a:pt x="1015834" y="328348"/>
                  <a:pt x="1002891" y="324465"/>
                </a:cubicBezTo>
                <a:cubicBezTo>
                  <a:pt x="983037" y="318509"/>
                  <a:pt x="943897" y="304800"/>
                  <a:pt x="943897" y="304800"/>
                </a:cubicBezTo>
                <a:cubicBezTo>
                  <a:pt x="934065" y="298245"/>
                  <a:pt x="925199" y="289934"/>
                  <a:pt x="914400" y="285135"/>
                </a:cubicBezTo>
                <a:cubicBezTo>
                  <a:pt x="895459" y="276717"/>
                  <a:pt x="855407" y="265471"/>
                  <a:pt x="855407" y="265471"/>
                </a:cubicBezTo>
                <a:cubicBezTo>
                  <a:pt x="808664" y="234308"/>
                  <a:pt x="837120" y="249543"/>
                  <a:pt x="766917" y="226142"/>
                </a:cubicBezTo>
                <a:lnTo>
                  <a:pt x="737420" y="216310"/>
                </a:lnTo>
                <a:cubicBezTo>
                  <a:pt x="727588" y="213032"/>
                  <a:pt x="718236" y="207508"/>
                  <a:pt x="707923" y="206477"/>
                </a:cubicBezTo>
                <a:cubicBezTo>
                  <a:pt x="560574" y="191743"/>
                  <a:pt x="642465" y="198836"/>
                  <a:pt x="462117" y="186813"/>
                </a:cubicBezTo>
                <a:cubicBezTo>
                  <a:pt x="449007" y="183536"/>
                  <a:pt x="435781" y="180693"/>
                  <a:pt x="422788" y="176981"/>
                </a:cubicBezTo>
                <a:cubicBezTo>
                  <a:pt x="412823" y="174134"/>
                  <a:pt x="403390" y="169479"/>
                  <a:pt x="393291" y="167148"/>
                </a:cubicBezTo>
                <a:cubicBezTo>
                  <a:pt x="360724" y="159632"/>
                  <a:pt x="326676" y="158054"/>
                  <a:pt x="294968" y="147484"/>
                </a:cubicBezTo>
                <a:lnTo>
                  <a:pt x="117988" y="88490"/>
                </a:lnTo>
                <a:cubicBezTo>
                  <a:pt x="85837" y="77773"/>
                  <a:pt x="52038" y="69384"/>
                  <a:pt x="29497" y="39329"/>
                </a:cubicBezTo>
                <a:lnTo>
                  <a:pt x="0" y="0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28"/>
            <a:endCxn id="34" idx="2"/>
          </p:cNvCxnSpPr>
          <p:nvPr/>
        </p:nvCxnSpPr>
        <p:spPr>
          <a:xfrm flipH="1" flipV="1">
            <a:off x="2359077" y="2120708"/>
            <a:ext cx="65108" cy="4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1282" y="356771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27305" y="26846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93220" y="2661561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212459" y="2964557"/>
            <a:ext cx="499907" cy="59340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3360098" y="11630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36"/>
          <p:cNvSpPr txBox="1">
            <a:spLocks noChangeArrowheads="1"/>
          </p:cNvSpPr>
          <p:nvPr/>
        </p:nvSpPr>
        <p:spPr bwMode="auto">
          <a:xfrm>
            <a:off x="4073221" y="159032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160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4333667" y="1562628"/>
            <a:ext cx="341582" cy="225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146347" y="1075169"/>
            <a:ext cx="1751489" cy="8261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37198" y="111781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53864" y="2582025"/>
            <a:ext cx="3309517" cy="49571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4008623" y="1901338"/>
            <a:ext cx="13469" cy="6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 smtClean="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 smtClean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4647194" y="2964558"/>
            <a:ext cx="1906006" cy="625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179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4212459" y="2964557"/>
            <a:ext cx="499907" cy="593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4322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5427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 smtClean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38164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918273"/>
            <a:ext cx="2346832" cy="668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4757" y="264556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8331200" y="2986740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45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38"/>
          <p:cNvCxnSpPr>
            <a:cxnSpLocks noChangeShapeType="1"/>
            <a:stCxn id="50" idx="2"/>
          </p:cNvCxnSpPr>
          <p:nvPr/>
        </p:nvCxnSpPr>
        <p:spPr bwMode="auto">
          <a:xfrm flipH="1">
            <a:off x="8426819" y="3263739"/>
            <a:ext cx="80071" cy="25893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102578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3355918" y="2915772"/>
            <a:ext cx="740465" cy="69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4553380" y="2922529"/>
            <a:ext cx="214044" cy="682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982805" y="2887949"/>
            <a:ext cx="2371726" cy="69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  <a:endCxn id="52" idx="1"/>
          </p:cNvCxnSpPr>
          <p:nvPr/>
        </p:nvCxnSpPr>
        <p:spPr>
          <a:xfrm>
            <a:off x="5428655" y="3758913"/>
            <a:ext cx="167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1857" y="260611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9678" y="3577234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1802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918273"/>
            <a:ext cx="2346832" cy="668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4757" y="264556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3355918" y="2915772"/>
            <a:ext cx="740465" cy="69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4553380" y="2922529"/>
            <a:ext cx="214044" cy="682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45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0973" y="497219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31857" y="260611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4982805" y="2887948"/>
            <a:ext cx="1398330" cy="7170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12808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918273"/>
            <a:ext cx="2346832" cy="668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4757" y="264556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3355918" y="2915772"/>
            <a:ext cx="740465" cy="69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4553380" y="2922529"/>
            <a:ext cx="214044" cy="682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45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0973" y="497219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31857" y="260611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4982805" y="2887948"/>
            <a:ext cx="1398330" cy="7170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42350" y="2830347"/>
            <a:ext cx="2859323" cy="72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8189" y="2663047"/>
            <a:ext cx="75456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room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21485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62561" y="2722886"/>
            <a:ext cx="1618573" cy="882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45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7191006" y="227656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8407871" y="264619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712136" y="2590070"/>
            <a:ext cx="10182" cy="3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44812" y="2128217"/>
            <a:ext cx="1823884" cy="9237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797111" y="241584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36"/>
          <p:cNvSpPr txBox="1">
            <a:spLocks noChangeArrowheads="1"/>
          </p:cNvSpPr>
          <p:nvPr/>
        </p:nvSpPr>
        <p:spPr bwMode="auto">
          <a:xfrm>
            <a:off x="4489234" y="2882495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30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0715" y="358320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43199" y="2345321"/>
            <a:ext cx="3480784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3" idx="1"/>
            <a:endCxn id="61" idx="3"/>
          </p:cNvCxnSpPr>
          <p:nvPr/>
        </p:nvCxnSpPr>
        <p:spPr>
          <a:xfrm flipH="1">
            <a:off x="6223983" y="2590070"/>
            <a:ext cx="820829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2512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21625" y="2772768"/>
            <a:ext cx="1659510" cy="8321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45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191006" y="227656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7044812" y="2128217"/>
            <a:ext cx="1823884" cy="9237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721625" y="2415842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97111" y="241584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729313" y="159004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90451" y="1836708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75632" y="1861314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83608" y="155470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5422335" y="1277708"/>
            <a:ext cx="80425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new root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50" idx="1"/>
          </p:cNvCxnSpPr>
          <p:nvPr/>
        </p:nvCxnSpPr>
        <p:spPr>
          <a:xfrm flipH="1">
            <a:off x="5084935" y="1416208"/>
            <a:ext cx="337400" cy="9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45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743199" y="2345321"/>
            <a:ext cx="3480784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223983" y="2590070"/>
            <a:ext cx="820829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8407871" y="264619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40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712136" y="2590070"/>
            <a:ext cx="10182" cy="3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10715" y="358320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495300"/>
            <a:ext cx="7772400" cy="78105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Sample non-leaf		order </a:t>
            </a:r>
            <a:r>
              <a:rPr lang="en-US" altLang="en-US" sz="4000" i="1" dirty="0" smtClean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 = 3</a:t>
            </a:r>
            <a:endParaRPr lang="en-US" altLang="en-US" sz="4000" u="sng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H="1">
            <a:off x="4382012" y="1945930"/>
            <a:ext cx="314325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>
            <a:off x="1897626" y="2857629"/>
            <a:ext cx="1567014" cy="140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H="1">
            <a:off x="3618270" y="2857628"/>
            <a:ext cx="442451" cy="1397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4690295" y="2878995"/>
            <a:ext cx="774284" cy="138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299382" y="2857628"/>
            <a:ext cx="1730683" cy="1375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4D61D-DAC2-4006-9ADF-B8F0719F16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464642" y="2492759"/>
          <a:ext cx="1834740" cy="36486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486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95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02057" y="4267508"/>
            <a:ext cx="101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keys </a:t>
            </a:r>
          </a:p>
          <a:p>
            <a:pPr algn="ctr"/>
            <a:r>
              <a:rPr lang="en-US" sz="1800" dirty="0" smtClean="0"/>
              <a:t>k &lt; 57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07927" y="426869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keys </a:t>
            </a:r>
          </a:p>
          <a:p>
            <a:pPr algn="ctr"/>
            <a:r>
              <a:rPr lang="en-US" sz="1800" dirty="0"/>
              <a:t> </a:t>
            </a:r>
            <a:r>
              <a:rPr lang="en-US" sz="1800" dirty="0" smtClean="0"/>
              <a:t> 57</a:t>
            </a:r>
            <a:r>
              <a:rPr lang="en-US" sz="1800" dirty="0" smtClean="0">
                <a:sym typeface="Symbol" panose="05050102010706020507" pitchFamily="18" charset="2"/>
              </a:rPr>
              <a:t> k&lt;81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46933" y="4254744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keys </a:t>
            </a:r>
          </a:p>
          <a:p>
            <a:pPr algn="ctr"/>
            <a:r>
              <a:rPr lang="en-US" sz="1800" dirty="0"/>
              <a:t> </a:t>
            </a:r>
            <a:r>
              <a:rPr lang="en-US" sz="1800" dirty="0" smtClean="0"/>
              <a:t> 81</a:t>
            </a:r>
            <a:r>
              <a:rPr lang="en-US" sz="1800" dirty="0" smtClean="0">
                <a:sym typeface="Symbol" panose="05050102010706020507" pitchFamily="18" charset="2"/>
              </a:rPr>
              <a:t> k&lt;95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4254743"/>
            <a:ext cx="101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keys </a:t>
            </a:r>
          </a:p>
          <a:p>
            <a:pPr algn="ctr"/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anose="05050102010706020507" pitchFamily="18" charset="2"/>
              </a:rPr>
              <a:t>k  95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5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 smtClean="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84256" y="2725890"/>
            <a:ext cx="1596878" cy="879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729313" y="159004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/>
                <a:gridCol w="451874"/>
                <a:gridCol w="451874"/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90451" y="1836708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75632" y="1861314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 smtClean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 smtClean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40870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465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1045" y="2359739"/>
            <a:ext cx="7069394" cy="1381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799" y="4234939"/>
            <a:ext cx="14005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with overflow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51639" y="3741480"/>
            <a:ext cx="591161" cy="50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1045" y="2359739"/>
            <a:ext cx="7069394" cy="1381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799" y="4234939"/>
            <a:ext cx="14005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with overflow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51639" y="3741480"/>
            <a:ext cx="591161" cy="50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420761" y="3454213"/>
            <a:ext cx="2679291" cy="2949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7826" y="4208208"/>
            <a:ext cx="195354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child to parent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76539" y="3726732"/>
            <a:ext cx="591161" cy="5082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7772400" cy="889000"/>
          </a:xfrm>
        </p:spPr>
        <p:txBody>
          <a:bodyPr/>
          <a:lstStyle/>
          <a:p>
            <a:pPr algn="l" eaLnBrk="1" hangingPunct="1"/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Sample leaf node	</a:t>
            </a:r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 order </a:t>
            </a:r>
            <a:r>
              <a:rPr lang="en-US" altLang="en-US" sz="4000" i="1" dirty="0" smtClean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 = 3</a:t>
            </a:r>
            <a:endParaRPr lang="en-US" altLang="en-US" sz="4000" u="sng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682750"/>
            <a:ext cx="1165225" cy="908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					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					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H="1">
            <a:off x="4021393" y="2177042"/>
            <a:ext cx="112507" cy="668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4951413" y="2990850"/>
            <a:ext cx="10112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>
            <a:off x="2357398" y="3214688"/>
            <a:ext cx="779757" cy="1166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3741379" y="3195022"/>
            <a:ext cx="176264" cy="1176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A2FE4-B9FD-41E3-BC96-FAE60A7309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1521" name="TextBox 17"/>
          <p:cNvSpPr txBox="1">
            <a:spLocks noChangeArrowheads="1"/>
          </p:cNvSpPr>
          <p:nvPr/>
        </p:nvSpPr>
        <p:spPr bwMode="auto">
          <a:xfrm>
            <a:off x="3121966" y="1828800"/>
            <a:ext cx="2188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From non-leaf node</a:t>
            </a:r>
          </a:p>
        </p:txBody>
      </p:sp>
      <p:sp>
        <p:nvSpPr>
          <p:cNvPr id="21522" name="TextBox 18"/>
          <p:cNvSpPr txBox="1">
            <a:spLocks noChangeArrowheads="1"/>
          </p:cNvSpPr>
          <p:nvPr/>
        </p:nvSpPr>
        <p:spPr bwMode="auto">
          <a:xfrm>
            <a:off x="6072136" y="2667684"/>
            <a:ext cx="1448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To next leaf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</a:t>
            </a:r>
            <a:r>
              <a:rPr lang="en-US" altLang="en-US" sz="18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sequence</a:t>
            </a:r>
            <a:endParaRPr lang="en-US" altLang="en-US" sz="18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137156" y="2845439"/>
          <a:ext cx="1834740" cy="3692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1580"/>
                <a:gridCol w="611580"/>
                <a:gridCol w="611580"/>
              </a:tblGrid>
              <a:tr h="3692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95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75962" y="4348846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record </a:t>
            </a:r>
          </a:p>
          <a:p>
            <a:pPr algn="ctr"/>
            <a:r>
              <a:rPr lang="en-US" sz="1800" dirty="0" smtClean="0"/>
              <a:t>with key 57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4769" y="4349529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record </a:t>
            </a:r>
          </a:p>
          <a:p>
            <a:pPr algn="ctr"/>
            <a:r>
              <a:rPr lang="en-US" sz="1800" dirty="0" smtClean="0"/>
              <a:t>with key 81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3093" y="434884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To record </a:t>
            </a:r>
          </a:p>
          <a:p>
            <a:pPr algn="ctr"/>
            <a:r>
              <a:rPr lang="en-US" sz="1800" dirty="0" smtClean="0"/>
              <a:t>with key 95</a:t>
            </a:r>
            <a:endParaRPr lang="en-US" sz="1800" dirty="0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4359121" y="3204855"/>
            <a:ext cx="1079385" cy="1166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11045" y="5280805"/>
            <a:ext cx="7069394" cy="1267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402" y="4597373"/>
            <a:ext cx="95449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with </a:t>
            </a:r>
          </a:p>
          <a:p>
            <a:r>
              <a:rPr lang="en-US" sz="1600" dirty="0" smtClean="0"/>
              <a:t>overflow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895" y="5177507"/>
            <a:ext cx="600077" cy="706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in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11045" y="5280805"/>
            <a:ext cx="7069394" cy="1267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402" y="4597373"/>
            <a:ext cx="95449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with </a:t>
            </a:r>
          </a:p>
          <a:p>
            <a:r>
              <a:rPr lang="en-US" sz="1600" dirty="0" smtClean="0"/>
              <a:t>overflow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7248" y="6238875"/>
            <a:ext cx="2679291" cy="2949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65288" y="6239855"/>
            <a:ext cx="195354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child to parent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28112" y="6418886"/>
            <a:ext cx="1237176" cy="101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recursion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895" y="5177507"/>
            <a:ext cx="600077" cy="706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overflow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1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 smtClean="0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new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 smtClean="0"/>
          </a:p>
        </p:txBody>
      </p:sp>
      <p:sp>
        <p:nvSpPr>
          <p:cNvPr id="2" name="Rounded Rectangle 1"/>
          <p:cNvSpPr/>
          <p:nvPr/>
        </p:nvSpPr>
        <p:spPr>
          <a:xfrm>
            <a:off x="1368221" y="3243723"/>
            <a:ext cx="6656064" cy="25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5065" y="4284343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 root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10632" y="4608480"/>
            <a:ext cx="734847" cy="1359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68220" y="5993067"/>
            <a:ext cx="6656064" cy="25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87846" y="3499363"/>
            <a:ext cx="1147219" cy="809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561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4448"/>
            <a:ext cx="7772400" cy="4658033"/>
          </a:xfrm>
        </p:spPr>
        <p:txBody>
          <a:bodyPr/>
          <a:lstStyle/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Basic idea: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Find the leaf L where the record r should be 	deleted;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L remains at least half-full after deleting r, then 	delete r, and return;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Else consider the sibling L’ of L;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3.1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If L’ is more than half-full, then move a record 	     from L’ to L, and return; 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3.2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Else combine L and L’ into a single leaf;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3.3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But now you need to consider the case of deleting 	   a child from L’s parent … (recursively) 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059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Simple </a:t>
            </a:r>
            <a:r>
              <a:rPr lang="en-US" dirty="0" smtClean="0">
                <a:cs typeface="Times New Roman" pitchFamily="18" charset="0"/>
              </a:rPr>
              <a:t>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e-distribute </a:t>
            </a:r>
            <a:r>
              <a:rPr lang="en-US" dirty="0">
                <a:cs typeface="Times New Roman" pitchFamily="18" charset="0"/>
              </a:rPr>
              <a:t>keys </a:t>
            </a:r>
            <a:r>
              <a:rPr lang="en-US" dirty="0" smtClean="0">
                <a:cs typeface="Times New Roman" pitchFamily="18" charset="0"/>
              </a:rPr>
              <a:t>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</a:t>
            </a:r>
            <a:r>
              <a:rPr lang="en-US" dirty="0" smtClean="0">
                <a:cs typeface="Times New Roman" pitchFamily="18" charset="0"/>
              </a:rPr>
              <a:t>oalesce </a:t>
            </a:r>
            <a:r>
              <a:rPr lang="en-US" dirty="0">
                <a:cs typeface="Times New Roman" pitchFamily="18" charset="0"/>
              </a:rPr>
              <a:t>with a sibling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dirty="0">
                <a:cs typeface="Times New Roman" pitchFamily="18" charset="0"/>
              </a:rPr>
              <a:t>delete a </a:t>
            </a:r>
            <a:r>
              <a:rPr lang="en-US" dirty="0" smtClean="0">
                <a:cs typeface="Times New Roman" pitchFamily="18" charset="0"/>
              </a:rPr>
              <a:t>	pointer </a:t>
            </a:r>
            <a:r>
              <a:rPr lang="en-US" dirty="0">
                <a:cs typeface="Times New Roman" pitchFamily="18" charset="0"/>
              </a:rPr>
              <a:t>from its </a:t>
            </a:r>
            <a:r>
              <a:rPr lang="en-US" dirty="0" smtClean="0">
                <a:cs typeface="Times New Roman" pitchFamily="18" charset="0"/>
              </a:rPr>
              <a:t>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Simple </a:t>
            </a:r>
            <a:r>
              <a:rPr lang="en-US" dirty="0" smtClean="0">
                <a:solidFill>
                  <a:srgbClr val="00FF00"/>
                </a:solidFill>
                <a:cs typeface="Times New Roman" pitchFamily="18" charset="0"/>
              </a:rPr>
              <a:t>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en-US" dirty="0" smtClean="0">
                <a:cs typeface="Times New Roman" pitchFamily="18" charset="0"/>
              </a:rPr>
              <a:t>e-distribute </a:t>
            </a:r>
            <a:r>
              <a:rPr lang="en-US" dirty="0">
                <a:cs typeface="Times New Roman" pitchFamily="18" charset="0"/>
              </a:rPr>
              <a:t>keys </a:t>
            </a:r>
            <a:r>
              <a:rPr lang="en-US" dirty="0" smtClean="0">
                <a:cs typeface="Times New Roman" pitchFamily="18" charset="0"/>
              </a:rPr>
              <a:t>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</a:t>
            </a:r>
            <a:r>
              <a:rPr lang="en-US" dirty="0" smtClean="0">
                <a:cs typeface="Times New Roman" pitchFamily="18" charset="0"/>
              </a:rPr>
              <a:t>oalesce </a:t>
            </a:r>
            <a:r>
              <a:rPr lang="en-US" dirty="0">
                <a:cs typeface="Times New Roman" pitchFamily="18" charset="0"/>
              </a:rPr>
              <a:t>with a sibling </a:t>
            </a:r>
            <a:r>
              <a:rPr lang="en-US" dirty="0" smtClean="0">
                <a:cs typeface="Times New Roman" pitchFamily="18" charset="0"/>
              </a:rPr>
              <a:t>and </a:t>
            </a:r>
            <a:r>
              <a:rPr lang="en-US" dirty="0">
                <a:cs typeface="Times New Roman" pitchFamily="18" charset="0"/>
              </a:rPr>
              <a:t>delete a </a:t>
            </a:r>
            <a:r>
              <a:rPr lang="en-US" dirty="0" smtClean="0">
                <a:cs typeface="Times New Roman" pitchFamily="18" charset="0"/>
              </a:rPr>
              <a:t>	pointer </a:t>
            </a:r>
            <a:r>
              <a:rPr lang="en-US" dirty="0">
                <a:cs typeface="Times New Roman" pitchFamily="18" charset="0"/>
              </a:rPr>
              <a:t>from its </a:t>
            </a:r>
            <a:r>
              <a:rPr lang="en-US" dirty="0" smtClean="0">
                <a:cs typeface="Times New Roman" pitchFamily="18" charset="0"/>
              </a:rPr>
              <a:t>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Simple case: Delete key 35</a:t>
            </a:r>
          </a:p>
        </p:txBody>
      </p:sp>
    </p:spTree>
    <p:extLst>
      <p:ext uri="{BB962C8B-B14F-4D97-AF65-F5344CB8AC3E}">
        <p14:creationId xmlns:p14="http://schemas.microsoft.com/office/powerpoint/2010/main" val="26851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40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smtClean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10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20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Delete(</a:t>
            </a:r>
            <a:r>
              <a:rPr lang="en-US" sz="1600" dirty="0" err="1" smtClean="0">
                <a:solidFill>
                  <a:srgbClr val="FF0000"/>
                </a:solidFill>
              </a:rPr>
              <a:t>prt</a:t>
            </a:r>
            <a:r>
              <a:rPr lang="en-US" sz="1600" dirty="0" smtClean="0">
                <a:solidFill>
                  <a:srgbClr val="FF0000"/>
                </a:solidFill>
              </a:rPr>
              <a:t>, 35)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14393" y="4485069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/>
                <a:gridCol w="415684"/>
                <a:gridCol w="415684"/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40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50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48301" y="5357027"/>
            <a:ext cx="668593" cy="3830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35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55690" y="4816720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9607</Words>
  <Application>Microsoft Office PowerPoint</Application>
  <PresentationFormat>On-screen Show (4:3)</PresentationFormat>
  <Paragraphs>3210</Paragraphs>
  <Slides>175</Slides>
  <Notes>175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2" baseType="lpstr">
      <vt:lpstr>宋体</vt:lpstr>
      <vt:lpstr>Cambria Math</vt:lpstr>
      <vt:lpstr>Symbol</vt:lpstr>
      <vt:lpstr>Tahoma</vt:lpstr>
      <vt:lpstr>Times New Roman</vt:lpstr>
      <vt:lpstr>Wingdings</vt:lpstr>
      <vt:lpstr>Default Design</vt:lpstr>
      <vt:lpstr>CPSC-629 Analysis of Algorithms</vt:lpstr>
      <vt:lpstr>B+Trees</vt:lpstr>
      <vt:lpstr>B+Trees</vt:lpstr>
      <vt:lpstr>B+Trees</vt:lpstr>
      <vt:lpstr>B+Trees</vt:lpstr>
      <vt:lpstr>PowerPoint Presentation</vt:lpstr>
      <vt:lpstr>A B+Tree of order n</vt:lpstr>
      <vt:lpstr>Sample non-leaf  order n = 3</vt:lpstr>
      <vt:lpstr>Sample leaf node   order n = 3</vt:lpstr>
      <vt:lpstr>PowerPoint Presentation</vt:lpstr>
      <vt:lpstr>B+tree rules</vt:lpstr>
      <vt:lpstr>B+tree rules</vt:lpstr>
      <vt:lpstr>Search in a B+tree</vt:lpstr>
      <vt:lpstr>Search in B+tree</vt:lpstr>
      <vt:lpstr>Search in B+tree</vt:lpstr>
      <vt:lpstr>Search in B+tree</vt:lpstr>
      <vt:lpstr>Search in B+tree</vt:lpstr>
      <vt:lpstr>Search in B+tree</vt:lpstr>
      <vt:lpstr>Search in B+tree</vt:lpstr>
      <vt:lpstr>Search in B+tree</vt:lpstr>
      <vt:lpstr>Range Search in B+tree</vt:lpstr>
      <vt:lpstr>Range Search in B+tree</vt:lpstr>
      <vt:lpstr>Range Search in B+tree</vt:lpstr>
      <vt:lpstr>Range Search in B+tree</vt:lpstr>
      <vt:lpstr>Range Search in B+tree</vt:lpstr>
      <vt:lpstr>Range Search in B+tree</vt:lpstr>
      <vt:lpstr>Range Search in B+tree</vt:lpstr>
      <vt:lpstr>Insert into B+tree</vt:lpstr>
      <vt:lpstr>Insert into B+tree</vt:lpstr>
      <vt:lpstr>Insert into B+tree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B+tree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Delete in B+tree</vt:lpstr>
      <vt:lpstr>Delete in B+tree</vt:lpstr>
      <vt:lpstr>Delete in B+tree</vt:lpstr>
      <vt:lpstr>Delete in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in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in B+tree</vt:lpstr>
      <vt:lpstr>Delete in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B+tree deletions in practice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Chen, Jianer</cp:lastModifiedBy>
  <cp:revision>247</cp:revision>
  <cp:lastPrinted>2001-01-16T17:12:14Z</cp:lastPrinted>
  <dcterms:created xsi:type="dcterms:W3CDTF">1999-07-13T19:55:20Z</dcterms:created>
  <dcterms:modified xsi:type="dcterms:W3CDTF">2019-01-29T15:09:28Z</dcterms:modified>
</cp:coreProperties>
</file>