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9"/>
  </p:notesMasterIdLst>
  <p:handoutMasterIdLst>
    <p:handoutMasterId r:id="rId30"/>
  </p:handoutMasterIdLst>
  <p:sldIdLst>
    <p:sldId id="256" r:id="rId5"/>
    <p:sldId id="277" r:id="rId6"/>
    <p:sldId id="295" r:id="rId7"/>
    <p:sldId id="268" r:id="rId8"/>
    <p:sldId id="296" r:id="rId9"/>
    <p:sldId id="264" r:id="rId10"/>
    <p:sldId id="270" r:id="rId11"/>
    <p:sldId id="297" r:id="rId12"/>
    <p:sldId id="289" r:id="rId13"/>
    <p:sldId id="298" r:id="rId14"/>
    <p:sldId id="299" r:id="rId15"/>
    <p:sldId id="306" r:id="rId16"/>
    <p:sldId id="305" r:id="rId17"/>
    <p:sldId id="304" r:id="rId18"/>
    <p:sldId id="307" r:id="rId19"/>
    <p:sldId id="303" r:id="rId20"/>
    <p:sldId id="302" r:id="rId21"/>
    <p:sldId id="290" r:id="rId22"/>
    <p:sldId id="278" r:id="rId23"/>
    <p:sldId id="308" r:id="rId24"/>
    <p:sldId id="309" r:id="rId25"/>
    <p:sldId id="275" r:id="rId26"/>
    <p:sldId id="310" r:id="rId27"/>
    <p:sldId id="27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4/22/2022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4/22/2022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2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hyperlink" Target="https://archive.ics.uci.edu/ml/datasets/Incident+management+process+enriched+event+log"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96000" y="4434840"/>
            <a:ext cx="5581650" cy="1122202"/>
          </a:xfrm>
        </p:spPr>
        <p:txBody>
          <a:bodyPr/>
          <a:lstStyle/>
          <a:p>
            <a:r>
              <a:rPr lang="en-US" dirty="0"/>
              <a:t>Incident Management Data Analysis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96000" y="5586890"/>
            <a:ext cx="5261811" cy="396660"/>
          </a:xfrm>
        </p:spPr>
        <p:txBody>
          <a:bodyPr>
            <a:normAutofit/>
          </a:bodyPr>
          <a:lstStyle/>
          <a:p>
            <a:r>
              <a:rPr lang="en-US" sz="2000" dirty="0"/>
              <a:t>Lusy A. R.</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238625" y="432917"/>
            <a:ext cx="6788602" cy="652933"/>
          </a:xfrm>
        </p:spPr>
        <p:txBody>
          <a:bodyPr>
            <a:normAutofit/>
          </a:bodyPr>
          <a:lstStyle/>
          <a:p>
            <a:pPr algn="l"/>
            <a:r>
              <a:rPr lang="en-US" sz="1600" b="1" i="0" dirty="0">
                <a:solidFill>
                  <a:srgbClr val="000000"/>
                </a:solidFill>
                <a:effectLst/>
                <a:latin typeface="Helvetica Neue"/>
              </a:rPr>
              <a:t>Breakdown of incidents at each stage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4912093" y="5121701"/>
            <a:ext cx="5431971" cy="517099"/>
          </a:xfrm>
        </p:spPr>
        <p:txBody>
          <a:bodyPr>
            <a:normAutofit/>
          </a:bodyPr>
          <a:lstStyle/>
          <a:p>
            <a:r>
              <a:rPr lang="en-US" b="0" i="0" dirty="0">
                <a:solidFill>
                  <a:srgbClr val="000000"/>
                </a:solidFill>
                <a:effectLst/>
                <a:latin typeface="Helvetica Neue"/>
              </a:rPr>
              <a:t>From total 24918 ticket number, 24905 tickets resolved</a:t>
            </a:r>
            <a:endParaRPr lang="en-US" dirty="0"/>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10</a:t>
            </a:fld>
            <a:endParaRPr lang="en-US" dirty="0"/>
          </a:p>
        </p:txBody>
      </p:sp>
      <p:pic>
        <p:nvPicPr>
          <p:cNvPr id="5" name="Picture 4">
            <a:extLst>
              <a:ext uri="{FF2B5EF4-FFF2-40B4-BE49-F238E27FC236}">
                <a16:creationId xmlns:a16="http://schemas.microsoft.com/office/drawing/2014/main" id="{20AA2C62-BDE0-4894-8C9B-A50A1B726BE2}"/>
              </a:ext>
            </a:extLst>
          </p:cNvPr>
          <p:cNvPicPr>
            <a:picLocks noChangeAspect="1"/>
          </p:cNvPicPr>
          <p:nvPr/>
        </p:nvPicPr>
        <p:blipFill>
          <a:blip r:embed="rId2"/>
          <a:stretch>
            <a:fillRect/>
          </a:stretch>
        </p:blipFill>
        <p:spPr>
          <a:xfrm>
            <a:off x="2419351" y="2088585"/>
            <a:ext cx="9312556" cy="2680831"/>
          </a:xfrm>
          <a:prstGeom prst="rect">
            <a:avLst/>
          </a:prstGeom>
        </p:spPr>
      </p:pic>
    </p:spTree>
    <p:extLst>
      <p:ext uri="{BB962C8B-B14F-4D97-AF65-F5344CB8AC3E}">
        <p14:creationId xmlns:p14="http://schemas.microsoft.com/office/powerpoint/2010/main" val="1882814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340023" y="509488"/>
            <a:ext cx="5640973" cy="557951"/>
          </a:xfrm>
        </p:spPr>
        <p:txBody>
          <a:bodyPr>
            <a:normAutofit/>
          </a:bodyPr>
          <a:lstStyle/>
          <a:p>
            <a:pPr algn="l"/>
            <a:r>
              <a:rPr lang="en-US" sz="2000" b="1" i="0" dirty="0">
                <a:solidFill>
                  <a:srgbClr val="000000"/>
                </a:solidFill>
                <a:effectLst/>
                <a:latin typeface="Helvetica Neue"/>
              </a:rPr>
              <a:t>Size of Daily Incident Backlog</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4445453" y="5198444"/>
            <a:ext cx="5431971" cy="592117"/>
          </a:xfrm>
        </p:spPr>
        <p:txBody>
          <a:bodyPr>
            <a:normAutofit/>
          </a:bodyPr>
          <a:lstStyle/>
          <a:p>
            <a:r>
              <a:rPr lang="en-US" dirty="0"/>
              <a:t>The result shown more stable and less ticket backlog in 2017</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11</a:t>
            </a:fld>
            <a:endParaRPr lang="en-US" dirty="0"/>
          </a:p>
        </p:txBody>
      </p:sp>
      <p:pic>
        <p:nvPicPr>
          <p:cNvPr id="5" name="Picture 4">
            <a:extLst>
              <a:ext uri="{FF2B5EF4-FFF2-40B4-BE49-F238E27FC236}">
                <a16:creationId xmlns:a16="http://schemas.microsoft.com/office/drawing/2014/main" id="{33300878-474F-4385-A599-2BBDADDCD353}"/>
              </a:ext>
            </a:extLst>
          </p:cNvPr>
          <p:cNvPicPr>
            <a:picLocks noChangeAspect="1"/>
          </p:cNvPicPr>
          <p:nvPr/>
        </p:nvPicPr>
        <p:blipFill>
          <a:blip r:embed="rId2"/>
          <a:stretch>
            <a:fillRect/>
          </a:stretch>
        </p:blipFill>
        <p:spPr>
          <a:xfrm>
            <a:off x="2667001" y="1325542"/>
            <a:ext cx="8987018" cy="3589358"/>
          </a:xfrm>
          <a:prstGeom prst="rect">
            <a:avLst/>
          </a:prstGeom>
        </p:spPr>
      </p:pic>
    </p:spTree>
    <p:extLst>
      <p:ext uri="{BB962C8B-B14F-4D97-AF65-F5344CB8AC3E}">
        <p14:creationId xmlns:p14="http://schemas.microsoft.com/office/powerpoint/2010/main" val="704696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3448050" y="575006"/>
            <a:ext cx="7905749" cy="748970"/>
          </a:xfrm>
        </p:spPr>
        <p:txBody>
          <a:bodyPr>
            <a:noAutofit/>
          </a:bodyPr>
          <a:lstStyle/>
          <a:p>
            <a:pPr algn="ctr"/>
            <a:r>
              <a:rPr lang="en-US" sz="1800" b="1" i="0" dirty="0">
                <a:solidFill>
                  <a:srgbClr val="000000"/>
                </a:solidFill>
                <a:effectLst/>
                <a:latin typeface="Helvetica Neue"/>
              </a:rPr>
              <a:t>Mean elapsed time to achieve incident resolution or circumvention, broken down by impact code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3743324" y="5645435"/>
            <a:ext cx="7315199" cy="557950"/>
          </a:xfrm>
        </p:spPr>
        <p:txBody>
          <a:bodyPr>
            <a:normAutofit/>
          </a:bodyPr>
          <a:lstStyle/>
          <a:p>
            <a:r>
              <a:rPr lang="en-US" b="0" i="0" dirty="0">
                <a:solidFill>
                  <a:srgbClr val="000000"/>
                </a:solidFill>
                <a:effectLst/>
                <a:latin typeface="Helvetica Neue"/>
              </a:rPr>
              <a:t>'Medium' impact has the lowest mean elapsed time, although it has the most ticket number</a:t>
            </a:r>
            <a:endParaRPr lang="en-US" dirty="0"/>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12</a:t>
            </a:fld>
            <a:endParaRPr lang="en-US" dirty="0"/>
          </a:p>
        </p:txBody>
      </p:sp>
      <p:pic>
        <p:nvPicPr>
          <p:cNvPr id="5" name="Picture 4">
            <a:extLst>
              <a:ext uri="{FF2B5EF4-FFF2-40B4-BE49-F238E27FC236}">
                <a16:creationId xmlns:a16="http://schemas.microsoft.com/office/drawing/2014/main" id="{ED4272A5-0DB0-4E43-9716-7BACA4BA6E1C}"/>
              </a:ext>
            </a:extLst>
          </p:cNvPr>
          <p:cNvPicPr>
            <a:picLocks noChangeAspect="1"/>
          </p:cNvPicPr>
          <p:nvPr/>
        </p:nvPicPr>
        <p:blipFill>
          <a:blip r:embed="rId2"/>
          <a:stretch>
            <a:fillRect/>
          </a:stretch>
        </p:blipFill>
        <p:spPr>
          <a:xfrm>
            <a:off x="4617574" y="1364908"/>
            <a:ext cx="5566700" cy="4128183"/>
          </a:xfrm>
          <a:prstGeom prst="rect">
            <a:avLst/>
          </a:prstGeom>
        </p:spPr>
      </p:pic>
    </p:spTree>
    <p:extLst>
      <p:ext uri="{BB962C8B-B14F-4D97-AF65-F5344CB8AC3E}">
        <p14:creationId xmlns:p14="http://schemas.microsoft.com/office/powerpoint/2010/main" val="330812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019550" y="219076"/>
            <a:ext cx="6972300" cy="990599"/>
          </a:xfrm>
        </p:spPr>
        <p:txBody>
          <a:bodyPr>
            <a:noAutofit/>
          </a:bodyPr>
          <a:lstStyle/>
          <a:p>
            <a:pPr algn="ctr"/>
            <a:r>
              <a:rPr lang="en-US" sz="2000" b="1" i="0" dirty="0">
                <a:solidFill>
                  <a:srgbClr val="000000"/>
                </a:solidFill>
                <a:effectLst/>
                <a:latin typeface="Helvetica Neue"/>
              </a:rPr>
              <a:t>Number of incidents reopened and as a percentage of the total</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6559992" y="5588285"/>
            <a:ext cx="2100964" cy="374365"/>
          </a:xfrm>
        </p:spPr>
        <p:txBody>
          <a:bodyPr>
            <a:normAutofit/>
          </a:bodyPr>
          <a:lstStyle/>
          <a:p>
            <a:r>
              <a:rPr lang="en-ID" b="0" i="0" dirty="0">
                <a:solidFill>
                  <a:srgbClr val="000000"/>
                </a:solidFill>
                <a:effectLst/>
                <a:latin typeface="Helvetica Neue"/>
              </a:rPr>
              <a:t>Only 1.1% ticket reopen</a:t>
            </a:r>
            <a:endParaRPr lang="en-US" dirty="0"/>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13</a:t>
            </a:fld>
            <a:endParaRPr lang="en-US" dirty="0"/>
          </a:p>
        </p:txBody>
      </p:sp>
      <p:pic>
        <p:nvPicPr>
          <p:cNvPr id="5" name="Picture 4">
            <a:extLst>
              <a:ext uri="{FF2B5EF4-FFF2-40B4-BE49-F238E27FC236}">
                <a16:creationId xmlns:a16="http://schemas.microsoft.com/office/drawing/2014/main" id="{AC0AC564-D630-4C5C-991D-DD210F00950D}"/>
              </a:ext>
            </a:extLst>
          </p:cNvPr>
          <p:cNvPicPr>
            <a:picLocks noChangeAspect="1"/>
          </p:cNvPicPr>
          <p:nvPr/>
        </p:nvPicPr>
        <p:blipFill>
          <a:blip r:embed="rId2"/>
          <a:stretch>
            <a:fillRect/>
          </a:stretch>
        </p:blipFill>
        <p:spPr>
          <a:xfrm>
            <a:off x="5260541" y="1530635"/>
            <a:ext cx="4699867" cy="3636589"/>
          </a:xfrm>
          <a:prstGeom prst="rect">
            <a:avLst/>
          </a:prstGeom>
        </p:spPr>
      </p:pic>
    </p:spTree>
    <p:extLst>
      <p:ext uri="{BB962C8B-B14F-4D97-AF65-F5344CB8AC3E}">
        <p14:creationId xmlns:p14="http://schemas.microsoft.com/office/powerpoint/2010/main" val="3789888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451985" y="394030"/>
            <a:ext cx="7178040" cy="853745"/>
          </a:xfrm>
        </p:spPr>
        <p:txBody>
          <a:bodyPr>
            <a:noAutofit/>
          </a:bodyPr>
          <a:lstStyle/>
          <a:p>
            <a:pPr algn="ctr"/>
            <a:r>
              <a:rPr lang="en-US" sz="2000" b="1" i="0" dirty="0">
                <a:solidFill>
                  <a:srgbClr val="000000"/>
                </a:solidFill>
                <a:effectLst/>
                <a:latin typeface="Helvetica Neue"/>
              </a:rPr>
              <a:t>Number and percentage of incidents incorrectly assigned</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6372769" y="5702585"/>
            <a:ext cx="3336472" cy="402940"/>
          </a:xfrm>
        </p:spPr>
        <p:txBody>
          <a:bodyPr>
            <a:normAutofit/>
          </a:bodyPr>
          <a:lstStyle/>
          <a:p>
            <a:r>
              <a:rPr lang="en-US" b="0" i="0" dirty="0">
                <a:solidFill>
                  <a:srgbClr val="000000"/>
                </a:solidFill>
                <a:effectLst/>
                <a:latin typeface="Helvetica Neue"/>
              </a:rPr>
              <a:t>The result shown 45.6% ticket reassign</a:t>
            </a:r>
            <a:endParaRPr lang="en-US" dirty="0"/>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14</a:t>
            </a:fld>
            <a:endParaRPr lang="en-US" dirty="0"/>
          </a:p>
        </p:txBody>
      </p:sp>
      <p:pic>
        <p:nvPicPr>
          <p:cNvPr id="5" name="Picture 4">
            <a:extLst>
              <a:ext uri="{FF2B5EF4-FFF2-40B4-BE49-F238E27FC236}">
                <a16:creationId xmlns:a16="http://schemas.microsoft.com/office/drawing/2014/main" id="{55DD5633-0048-4E9D-936D-119C73602039}"/>
              </a:ext>
            </a:extLst>
          </p:cNvPr>
          <p:cNvPicPr>
            <a:picLocks noChangeAspect="1"/>
          </p:cNvPicPr>
          <p:nvPr/>
        </p:nvPicPr>
        <p:blipFill>
          <a:blip r:embed="rId2"/>
          <a:stretch>
            <a:fillRect/>
          </a:stretch>
        </p:blipFill>
        <p:spPr>
          <a:xfrm>
            <a:off x="6276227" y="1429835"/>
            <a:ext cx="3529556" cy="3822252"/>
          </a:xfrm>
          <a:prstGeom prst="rect">
            <a:avLst/>
          </a:prstGeom>
        </p:spPr>
      </p:pic>
    </p:spTree>
    <p:extLst>
      <p:ext uri="{BB962C8B-B14F-4D97-AF65-F5344CB8AC3E}">
        <p14:creationId xmlns:p14="http://schemas.microsoft.com/office/powerpoint/2010/main" val="822737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55121-7F04-4870-BAC4-4D45E56FDE14}"/>
              </a:ext>
            </a:extLst>
          </p:cNvPr>
          <p:cNvSpPr>
            <a:spLocks noGrp="1"/>
          </p:cNvSpPr>
          <p:nvPr>
            <p:ph type="title"/>
          </p:nvPr>
        </p:nvSpPr>
        <p:spPr>
          <a:xfrm>
            <a:off x="561975" y="2270918"/>
            <a:ext cx="4974330" cy="2316163"/>
          </a:xfrm>
        </p:spPr>
        <p:txBody>
          <a:bodyPr>
            <a:normAutofit fontScale="90000"/>
          </a:bodyPr>
          <a:lstStyle/>
          <a:p>
            <a:r>
              <a:rPr lang="en-US" b="1" i="0" dirty="0">
                <a:solidFill>
                  <a:srgbClr val="000000"/>
                </a:solidFill>
                <a:effectLst/>
                <a:latin typeface="Helvetica Neue"/>
              </a:rPr>
              <a:t>What features are important to predict incidents handled within agreed response time?</a:t>
            </a:r>
            <a:br>
              <a:rPr lang="en-US" b="1" i="0" dirty="0">
                <a:solidFill>
                  <a:srgbClr val="000000"/>
                </a:solidFill>
                <a:effectLst/>
                <a:latin typeface="Helvetica Neue"/>
              </a:rPr>
            </a:br>
            <a:endParaRPr lang="en-ID" dirty="0"/>
          </a:p>
        </p:txBody>
      </p:sp>
      <p:sp>
        <p:nvSpPr>
          <p:cNvPr id="4" name="Date Placeholder 3">
            <a:extLst>
              <a:ext uri="{FF2B5EF4-FFF2-40B4-BE49-F238E27FC236}">
                <a16:creationId xmlns:a16="http://schemas.microsoft.com/office/drawing/2014/main" id="{13624BE3-5942-4135-BD96-D73C989B897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C488C0D-A811-411A-B28D-7CFBC08B596F}"/>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F4610758-5A69-4864-A355-9B4450127A41}"/>
              </a:ext>
            </a:extLst>
          </p:cNvPr>
          <p:cNvSpPr>
            <a:spLocks noGrp="1"/>
          </p:cNvSpPr>
          <p:nvPr>
            <p:ph type="sldNum" sz="quarter" idx="12"/>
          </p:nvPr>
        </p:nvSpPr>
        <p:spPr/>
        <p:txBody>
          <a:bodyPr/>
          <a:lstStyle/>
          <a:p>
            <a:fld id="{B5CEABB6-07DC-46E8-9B57-56EC44A396E5}" type="slidenum">
              <a:rPr lang="en-US" smtClean="0"/>
              <a:t>15</a:t>
            </a:fld>
            <a:endParaRPr lang="en-US" dirty="0"/>
          </a:p>
        </p:txBody>
      </p:sp>
    </p:spTree>
    <p:extLst>
      <p:ext uri="{BB962C8B-B14F-4D97-AF65-F5344CB8AC3E}">
        <p14:creationId xmlns:p14="http://schemas.microsoft.com/office/powerpoint/2010/main" val="367630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699634" y="451180"/>
            <a:ext cx="6435090" cy="834695"/>
          </a:xfrm>
        </p:spPr>
        <p:txBody>
          <a:bodyPr>
            <a:noAutofit/>
          </a:bodyPr>
          <a:lstStyle/>
          <a:p>
            <a:pPr algn="ctr"/>
            <a:r>
              <a:rPr lang="en-US" sz="2000" b="0" i="0" dirty="0">
                <a:solidFill>
                  <a:srgbClr val="000000"/>
                </a:solidFill>
                <a:effectLst/>
                <a:latin typeface="Helvetica Neue"/>
              </a:rPr>
              <a:t>Percentage of incidents handled within agreed response time</a:t>
            </a:r>
            <a:endParaRPr lang="en-US" sz="2000" dirty="0"/>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6796630" y="5527993"/>
            <a:ext cx="2241096" cy="374365"/>
          </a:xfrm>
        </p:spPr>
        <p:txBody>
          <a:bodyPr>
            <a:normAutofit/>
          </a:bodyPr>
          <a:lstStyle/>
          <a:p>
            <a:r>
              <a:rPr lang="en-US" dirty="0"/>
              <a:t>36.6% ticket not made SLA</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16</a:t>
            </a:fld>
            <a:endParaRPr lang="en-US" dirty="0"/>
          </a:p>
        </p:txBody>
      </p:sp>
      <p:pic>
        <p:nvPicPr>
          <p:cNvPr id="5" name="Picture 4">
            <a:extLst>
              <a:ext uri="{FF2B5EF4-FFF2-40B4-BE49-F238E27FC236}">
                <a16:creationId xmlns:a16="http://schemas.microsoft.com/office/drawing/2014/main" id="{9C7AFDA6-7A1D-4FA5-A919-CC3C6FE2E20B}"/>
              </a:ext>
            </a:extLst>
          </p:cNvPr>
          <p:cNvPicPr>
            <a:picLocks noChangeAspect="1"/>
          </p:cNvPicPr>
          <p:nvPr/>
        </p:nvPicPr>
        <p:blipFill>
          <a:blip r:embed="rId2"/>
          <a:stretch>
            <a:fillRect/>
          </a:stretch>
        </p:blipFill>
        <p:spPr>
          <a:xfrm>
            <a:off x="6141007" y="1530635"/>
            <a:ext cx="3552343" cy="3752598"/>
          </a:xfrm>
          <a:prstGeom prst="rect">
            <a:avLst/>
          </a:prstGeom>
        </p:spPr>
      </p:pic>
    </p:spTree>
    <p:extLst>
      <p:ext uri="{BB962C8B-B14F-4D97-AF65-F5344CB8AC3E}">
        <p14:creationId xmlns:p14="http://schemas.microsoft.com/office/powerpoint/2010/main" val="1154689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5132341" y="422605"/>
            <a:ext cx="5253990" cy="557951"/>
          </a:xfrm>
        </p:spPr>
        <p:txBody>
          <a:bodyPr>
            <a:normAutofit/>
          </a:bodyPr>
          <a:lstStyle/>
          <a:p>
            <a:pPr algn="l"/>
            <a:r>
              <a:rPr lang="en-ID" sz="2000" b="1" i="0" dirty="0">
                <a:solidFill>
                  <a:srgbClr val="000000"/>
                </a:solidFill>
                <a:effectLst/>
                <a:latin typeface="Helvetica Neue"/>
              </a:rPr>
              <a:t>Correlation heatmap analysis</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6998153" y="6131067"/>
            <a:ext cx="2241097" cy="450565"/>
          </a:xfrm>
        </p:spPr>
        <p:txBody>
          <a:bodyPr>
            <a:normAutofit/>
          </a:bodyPr>
          <a:lstStyle/>
          <a:p>
            <a:r>
              <a:rPr lang="en-ID" b="0" i="0" dirty="0">
                <a:solidFill>
                  <a:srgbClr val="000000"/>
                </a:solidFill>
                <a:effectLst/>
                <a:latin typeface="Helvetica Neue"/>
              </a:rPr>
              <a:t>There's no </a:t>
            </a:r>
            <a:r>
              <a:rPr lang="en-ID" b="0" i="0" dirty="0" err="1">
                <a:solidFill>
                  <a:srgbClr val="000000"/>
                </a:solidFill>
                <a:effectLst/>
                <a:latin typeface="Helvetica Neue"/>
              </a:rPr>
              <a:t>multicollineary</a:t>
            </a:r>
            <a:endParaRPr lang="en-US" dirty="0"/>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17</a:t>
            </a:fld>
            <a:endParaRPr lang="en-US" dirty="0"/>
          </a:p>
        </p:txBody>
      </p:sp>
      <p:pic>
        <p:nvPicPr>
          <p:cNvPr id="5" name="Picture 4">
            <a:extLst>
              <a:ext uri="{FF2B5EF4-FFF2-40B4-BE49-F238E27FC236}">
                <a16:creationId xmlns:a16="http://schemas.microsoft.com/office/drawing/2014/main" id="{27BC5192-4A7E-4F65-A1C4-17C095D825E4}"/>
              </a:ext>
            </a:extLst>
          </p:cNvPr>
          <p:cNvPicPr>
            <a:picLocks noChangeAspect="1"/>
          </p:cNvPicPr>
          <p:nvPr/>
        </p:nvPicPr>
        <p:blipFill>
          <a:blip r:embed="rId2"/>
          <a:stretch>
            <a:fillRect/>
          </a:stretch>
        </p:blipFill>
        <p:spPr>
          <a:xfrm>
            <a:off x="4392248" y="1171703"/>
            <a:ext cx="6734175" cy="4663162"/>
          </a:xfrm>
          <a:prstGeom prst="rect">
            <a:avLst/>
          </a:prstGeom>
        </p:spPr>
      </p:pic>
    </p:spTree>
    <p:extLst>
      <p:ext uri="{BB962C8B-B14F-4D97-AF65-F5344CB8AC3E}">
        <p14:creationId xmlns:p14="http://schemas.microsoft.com/office/powerpoint/2010/main" val="3267840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F33B-5572-4A00-A55C-1E13A6B3A8F1}"/>
              </a:ext>
            </a:extLst>
          </p:cNvPr>
          <p:cNvSpPr>
            <a:spLocks noGrp="1"/>
          </p:cNvSpPr>
          <p:nvPr>
            <p:ph type="title"/>
          </p:nvPr>
        </p:nvSpPr>
        <p:spPr>
          <a:xfrm>
            <a:off x="1885156" y="892177"/>
            <a:ext cx="8421688" cy="1325563"/>
          </a:xfrm>
        </p:spPr>
        <p:txBody>
          <a:bodyPr/>
          <a:lstStyle/>
          <a:p>
            <a:r>
              <a:rPr lang="en-US" dirty="0"/>
              <a:t>Decision tree comparation between baseline and transformed data</a:t>
            </a:r>
          </a:p>
        </p:txBody>
      </p:sp>
      <p:sp>
        <p:nvSpPr>
          <p:cNvPr id="45" name="Text Placeholder 44">
            <a:extLst>
              <a:ext uri="{FF2B5EF4-FFF2-40B4-BE49-F238E27FC236}">
                <a16:creationId xmlns:a16="http://schemas.microsoft.com/office/drawing/2014/main" id="{A99ADE97-AACF-4754-8E6F-3048611B3E85}"/>
              </a:ext>
            </a:extLst>
          </p:cNvPr>
          <p:cNvSpPr>
            <a:spLocks noGrp="1"/>
          </p:cNvSpPr>
          <p:nvPr>
            <p:ph type="body" idx="1"/>
          </p:nvPr>
        </p:nvSpPr>
        <p:spPr>
          <a:xfrm>
            <a:off x="4362448" y="4764602"/>
            <a:ext cx="3467100" cy="402187"/>
          </a:xfrm>
        </p:spPr>
        <p:txBody>
          <a:bodyPr/>
          <a:lstStyle/>
          <a:p>
            <a:r>
              <a:rPr lang="en-US" sz="1800" dirty="0"/>
              <a:t>Transformed data</a:t>
            </a:r>
            <a:endParaRPr lang="en-ID" sz="1800" dirty="0"/>
          </a:p>
        </p:txBody>
      </p:sp>
      <p:sp>
        <p:nvSpPr>
          <p:cNvPr id="47" name="Text Placeholder 46">
            <a:extLst>
              <a:ext uri="{FF2B5EF4-FFF2-40B4-BE49-F238E27FC236}">
                <a16:creationId xmlns:a16="http://schemas.microsoft.com/office/drawing/2014/main" id="{5F8F97B1-3B0D-401A-AC8C-36CF67EDDEB2}"/>
              </a:ext>
            </a:extLst>
          </p:cNvPr>
          <p:cNvSpPr>
            <a:spLocks noGrp="1"/>
          </p:cNvSpPr>
          <p:nvPr>
            <p:ph type="body" idx="17"/>
          </p:nvPr>
        </p:nvSpPr>
        <p:spPr>
          <a:xfrm>
            <a:off x="4822675" y="3292534"/>
            <a:ext cx="2330726" cy="365582"/>
          </a:xfrm>
        </p:spPr>
        <p:txBody>
          <a:bodyPr/>
          <a:lstStyle/>
          <a:p>
            <a:r>
              <a:rPr lang="en-US" sz="1800" dirty="0"/>
              <a:t>Baseline</a:t>
            </a:r>
            <a:endParaRPr lang="en-ID" sz="1800" dirty="0"/>
          </a:p>
        </p:txBody>
      </p:sp>
      <p:pic>
        <p:nvPicPr>
          <p:cNvPr id="51" name="Picture 50">
            <a:extLst>
              <a:ext uri="{FF2B5EF4-FFF2-40B4-BE49-F238E27FC236}">
                <a16:creationId xmlns:a16="http://schemas.microsoft.com/office/drawing/2014/main" id="{7040ECD4-67DB-4932-BAA0-28402538B2AC}"/>
              </a:ext>
            </a:extLst>
          </p:cNvPr>
          <p:cNvPicPr>
            <a:picLocks noChangeAspect="1"/>
          </p:cNvPicPr>
          <p:nvPr/>
        </p:nvPicPr>
        <p:blipFill>
          <a:blip r:embed="rId2"/>
          <a:stretch>
            <a:fillRect/>
          </a:stretch>
        </p:blipFill>
        <p:spPr>
          <a:xfrm>
            <a:off x="3482680" y="3804199"/>
            <a:ext cx="5226639" cy="836062"/>
          </a:xfrm>
          <a:prstGeom prst="rect">
            <a:avLst/>
          </a:prstGeom>
        </p:spPr>
      </p:pic>
      <p:pic>
        <p:nvPicPr>
          <p:cNvPr id="53" name="Picture 52">
            <a:extLst>
              <a:ext uri="{FF2B5EF4-FFF2-40B4-BE49-F238E27FC236}">
                <a16:creationId xmlns:a16="http://schemas.microsoft.com/office/drawing/2014/main" id="{34046E61-FBF1-4A53-884C-BFEF56207494}"/>
              </a:ext>
            </a:extLst>
          </p:cNvPr>
          <p:cNvPicPr>
            <a:picLocks noChangeAspect="1"/>
          </p:cNvPicPr>
          <p:nvPr/>
        </p:nvPicPr>
        <p:blipFill>
          <a:blip r:embed="rId3"/>
          <a:stretch>
            <a:fillRect/>
          </a:stretch>
        </p:blipFill>
        <p:spPr>
          <a:xfrm>
            <a:off x="3584078" y="2342080"/>
            <a:ext cx="5023844" cy="836063"/>
          </a:xfrm>
          <a:prstGeom prst="rect">
            <a:avLst/>
          </a:prstGeom>
        </p:spPr>
      </p:pic>
      <p:sp>
        <p:nvSpPr>
          <p:cNvPr id="62" name="Text Placeholder 44">
            <a:extLst>
              <a:ext uri="{FF2B5EF4-FFF2-40B4-BE49-F238E27FC236}">
                <a16:creationId xmlns:a16="http://schemas.microsoft.com/office/drawing/2014/main" id="{621321A4-B066-4D0E-AC4C-8FC8D9E77772}"/>
              </a:ext>
            </a:extLst>
          </p:cNvPr>
          <p:cNvSpPr txBox="1">
            <a:spLocks/>
          </p:cNvSpPr>
          <p:nvPr/>
        </p:nvSpPr>
        <p:spPr>
          <a:xfrm>
            <a:off x="2817661" y="5477911"/>
            <a:ext cx="6556675" cy="538710"/>
          </a:xfrm>
          <a:prstGeom prst="rect">
            <a:avLst/>
          </a:prstGeom>
        </p:spPr>
        <p:txBody>
          <a:bodyPr vert="horz" lIns="0" tIns="45720" rIns="0" bIns="45720" rtlCol="0" anchor="b">
            <a:noAutofit/>
          </a:bodyPr>
          <a:lstStyle>
            <a:lvl1pPr marL="0" indent="0" algn="ctr" defTabSz="914400" rtl="0" eaLnBrk="1" latinLnBrk="0" hangingPunct="1">
              <a:lnSpc>
                <a:spcPct val="90000"/>
              </a:lnSpc>
              <a:spcBef>
                <a:spcPts val="1000"/>
              </a:spcBef>
              <a:buFont typeface="Arial" panose="020B0604020202020204" pitchFamily="34" charset="0"/>
              <a:buNone/>
              <a:defRPr lang="en-US" sz="3200" kern="1200" spc="150" baseline="0" dirty="0" smtClean="0">
                <a:solidFill>
                  <a:schemeClr val="tx1">
                    <a:lumMod val="75000"/>
                    <a:lumOff val="25000"/>
                  </a:schemeClr>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sz="1100" b="0" i="0" dirty="0">
              <a:solidFill>
                <a:srgbClr val="000000"/>
              </a:solidFill>
              <a:effectLst/>
              <a:latin typeface="Helvetica Neue"/>
            </a:endParaRPr>
          </a:p>
          <a:p>
            <a:r>
              <a:rPr lang="en-US" sz="1600" b="1" i="0" dirty="0">
                <a:solidFill>
                  <a:srgbClr val="000000"/>
                </a:solidFill>
                <a:effectLst/>
                <a:latin typeface="Helvetica Neue"/>
              </a:rPr>
              <a:t>Transformed data has better </a:t>
            </a:r>
            <a:r>
              <a:rPr lang="en-US" sz="1600" b="1" i="0" dirty="0" err="1">
                <a:solidFill>
                  <a:srgbClr val="000000"/>
                </a:solidFill>
                <a:effectLst/>
                <a:latin typeface="Helvetica Neue"/>
              </a:rPr>
              <a:t>accuration</a:t>
            </a:r>
            <a:r>
              <a:rPr lang="en-US" sz="1600" b="1" i="0" dirty="0">
                <a:solidFill>
                  <a:srgbClr val="000000"/>
                </a:solidFill>
                <a:effectLst/>
                <a:latin typeface="Helvetica Neue"/>
              </a:rPr>
              <a:t> than baseline</a:t>
            </a:r>
            <a:endParaRPr lang="en-ID" sz="1600" b="1" dirty="0"/>
          </a:p>
        </p:txBody>
      </p:sp>
    </p:spTree>
    <p:extLst>
      <p:ext uri="{BB962C8B-B14F-4D97-AF65-F5344CB8AC3E}">
        <p14:creationId xmlns:p14="http://schemas.microsoft.com/office/powerpoint/2010/main" val="1177824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600700" y="888959"/>
            <a:ext cx="5753099" cy="516876"/>
          </a:xfrm>
        </p:spPr>
        <p:txBody>
          <a:bodyPr>
            <a:normAutofit/>
          </a:bodyPr>
          <a:lstStyle/>
          <a:p>
            <a:pPr algn="l"/>
            <a:r>
              <a:rPr lang="en-ID" sz="2000" b="1" i="0" dirty="0">
                <a:solidFill>
                  <a:srgbClr val="000000"/>
                </a:solidFill>
                <a:effectLst/>
                <a:latin typeface="Helvetica Neue"/>
              </a:rPr>
              <a:t>Evaluate other </a:t>
            </a:r>
            <a:r>
              <a:rPr lang="en-ID" sz="2000" b="1" i="0" dirty="0" err="1">
                <a:solidFill>
                  <a:srgbClr val="000000"/>
                </a:solidFill>
                <a:effectLst/>
                <a:latin typeface="Helvetica Neue"/>
              </a:rPr>
              <a:t>modeling</a:t>
            </a:r>
            <a:r>
              <a:rPr lang="en-ID" sz="2000" b="1" i="0" dirty="0">
                <a:solidFill>
                  <a:srgbClr val="000000"/>
                </a:solidFill>
                <a:effectLst/>
                <a:latin typeface="Helvetica Neue"/>
              </a:rPr>
              <a:t> method</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300662" y="5260423"/>
            <a:ext cx="5895974" cy="557950"/>
          </a:xfrm>
        </p:spPr>
        <p:txBody>
          <a:bodyPr>
            <a:normAutofit/>
          </a:bodyPr>
          <a:lstStyle/>
          <a:p>
            <a:pPr algn="ctr"/>
            <a:r>
              <a:rPr lang="en-US" b="0" i="0" dirty="0">
                <a:solidFill>
                  <a:srgbClr val="000000"/>
                </a:solidFill>
                <a:effectLst/>
                <a:latin typeface="Helvetica Neue"/>
              </a:rPr>
              <a:t>Result shown that </a:t>
            </a:r>
            <a:r>
              <a:rPr lang="en-US" b="0" i="0" dirty="0" err="1">
                <a:solidFill>
                  <a:srgbClr val="000000"/>
                </a:solidFill>
                <a:effectLst/>
                <a:latin typeface="Helvetica Neue"/>
              </a:rPr>
              <a:t>RandomForestRegressor</a:t>
            </a:r>
            <a:r>
              <a:rPr lang="en-US" b="0" i="0" dirty="0">
                <a:solidFill>
                  <a:srgbClr val="000000"/>
                </a:solidFill>
                <a:effectLst/>
                <a:latin typeface="Helvetica Neue"/>
              </a:rPr>
              <a:t> and </a:t>
            </a:r>
            <a:r>
              <a:rPr lang="en-US" b="0" i="0" dirty="0" err="1">
                <a:solidFill>
                  <a:srgbClr val="000000"/>
                </a:solidFill>
                <a:effectLst/>
                <a:latin typeface="Helvetica Neue"/>
              </a:rPr>
              <a:t>XGBRegressor</a:t>
            </a:r>
            <a:r>
              <a:rPr lang="en-US" b="0" i="0" dirty="0">
                <a:solidFill>
                  <a:srgbClr val="000000"/>
                </a:solidFill>
                <a:effectLst/>
                <a:latin typeface="Helvetica Neue"/>
              </a:rPr>
              <a:t> has better score than other method</a:t>
            </a:r>
            <a:endParaRPr lang="en-ZA" noProof="1"/>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19</a:t>
            </a:fld>
            <a:endParaRPr lang="en-ZA" dirty="0"/>
          </a:p>
        </p:txBody>
      </p:sp>
      <p:pic>
        <p:nvPicPr>
          <p:cNvPr id="22" name="Picture 21">
            <a:extLst>
              <a:ext uri="{FF2B5EF4-FFF2-40B4-BE49-F238E27FC236}">
                <a16:creationId xmlns:a16="http://schemas.microsoft.com/office/drawing/2014/main" id="{89927453-4145-4A6C-97D8-51AEBE92B357}"/>
              </a:ext>
            </a:extLst>
          </p:cNvPr>
          <p:cNvPicPr>
            <a:picLocks noChangeAspect="1"/>
          </p:cNvPicPr>
          <p:nvPr/>
        </p:nvPicPr>
        <p:blipFill>
          <a:blip r:embed="rId2"/>
          <a:stretch>
            <a:fillRect/>
          </a:stretch>
        </p:blipFill>
        <p:spPr>
          <a:xfrm>
            <a:off x="5143499" y="1570084"/>
            <a:ext cx="6210300" cy="3336719"/>
          </a:xfrm>
          <a:prstGeom prst="rect">
            <a:avLst/>
          </a:prstGeom>
        </p:spPr>
      </p:pic>
    </p:spTree>
    <p:extLst>
      <p:ext uri="{BB962C8B-B14F-4D97-AF65-F5344CB8AC3E}">
        <p14:creationId xmlns:p14="http://schemas.microsoft.com/office/powerpoint/2010/main" val="2069393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ZA" dirty="0"/>
              <a:t>OUTLINE</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819229" cy="2519363"/>
          </a:xfrm>
        </p:spPr>
        <p:txBody>
          <a:bodyPr>
            <a:normAutofit/>
          </a:bodyPr>
          <a:lstStyle/>
          <a:p>
            <a:pPr marL="285750" indent="-285750">
              <a:buFont typeface="Arial" panose="020B0604020202020204" pitchFamily="34" charset="0"/>
              <a:buChar char="•"/>
            </a:pPr>
            <a:r>
              <a:rPr lang="en-US" sz="2000" dirty="0"/>
              <a:t>Background</a:t>
            </a:r>
          </a:p>
          <a:p>
            <a:pPr marL="285750" indent="-285750">
              <a:buFont typeface="Arial" panose="020B0604020202020204" pitchFamily="34" charset="0"/>
              <a:buChar char="•"/>
            </a:pPr>
            <a:r>
              <a:rPr lang="en-US" sz="2000" dirty="0"/>
              <a:t>Exploratory Data Analysis &amp; Feature Engineering</a:t>
            </a:r>
          </a:p>
          <a:p>
            <a:pPr marL="285750" indent="-285750">
              <a:buFont typeface="Arial" panose="020B0604020202020204" pitchFamily="34" charset="0"/>
              <a:buChar char="•"/>
            </a:pPr>
            <a:r>
              <a:rPr lang="en-US" sz="2000" dirty="0"/>
              <a:t>Insight</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66676" y="717636"/>
            <a:ext cx="4305300" cy="768264"/>
          </a:xfrm>
        </p:spPr>
        <p:txBody>
          <a:bodyPr>
            <a:noAutofit/>
          </a:bodyPr>
          <a:lstStyle/>
          <a:p>
            <a:pPr algn="ctr"/>
            <a:r>
              <a:rPr lang="en-ID" sz="2400" b="1" i="0" dirty="0">
                <a:solidFill>
                  <a:srgbClr val="000000"/>
                </a:solidFill>
                <a:effectLst/>
                <a:latin typeface="Helvetica Neue"/>
              </a:rPr>
              <a:t>Tuning Hyperparameters</a:t>
            </a:r>
            <a:br>
              <a:rPr lang="en-ID" sz="2400" b="1" i="0" dirty="0">
                <a:solidFill>
                  <a:srgbClr val="000000"/>
                </a:solidFill>
                <a:effectLst/>
                <a:latin typeface="Helvetica Neue"/>
              </a:rPr>
            </a:br>
            <a:endParaRPr lang="en-ID" sz="2400" b="1" i="0" dirty="0">
              <a:solidFill>
                <a:srgbClr val="000000"/>
              </a:solidFill>
              <a:effectLst/>
              <a:latin typeface="Helvetica Neue"/>
            </a:endParaRP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705697" y="1746336"/>
            <a:ext cx="2666153" cy="1635678"/>
          </a:xfrm>
        </p:spPr>
        <p:txBody>
          <a:bodyPr>
            <a:noAutofit/>
          </a:bodyPr>
          <a:lstStyle/>
          <a:p>
            <a:pPr algn="ctr">
              <a:lnSpc>
                <a:spcPct val="150000"/>
              </a:lnSpc>
            </a:pPr>
            <a:r>
              <a:rPr lang="en-US" b="0" i="0" dirty="0">
                <a:solidFill>
                  <a:srgbClr val="000000"/>
                </a:solidFill>
                <a:effectLst/>
                <a:latin typeface="Helvetica Neue"/>
              </a:rPr>
              <a:t>Best estimator </a:t>
            </a:r>
          </a:p>
          <a:p>
            <a:pPr algn="ctr">
              <a:lnSpc>
                <a:spcPct val="150000"/>
              </a:lnSpc>
            </a:pPr>
            <a:r>
              <a:rPr lang="en-ZA" noProof="1"/>
              <a:t>(bootstrap=False, max_features=10, n_estimators=25)</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20</a:t>
            </a:fld>
            <a:endParaRPr lang="en-ZA" dirty="0"/>
          </a:p>
        </p:txBody>
      </p:sp>
      <p:pic>
        <p:nvPicPr>
          <p:cNvPr id="6" name="Picture 5">
            <a:extLst>
              <a:ext uri="{FF2B5EF4-FFF2-40B4-BE49-F238E27FC236}">
                <a16:creationId xmlns:a16="http://schemas.microsoft.com/office/drawing/2014/main" id="{E47F441C-8D04-42B1-B80B-B716B179BBCB}"/>
              </a:ext>
            </a:extLst>
          </p:cNvPr>
          <p:cNvPicPr>
            <a:picLocks noChangeAspect="1"/>
          </p:cNvPicPr>
          <p:nvPr/>
        </p:nvPicPr>
        <p:blipFill>
          <a:blip r:embed="rId2"/>
          <a:stretch>
            <a:fillRect/>
          </a:stretch>
        </p:blipFill>
        <p:spPr>
          <a:xfrm>
            <a:off x="6207577" y="457200"/>
            <a:ext cx="4819650" cy="6037971"/>
          </a:xfrm>
          <a:prstGeom prst="rect">
            <a:avLst/>
          </a:prstGeom>
        </p:spPr>
      </p:pic>
      <p:sp>
        <p:nvSpPr>
          <p:cNvPr id="8" name="Rectangle 2">
            <a:extLst>
              <a:ext uri="{FF2B5EF4-FFF2-40B4-BE49-F238E27FC236}">
                <a16:creationId xmlns:a16="http://schemas.microsoft.com/office/drawing/2014/main" id="{2D711475-1102-4CA6-8D93-0EAECFA317E0}"/>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(bootstrap=False, max_features=10, n_estimators=25)</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780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280EA-9391-4911-BBA2-6FE3607593B9}"/>
              </a:ext>
            </a:extLst>
          </p:cNvPr>
          <p:cNvSpPr>
            <a:spLocks noGrp="1"/>
          </p:cNvSpPr>
          <p:nvPr>
            <p:ph type="title"/>
          </p:nvPr>
        </p:nvSpPr>
        <p:spPr>
          <a:xfrm>
            <a:off x="1885156" y="619125"/>
            <a:ext cx="8421688" cy="676275"/>
          </a:xfrm>
        </p:spPr>
        <p:txBody>
          <a:bodyPr>
            <a:normAutofit/>
          </a:bodyPr>
          <a:lstStyle/>
          <a:p>
            <a:r>
              <a:rPr lang="en-ID" sz="2000" b="1" i="0" dirty="0">
                <a:solidFill>
                  <a:srgbClr val="000000"/>
                </a:solidFill>
                <a:effectLst/>
                <a:latin typeface="Helvetica Neue"/>
              </a:rPr>
              <a:t>Feature importance</a:t>
            </a:r>
            <a:br>
              <a:rPr lang="en-ID" sz="2000" b="1" i="0" dirty="0">
                <a:solidFill>
                  <a:srgbClr val="000000"/>
                </a:solidFill>
                <a:effectLst/>
                <a:latin typeface="Helvetica Neue"/>
              </a:rPr>
            </a:br>
            <a:endParaRPr lang="en-ID" sz="2000" dirty="0"/>
          </a:p>
        </p:txBody>
      </p:sp>
      <p:sp>
        <p:nvSpPr>
          <p:cNvPr id="8" name="Text Placeholder 7">
            <a:extLst>
              <a:ext uri="{FF2B5EF4-FFF2-40B4-BE49-F238E27FC236}">
                <a16:creationId xmlns:a16="http://schemas.microsoft.com/office/drawing/2014/main" id="{431C7B64-BB15-4849-81D4-D07D7831BA28}"/>
              </a:ext>
            </a:extLst>
          </p:cNvPr>
          <p:cNvSpPr>
            <a:spLocks noGrp="1"/>
          </p:cNvSpPr>
          <p:nvPr>
            <p:ph type="body" sz="quarter" idx="3"/>
          </p:nvPr>
        </p:nvSpPr>
        <p:spPr>
          <a:xfrm>
            <a:off x="883499" y="5339949"/>
            <a:ext cx="10425001" cy="485549"/>
          </a:xfrm>
        </p:spPr>
        <p:txBody>
          <a:bodyPr/>
          <a:lstStyle/>
          <a:p>
            <a:r>
              <a:rPr lang="en-US" sz="1400" dirty="0"/>
              <a:t>10 features above are the most important feature to predict incidents handled within agreed response time</a:t>
            </a:r>
            <a:endParaRPr lang="en-ID" sz="1400" dirty="0"/>
          </a:p>
        </p:txBody>
      </p:sp>
      <p:pic>
        <p:nvPicPr>
          <p:cNvPr id="23" name="Picture 22">
            <a:extLst>
              <a:ext uri="{FF2B5EF4-FFF2-40B4-BE49-F238E27FC236}">
                <a16:creationId xmlns:a16="http://schemas.microsoft.com/office/drawing/2014/main" id="{9F63EB67-05EC-4E74-8E96-0F8D73EBD4A4}"/>
              </a:ext>
            </a:extLst>
          </p:cNvPr>
          <p:cNvPicPr>
            <a:picLocks noChangeAspect="1"/>
          </p:cNvPicPr>
          <p:nvPr/>
        </p:nvPicPr>
        <p:blipFill>
          <a:blip r:embed="rId2"/>
          <a:stretch>
            <a:fillRect/>
          </a:stretch>
        </p:blipFill>
        <p:spPr>
          <a:xfrm>
            <a:off x="395399" y="1395700"/>
            <a:ext cx="11401201" cy="3646990"/>
          </a:xfrm>
          <a:prstGeom prst="rect">
            <a:avLst/>
          </a:prstGeom>
        </p:spPr>
      </p:pic>
    </p:spTree>
    <p:extLst>
      <p:ext uri="{BB962C8B-B14F-4D97-AF65-F5344CB8AC3E}">
        <p14:creationId xmlns:p14="http://schemas.microsoft.com/office/powerpoint/2010/main" val="3043681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4848225" y="542925"/>
            <a:ext cx="6353175" cy="5629276"/>
          </a:xfrm>
        </p:spPr>
        <p:txBody>
          <a:bodyPr vert="horz" lIns="91440" tIns="45720" rIns="91440" bIns="45720" rtlCol="0" anchor="b">
            <a:noAutofit/>
          </a:bodyPr>
          <a:lstStyle/>
          <a:p>
            <a:pPr algn="ctr">
              <a:lnSpc>
                <a:spcPct val="150000"/>
              </a:lnSpc>
            </a:pPr>
            <a:r>
              <a:rPr lang="en-US" sz="2400" b="1" i="0" dirty="0">
                <a:solidFill>
                  <a:srgbClr val="000000"/>
                </a:solidFill>
                <a:effectLst/>
                <a:latin typeface="Helvetica Neue"/>
              </a:rPr>
              <a:t>Insight</a:t>
            </a:r>
          </a:p>
          <a:p>
            <a:pPr marL="285750" indent="-285750" algn="l">
              <a:buFont typeface="Arial" panose="020B0604020202020204" pitchFamily="34" charset="0"/>
              <a:buChar char="•"/>
            </a:pPr>
            <a:r>
              <a:rPr lang="en-US" b="0" i="0" dirty="0">
                <a:solidFill>
                  <a:srgbClr val="000000"/>
                </a:solidFill>
                <a:effectLst/>
                <a:latin typeface="Helvetica Neue"/>
              </a:rPr>
              <a:t>Ticket numbers significantly decrease in 2017 compare than 2016 and the result also shown more stable and less ticket backlog in 2017, it means company does massive improvement that affecting the amount of reporting ticket</a:t>
            </a:r>
          </a:p>
          <a:p>
            <a:pPr marL="285750" indent="-285750" algn="l">
              <a:buFont typeface="Arial" panose="020B0604020202020204" pitchFamily="34" charset="0"/>
              <a:buChar char="•"/>
            </a:pPr>
            <a:r>
              <a:rPr lang="en-US" b="0" i="0" dirty="0">
                <a:solidFill>
                  <a:srgbClr val="000000"/>
                </a:solidFill>
                <a:effectLst/>
                <a:latin typeface="Helvetica Neue"/>
              </a:rPr>
              <a:t>From total 24918 ticket number, 24905 tickets resolved, that's a sign that the company can handle 99,9% well</a:t>
            </a:r>
          </a:p>
          <a:p>
            <a:pPr marL="285750" indent="-285750" algn="l">
              <a:buFont typeface="Arial" panose="020B0604020202020204" pitchFamily="34" charset="0"/>
              <a:buChar char="•"/>
            </a:pPr>
            <a:r>
              <a:rPr lang="en-US" b="0" i="0" dirty="0">
                <a:solidFill>
                  <a:srgbClr val="000000"/>
                </a:solidFill>
                <a:effectLst/>
                <a:latin typeface="Helvetica Neue"/>
              </a:rPr>
              <a:t>'Medium' impact has the lowest mean elapsed time, although it has the most ticket number, so companies can focus to find out what causes 'High' and 'Low' impact has higher elapsed time</a:t>
            </a:r>
          </a:p>
          <a:p>
            <a:pPr marL="285750" indent="-285750" algn="l">
              <a:buFont typeface="Arial" panose="020B0604020202020204" pitchFamily="34" charset="0"/>
              <a:buChar char="•"/>
            </a:pPr>
            <a:r>
              <a:rPr lang="en-US" b="0" i="0" dirty="0">
                <a:solidFill>
                  <a:srgbClr val="000000"/>
                </a:solidFill>
                <a:effectLst/>
                <a:latin typeface="Helvetica Neue"/>
              </a:rPr>
              <a:t>Only 1.1% ticket reopen, it is shown that the ticketing agent understand enough when they can close the ticket</a:t>
            </a:r>
          </a:p>
          <a:p>
            <a:pPr marL="285750" indent="-285750" algn="l">
              <a:buFont typeface="Arial" panose="020B0604020202020204" pitchFamily="34" charset="0"/>
              <a:buChar char="•"/>
            </a:pPr>
            <a:r>
              <a:rPr lang="en-US" b="0" i="0" dirty="0">
                <a:solidFill>
                  <a:srgbClr val="000000"/>
                </a:solidFill>
                <a:effectLst/>
                <a:latin typeface="Helvetica Neue"/>
              </a:rPr>
              <a:t>The result shown 45.6% ticket reassign, it could impacting mean elapsed time, companies have to find out what causes this problem (e.g. SOP that not clear enough, agent understanding related this case)</a:t>
            </a:r>
          </a:p>
          <a:p>
            <a:pPr marL="285750" indent="-285750" algn="l">
              <a:buFont typeface="Arial" panose="020B0604020202020204" pitchFamily="34" charset="0"/>
              <a:buChar char="•"/>
            </a:pPr>
            <a:r>
              <a:rPr lang="en-US" b="0" i="0" dirty="0">
                <a:solidFill>
                  <a:srgbClr val="000000"/>
                </a:solidFill>
                <a:effectLst/>
                <a:latin typeface="Helvetica Neue"/>
              </a:rPr>
              <a:t>36.6% ticket not made SLA, it's a huge amount, 10 most important feature predict incidents handled within agreed response time can help companies to improve ticket that made SLA</a:t>
            </a:r>
          </a:p>
          <a:p>
            <a:endParaRPr lang="en-US" dirty="0"/>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22</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35BA4B-43BA-4854-8086-8C448855D3C9}"/>
              </a:ext>
            </a:extLst>
          </p:cNvPr>
          <p:cNvSpPr>
            <a:spLocks noGrp="1"/>
          </p:cNvSpPr>
          <p:nvPr>
            <p:ph type="body" idx="1"/>
          </p:nvPr>
        </p:nvSpPr>
        <p:spPr>
          <a:xfrm>
            <a:off x="504825" y="725884"/>
            <a:ext cx="9067800" cy="1525588"/>
          </a:xfrm>
        </p:spPr>
        <p:txBody>
          <a:bodyPr>
            <a:normAutofit/>
          </a:bodyPr>
          <a:lstStyle/>
          <a:p>
            <a:pPr algn="l"/>
            <a:r>
              <a:rPr lang="en-US" sz="2000" b="1" i="0" dirty="0">
                <a:solidFill>
                  <a:srgbClr val="000000"/>
                </a:solidFill>
                <a:effectLst/>
                <a:latin typeface="Helvetica Neue"/>
              </a:rPr>
              <a:t>Source</a:t>
            </a:r>
          </a:p>
          <a:p>
            <a:pPr algn="l"/>
            <a:r>
              <a:rPr lang="en-US" sz="1600" b="0" i="0" dirty="0">
                <a:solidFill>
                  <a:srgbClr val="000000"/>
                </a:solidFill>
                <a:effectLst/>
                <a:latin typeface="Helvetica Neue"/>
              </a:rPr>
              <a:t>Data Set: Incident management process enriched event log Data Set by UCI Machine Learning Library.</a:t>
            </a:r>
            <a:br>
              <a:rPr lang="en-US" sz="1600" b="0" i="0" dirty="0">
                <a:solidFill>
                  <a:srgbClr val="000000"/>
                </a:solidFill>
                <a:effectLst/>
                <a:latin typeface="Helvetica Neue"/>
              </a:rPr>
            </a:br>
            <a:r>
              <a:rPr lang="en-US" sz="1600" b="0" i="0" u="sng" dirty="0">
                <a:solidFill>
                  <a:srgbClr val="296EAA"/>
                </a:solidFill>
                <a:effectLst/>
                <a:latin typeface="Helvetica Neue"/>
                <a:hlinkClick r:id="rId2"/>
              </a:rPr>
              <a:t>https://archive.ics.uci.edu/ml/datasets/Incident+management+process+enriched+event+log#</a:t>
            </a:r>
            <a:endParaRPr lang="en-US" sz="1600" b="0" i="0" dirty="0">
              <a:solidFill>
                <a:srgbClr val="000000"/>
              </a:solidFill>
              <a:effectLst/>
              <a:latin typeface="Helvetica Neue"/>
            </a:endParaRPr>
          </a:p>
          <a:p>
            <a:endParaRPr lang="en-ID" dirty="0"/>
          </a:p>
        </p:txBody>
      </p:sp>
      <p:sp>
        <p:nvSpPr>
          <p:cNvPr id="8" name="Text Placeholder 2">
            <a:extLst>
              <a:ext uri="{FF2B5EF4-FFF2-40B4-BE49-F238E27FC236}">
                <a16:creationId xmlns:a16="http://schemas.microsoft.com/office/drawing/2014/main" id="{3603650F-E4B6-4FDD-8526-7CA4E9400D82}"/>
              </a:ext>
            </a:extLst>
          </p:cNvPr>
          <p:cNvSpPr txBox="1">
            <a:spLocks/>
          </p:cNvSpPr>
          <p:nvPr/>
        </p:nvSpPr>
        <p:spPr>
          <a:xfrm>
            <a:off x="504825" y="2342356"/>
            <a:ext cx="7486650" cy="152558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r>
              <a:rPr lang="en-US" sz="2000" b="1" i="0" dirty="0">
                <a:solidFill>
                  <a:srgbClr val="000000"/>
                </a:solidFill>
                <a:effectLst/>
                <a:latin typeface="Helvetica Neue"/>
              </a:rPr>
              <a:t>Reference</a:t>
            </a:r>
          </a:p>
          <a:p>
            <a:pPr algn="l"/>
            <a:r>
              <a:rPr lang="en-US" sz="1600" b="0" i="0" dirty="0">
                <a:solidFill>
                  <a:srgbClr val="000000"/>
                </a:solidFill>
                <a:effectLst/>
                <a:latin typeface="Helvetica Neue"/>
              </a:rPr>
              <a:t>Commerce, Office of Government. (2007). The Official Introduction to the ITIL Service Lifecycle. United Kingdom : Office of Government Commerce.</a:t>
            </a:r>
          </a:p>
        </p:txBody>
      </p:sp>
    </p:spTree>
    <p:extLst>
      <p:ext uri="{BB962C8B-B14F-4D97-AF65-F5344CB8AC3E}">
        <p14:creationId xmlns:p14="http://schemas.microsoft.com/office/powerpoint/2010/main" val="585173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148137" y="3019425"/>
            <a:ext cx="3895725" cy="819150"/>
          </a:xfrm>
        </p:spPr>
        <p:txBody>
          <a:bodyPr/>
          <a:lstStyle/>
          <a:p>
            <a:pPr algn="ctr"/>
            <a:r>
              <a:rPr lang="en-US" sz="4800" dirty="0"/>
              <a:t>THANK YOU</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24</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BDB4115-EE77-4F15-8746-A2F8DF90A234}"/>
              </a:ext>
            </a:extLst>
          </p:cNvPr>
          <p:cNvSpPr>
            <a:spLocks noGrp="1"/>
          </p:cNvSpPr>
          <p:nvPr>
            <p:ph type="body" sz="quarter" idx="18"/>
          </p:nvPr>
        </p:nvSpPr>
        <p:spPr>
          <a:xfrm>
            <a:off x="2016919" y="1438275"/>
            <a:ext cx="8158162" cy="3800475"/>
          </a:xfrm>
        </p:spPr>
        <p:txBody>
          <a:bodyPr>
            <a:normAutofit/>
          </a:bodyPr>
          <a:lstStyle/>
          <a:p>
            <a:pPr algn="l"/>
            <a:r>
              <a:rPr lang="en-US" sz="2000" b="1" i="0" dirty="0">
                <a:solidFill>
                  <a:srgbClr val="000000"/>
                </a:solidFill>
                <a:effectLst/>
                <a:latin typeface="Helvetica Neue"/>
              </a:rPr>
              <a:t>Incident Management</a:t>
            </a:r>
          </a:p>
          <a:p>
            <a:pPr algn="l"/>
            <a:endParaRPr lang="en-US" b="1" i="0" dirty="0">
              <a:solidFill>
                <a:srgbClr val="000000"/>
              </a:solidFill>
              <a:effectLst/>
              <a:latin typeface="Helvetica Neue"/>
            </a:endParaRPr>
          </a:p>
          <a:p>
            <a:pPr algn="l"/>
            <a:r>
              <a:rPr lang="en-US" b="0" i="0" dirty="0">
                <a:solidFill>
                  <a:srgbClr val="000000"/>
                </a:solidFill>
                <a:effectLst/>
                <a:latin typeface="Helvetica Neue"/>
              </a:rPr>
              <a:t>In ITIL (Information Technology Infrastructure Library) terminology, an ‘incident’ is defined as:</a:t>
            </a:r>
            <a:br>
              <a:rPr lang="en-US" b="0" i="0" dirty="0">
                <a:solidFill>
                  <a:srgbClr val="000000"/>
                </a:solidFill>
                <a:effectLst/>
                <a:latin typeface="Helvetica Neue"/>
              </a:rPr>
            </a:br>
            <a:endParaRPr lang="en-US" b="0" i="0" dirty="0">
              <a:solidFill>
                <a:srgbClr val="000000"/>
              </a:solidFill>
              <a:effectLst/>
              <a:latin typeface="Helvetica Neue"/>
            </a:endParaRPr>
          </a:p>
          <a:p>
            <a:pPr algn="l"/>
            <a:r>
              <a:rPr lang="en-US" b="0" i="0" dirty="0">
                <a:solidFill>
                  <a:srgbClr val="000000"/>
                </a:solidFill>
                <a:effectLst/>
                <a:latin typeface="Helvetica Neue"/>
              </a:rPr>
              <a:t>An unplanned interruption to an IT service or reduction in the quality of an IT service. Failure of a configuration item that has not yet impacted service is also an incident, for example failure of one disk from a mirror set.</a:t>
            </a:r>
            <a:br>
              <a:rPr lang="en-US" b="0" i="0" dirty="0">
                <a:solidFill>
                  <a:srgbClr val="000000"/>
                </a:solidFill>
                <a:effectLst/>
                <a:latin typeface="Helvetica Neue"/>
              </a:rPr>
            </a:br>
            <a:endParaRPr lang="en-US" b="0" i="0" dirty="0">
              <a:solidFill>
                <a:srgbClr val="000000"/>
              </a:solidFill>
              <a:effectLst/>
              <a:latin typeface="Helvetica Neue"/>
            </a:endParaRPr>
          </a:p>
          <a:p>
            <a:pPr algn="l"/>
            <a:r>
              <a:rPr lang="en-US" b="0" i="0" dirty="0">
                <a:solidFill>
                  <a:srgbClr val="000000"/>
                </a:solidFill>
                <a:effectLst/>
                <a:latin typeface="Helvetica Neue"/>
              </a:rPr>
              <a:t>Incident Management is the process for dealing with all incidents; this can include failures, questions or queries reported by the users (usually via a telephone call to the Service Desk), by technical staff, or automatically detected and reported by event monitoring tools.</a:t>
            </a:r>
          </a:p>
          <a:p>
            <a:endParaRPr lang="en-ID" dirty="0"/>
          </a:p>
        </p:txBody>
      </p:sp>
      <p:sp>
        <p:nvSpPr>
          <p:cNvPr id="13" name="Slide Number Placeholder 12">
            <a:extLst>
              <a:ext uri="{FF2B5EF4-FFF2-40B4-BE49-F238E27FC236}">
                <a16:creationId xmlns:a16="http://schemas.microsoft.com/office/drawing/2014/main" id="{04A6B868-23D9-4C3B-8BF0-763F425DE56C}"/>
              </a:ext>
            </a:extLst>
          </p:cNvPr>
          <p:cNvSpPr>
            <a:spLocks noGrp="1"/>
          </p:cNvSpPr>
          <p:nvPr>
            <p:ph type="sldNum" sz="quarter" idx="12"/>
          </p:nvPr>
        </p:nvSpPr>
        <p:spPr/>
        <p:txBody>
          <a:bodyPr/>
          <a:lstStyle/>
          <a:p>
            <a:fld id="{B5CEABB6-07DC-46E8-9B57-56EC44A396E5}" type="slidenum">
              <a:rPr lang="en-US" smtClean="0"/>
              <a:t>3</a:t>
            </a:fld>
            <a:endParaRPr lang="en-US" dirty="0"/>
          </a:p>
        </p:txBody>
      </p:sp>
    </p:spTree>
    <p:extLst>
      <p:ext uri="{BB962C8B-B14F-4D97-AF65-F5344CB8AC3E}">
        <p14:creationId xmlns:p14="http://schemas.microsoft.com/office/powerpoint/2010/main" val="865411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595562" y="3028949"/>
            <a:ext cx="7000876" cy="2133601"/>
          </a:xfrm>
        </p:spPr>
        <p:txBody>
          <a:bodyPr vert="horz" lIns="91440" tIns="45720" rIns="91440" bIns="45720" rtlCol="0" anchor="t">
            <a:normAutofit/>
          </a:bodyPr>
          <a:lstStyle/>
          <a:p>
            <a:pPr algn="ctr"/>
            <a:r>
              <a:rPr lang="en-US" sz="2000" b="1" i="0" dirty="0">
                <a:solidFill>
                  <a:srgbClr val="000000"/>
                </a:solidFill>
                <a:effectLst/>
                <a:latin typeface="Helvetica Neue"/>
              </a:rPr>
              <a:t>Purpose/goal/objective</a:t>
            </a:r>
          </a:p>
          <a:p>
            <a:pPr algn="ctr"/>
            <a:r>
              <a:rPr lang="en-US" b="0" i="0" dirty="0">
                <a:solidFill>
                  <a:srgbClr val="000000"/>
                </a:solidFill>
                <a:effectLst/>
                <a:latin typeface="Helvetica Neue"/>
              </a:rPr>
              <a:t>The primary goal of the Incident Management process is to restore normal service operation as quickly as possible and minimize the adverse impact on business operations, thus ensuring that the best possible levels of service quality and availability are maintained. ‘Normal service operation’ is defined here as service operation within SLA limits.</a:t>
            </a:r>
          </a:p>
        </p:txBody>
      </p:sp>
    </p:spTree>
    <p:extLst>
      <p:ext uri="{BB962C8B-B14F-4D97-AF65-F5344CB8AC3E}">
        <p14:creationId xmlns:p14="http://schemas.microsoft.com/office/powerpoint/2010/main" val="4151694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FF9C3B1-75DB-4687-AABB-0AF10CC27AC2}"/>
              </a:ext>
            </a:extLst>
          </p:cNvPr>
          <p:cNvSpPr>
            <a:spLocks noGrp="1"/>
          </p:cNvSpPr>
          <p:nvPr>
            <p:ph type="body" sz="quarter" idx="15"/>
          </p:nvPr>
        </p:nvSpPr>
        <p:spPr>
          <a:xfrm>
            <a:off x="1714382" y="1219199"/>
            <a:ext cx="8763236" cy="4657725"/>
          </a:xfrm>
        </p:spPr>
        <p:txBody>
          <a:bodyPr>
            <a:normAutofit lnSpcReduction="10000"/>
          </a:bodyPr>
          <a:lstStyle/>
          <a:p>
            <a:pPr algn="l"/>
            <a:r>
              <a:rPr lang="en-US" sz="2000" b="1" i="0" dirty="0">
                <a:solidFill>
                  <a:srgbClr val="000000"/>
                </a:solidFill>
                <a:effectLst/>
                <a:latin typeface="Helvetica Neue"/>
              </a:rPr>
              <a:t>Value to business</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The value of Incident Management includes:</a:t>
            </a:r>
            <a:br>
              <a:rPr lang="en-US" b="0" i="0" dirty="0">
                <a:solidFill>
                  <a:srgbClr val="000000"/>
                </a:solidFill>
                <a:effectLst/>
                <a:latin typeface="Helvetica Neue"/>
              </a:rPr>
            </a:b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The ability to detect and resolve incidents which results in lower downtime to the business, which in turn means higher availability of the service. This means that the business is able to exploit the functionality of the service as designed.</a:t>
            </a:r>
          </a:p>
          <a:p>
            <a:pPr algn="l">
              <a:buFont typeface="Arial" panose="020B0604020202020204" pitchFamily="34" charset="0"/>
              <a:buChar char="•"/>
            </a:pPr>
            <a:r>
              <a:rPr lang="en-US" b="0" i="0" dirty="0">
                <a:solidFill>
                  <a:srgbClr val="000000"/>
                </a:solidFill>
                <a:effectLst/>
                <a:latin typeface="Helvetica Neue"/>
              </a:rPr>
              <a:t>The ability to align IT activity to real-time business priorities. This is because Incident Management includes the capability to identify business priorities and dynamically allocate resources as necessary.</a:t>
            </a:r>
          </a:p>
          <a:p>
            <a:pPr algn="l">
              <a:buFont typeface="Arial" panose="020B0604020202020204" pitchFamily="34" charset="0"/>
              <a:buChar char="•"/>
            </a:pPr>
            <a:r>
              <a:rPr lang="en-US" b="0" i="0" dirty="0">
                <a:solidFill>
                  <a:srgbClr val="000000"/>
                </a:solidFill>
                <a:effectLst/>
                <a:latin typeface="Helvetica Neue"/>
              </a:rPr>
              <a:t>The ability to identify potential improvements to services. This happens as a result of understanding what constitutes an incident and also from being in contact with the activities of business operational staff.</a:t>
            </a:r>
          </a:p>
          <a:p>
            <a:pPr algn="l">
              <a:buFont typeface="Arial" panose="020B0604020202020204" pitchFamily="34" charset="0"/>
              <a:buChar char="•"/>
            </a:pPr>
            <a:r>
              <a:rPr lang="en-US" b="0" i="0" dirty="0">
                <a:solidFill>
                  <a:srgbClr val="000000"/>
                </a:solidFill>
                <a:effectLst/>
                <a:latin typeface="Helvetica Neue"/>
              </a:rPr>
              <a:t>The Service Desk can, during its handling of incidents, identify additional service or training requirements found in IT or the business.</a:t>
            </a:r>
          </a:p>
          <a:p>
            <a:pPr algn="l"/>
            <a:r>
              <a:rPr lang="en-US" b="0" i="0" dirty="0">
                <a:solidFill>
                  <a:srgbClr val="000000"/>
                </a:solidFill>
                <a:effectLst/>
                <a:latin typeface="Helvetica Neue"/>
              </a:rPr>
              <a:t>Incident Management is highly visible to the business, and it is therefore easier to demonstrate its value than most areas in Service Operation. For this reason, Incident Management is often one of the first processes to be implemented in Service Management projects. The added benefit of doing this is that Incident Management can be used to highlight other areas that need attention – thereby providing a justification for expenditure on implementing other processes</a:t>
            </a:r>
          </a:p>
          <a:p>
            <a:endParaRPr lang="en-ID" dirty="0"/>
          </a:p>
        </p:txBody>
      </p:sp>
    </p:spTree>
    <p:extLst>
      <p:ext uri="{BB962C8B-B14F-4D97-AF65-F5344CB8AC3E}">
        <p14:creationId xmlns:p14="http://schemas.microsoft.com/office/powerpoint/2010/main" val="3549790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781049" y="704849"/>
            <a:ext cx="10696575" cy="5629275"/>
          </a:xfrm>
        </p:spPr>
        <p:txBody>
          <a:bodyPr vert="horz" lIns="91440" tIns="45720" rIns="91440" bIns="45720" rtlCol="0" anchor="t">
            <a:normAutofit fontScale="85000" lnSpcReduction="10000"/>
          </a:bodyPr>
          <a:lstStyle/>
          <a:p>
            <a:pPr algn="l"/>
            <a:r>
              <a:rPr lang="en-US" sz="1900" b="1" i="0" dirty="0">
                <a:solidFill>
                  <a:srgbClr val="000000"/>
                </a:solidFill>
                <a:effectLst/>
                <a:latin typeface="Helvetica Neue"/>
              </a:rPr>
              <a:t>Metrics</a:t>
            </a:r>
          </a:p>
          <a:p>
            <a:pPr algn="l"/>
            <a:endParaRPr lang="en-US" b="1" i="0" dirty="0">
              <a:solidFill>
                <a:srgbClr val="000000"/>
              </a:solidFill>
              <a:effectLst/>
              <a:latin typeface="Helvetica Neue"/>
            </a:endParaRPr>
          </a:p>
          <a:p>
            <a:pPr algn="l"/>
            <a:r>
              <a:rPr lang="en-US" b="0" i="0" dirty="0">
                <a:solidFill>
                  <a:srgbClr val="000000"/>
                </a:solidFill>
                <a:effectLst/>
                <a:latin typeface="Helvetica Neue"/>
              </a:rPr>
              <a:t>The metrics that should be monitored and reported upon to judge the efficiency and effectiveness of the Incident Management process, and its operation, will include:</a:t>
            </a:r>
          </a:p>
          <a:p>
            <a:pPr algn="l">
              <a:buFont typeface="Arial" panose="020B0604020202020204" pitchFamily="34" charset="0"/>
              <a:buChar char="•"/>
            </a:pPr>
            <a:r>
              <a:rPr lang="en-US" b="0" i="0" dirty="0">
                <a:solidFill>
                  <a:srgbClr val="000000"/>
                </a:solidFill>
                <a:effectLst/>
                <a:latin typeface="Helvetica Neue"/>
              </a:rPr>
              <a:t>Total numbers of Incidents (as a control measure)</a:t>
            </a:r>
          </a:p>
          <a:p>
            <a:pPr algn="l">
              <a:buFont typeface="Arial" panose="020B0604020202020204" pitchFamily="34" charset="0"/>
              <a:buChar char="•"/>
            </a:pPr>
            <a:r>
              <a:rPr lang="en-US" b="0" i="0" dirty="0">
                <a:solidFill>
                  <a:srgbClr val="000000"/>
                </a:solidFill>
                <a:effectLst/>
                <a:latin typeface="Helvetica Neue"/>
              </a:rPr>
              <a:t>Breakdown of incidents at each stage (e.g. logged, work in progress, closed </a:t>
            </a:r>
            <a:r>
              <a:rPr lang="en-US" b="0" i="0" dirty="0" err="1">
                <a:solidFill>
                  <a:srgbClr val="000000"/>
                </a:solidFill>
                <a:effectLst/>
                <a:latin typeface="Helvetica Neue"/>
              </a:rPr>
              <a:t>etc</a:t>
            </a:r>
            <a:r>
              <a:rPr lang="en-US" b="0" i="0" dirty="0">
                <a:solidFill>
                  <a:srgbClr val="000000"/>
                </a:solidFill>
                <a:effectLst/>
                <a:latin typeface="Helvetica Neue"/>
              </a:rPr>
              <a:t>)</a:t>
            </a:r>
          </a:p>
          <a:p>
            <a:pPr algn="l">
              <a:buFont typeface="Arial" panose="020B0604020202020204" pitchFamily="34" charset="0"/>
              <a:buChar char="•"/>
            </a:pPr>
            <a:r>
              <a:rPr lang="en-US" b="0" i="0" dirty="0">
                <a:solidFill>
                  <a:srgbClr val="000000"/>
                </a:solidFill>
                <a:effectLst/>
                <a:latin typeface="Helvetica Neue"/>
              </a:rPr>
              <a:t>Size of current incident backlog</a:t>
            </a:r>
          </a:p>
          <a:p>
            <a:pPr algn="l">
              <a:buFont typeface="Arial" panose="020B0604020202020204" pitchFamily="34" charset="0"/>
              <a:buChar char="•"/>
            </a:pPr>
            <a:r>
              <a:rPr lang="en-US" b="0" i="0" dirty="0">
                <a:solidFill>
                  <a:srgbClr val="000000"/>
                </a:solidFill>
                <a:effectLst/>
                <a:latin typeface="Helvetica Neue"/>
              </a:rPr>
              <a:t>Number and percentage of major incidents</a:t>
            </a:r>
          </a:p>
          <a:p>
            <a:pPr algn="l">
              <a:buFont typeface="Arial" panose="020B0604020202020204" pitchFamily="34" charset="0"/>
              <a:buChar char="•"/>
            </a:pPr>
            <a:r>
              <a:rPr lang="en-US" b="0" i="0" dirty="0">
                <a:solidFill>
                  <a:srgbClr val="000000"/>
                </a:solidFill>
                <a:effectLst/>
                <a:latin typeface="Helvetica Neue"/>
              </a:rPr>
              <a:t>Mean elapsed time to achieve incident resolution or circumvention, broken down by impact code</a:t>
            </a:r>
          </a:p>
          <a:p>
            <a:pPr algn="l">
              <a:buFont typeface="Arial" panose="020B0604020202020204" pitchFamily="34" charset="0"/>
              <a:buChar char="•"/>
            </a:pPr>
            <a:r>
              <a:rPr lang="en-US" b="0" i="0" dirty="0">
                <a:solidFill>
                  <a:srgbClr val="000000"/>
                </a:solidFill>
                <a:effectLst/>
                <a:latin typeface="Helvetica Neue"/>
              </a:rPr>
              <a:t>Percentage of incidents handled within agreed response time (incident response-time targets may be specified in SLAs, for example, by impact and urgency codes)</a:t>
            </a:r>
          </a:p>
          <a:p>
            <a:pPr algn="l">
              <a:buFont typeface="Arial" panose="020B0604020202020204" pitchFamily="34" charset="0"/>
              <a:buChar char="•"/>
            </a:pPr>
            <a:r>
              <a:rPr lang="en-US" b="0" i="0" dirty="0">
                <a:solidFill>
                  <a:srgbClr val="000000"/>
                </a:solidFill>
                <a:effectLst/>
                <a:latin typeface="Helvetica Neue"/>
              </a:rPr>
              <a:t>Average cost per incident</a:t>
            </a:r>
          </a:p>
          <a:p>
            <a:pPr algn="l">
              <a:buFont typeface="Arial" panose="020B0604020202020204" pitchFamily="34" charset="0"/>
              <a:buChar char="•"/>
            </a:pPr>
            <a:r>
              <a:rPr lang="en-US" b="0" i="0" dirty="0">
                <a:solidFill>
                  <a:srgbClr val="000000"/>
                </a:solidFill>
                <a:effectLst/>
                <a:latin typeface="Helvetica Neue"/>
              </a:rPr>
              <a:t>Number of incidents reopened and as a percentage of the total</a:t>
            </a:r>
          </a:p>
          <a:p>
            <a:pPr algn="l">
              <a:buFont typeface="Arial" panose="020B0604020202020204" pitchFamily="34" charset="0"/>
              <a:buChar char="•"/>
            </a:pPr>
            <a:r>
              <a:rPr lang="en-US" b="0" i="0" dirty="0">
                <a:solidFill>
                  <a:srgbClr val="000000"/>
                </a:solidFill>
                <a:effectLst/>
                <a:latin typeface="Helvetica Neue"/>
              </a:rPr>
              <a:t>Number and percentage of incidents incorrectly assigned</a:t>
            </a:r>
          </a:p>
          <a:p>
            <a:pPr algn="l">
              <a:buFont typeface="Arial" panose="020B0604020202020204" pitchFamily="34" charset="0"/>
              <a:buChar char="•"/>
            </a:pPr>
            <a:r>
              <a:rPr lang="en-US" b="0" i="0" dirty="0">
                <a:solidFill>
                  <a:srgbClr val="000000"/>
                </a:solidFill>
                <a:effectLst/>
                <a:latin typeface="Helvetica Neue"/>
              </a:rPr>
              <a:t>Number and percentage of incidents incorrectly categorized</a:t>
            </a:r>
          </a:p>
          <a:p>
            <a:pPr algn="l">
              <a:buFont typeface="Arial" panose="020B0604020202020204" pitchFamily="34" charset="0"/>
              <a:buChar char="•"/>
            </a:pPr>
            <a:r>
              <a:rPr lang="en-US" b="0" i="0" dirty="0">
                <a:solidFill>
                  <a:srgbClr val="000000"/>
                </a:solidFill>
                <a:effectLst/>
                <a:latin typeface="Helvetica Neue"/>
              </a:rPr>
              <a:t>Percentage of Incidents closed by the Service Desk without reference to other levels of support (often referred to as ‘first point of contact’)</a:t>
            </a:r>
          </a:p>
          <a:p>
            <a:pPr algn="l">
              <a:buFont typeface="Arial" panose="020B0604020202020204" pitchFamily="34" charset="0"/>
              <a:buChar char="•"/>
            </a:pPr>
            <a:r>
              <a:rPr lang="en-US" b="0" i="0" dirty="0">
                <a:solidFill>
                  <a:srgbClr val="000000"/>
                </a:solidFill>
                <a:effectLst/>
                <a:latin typeface="Helvetica Neue"/>
              </a:rPr>
              <a:t>Number and percentage the of incidents processed per Service Desk agent</a:t>
            </a:r>
          </a:p>
          <a:p>
            <a:pPr algn="l">
              <a:buFont typeface="Arial" panose="020B0604020202020204" pitchFamily="34" charset="0"/>
              <a:buChar char="•"/>
            </a:pPr>
            <a:r>
              <a:rPr lang="en-US" b="0" i="0" dirty="0">
                <a:solidFill>
                  <a:srgbClr val="000000"/>
                </a:solidFill>
                <a:effectLst/>
                <a:latin typeface="Helvetica Neue"/>
              </a:rPr>
              <a:t>Number and percentage of incidents resolved remotely, without the need for a visit</a:t>
            </a:r>
          </a:p>
          <a:p>
            <a:pPr algn="l">
              <a:buFont typeface="Arial" panose="020B0604020202020204" pitchFamily="34" charset="0"/>
              <a:buChar char="•"/>
            </a:pPr>
            <a:r>
              <a:rPr lang="en-US" b="0" i="0" dirty="0">
                <a:solidFill>
                  <a:srgbClr val="000000"/>
                </a:solidFill>
                <a:effectLst/>
                <a:latin typeface="Helvetica Neue"/>
              </a:rPr>
              <a:t>Number of incidents handled by each Incident Model</a:t>
            </a:r>
          </a:p>
          <a:p>
            <a:pPr algn="l">
              <a:buFont typeface="Arial" panose="020B0604020202020204" pitchFamily="34" charset="0"/>
              <a:buChar char="•"/>
            </a:pPr>
            <a:r>
              <a:rPr lang="en-US" b="0" i="0" dirty="0">
                <a:solidFill>
                  <a:srgbClr val="000000"/>
                </a:solidFill>
                <a:effectLst/>
                <a:latin typeface="Helvetica Neue"/>
              </a:rPr>
              <a:t>Breakdown of incidents by time of day, to help pinpoint peaks and ensure matching of resources.</a:t>
            </a:r>
          </a:p>
        </p:txBody>
      </p:sp>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9" y="1804987"/>
            <a:ext cx="5431971" cy="3248025"/>
          </a:xfrm>
        </p:spPr>
        <p:txBody>
          <a:bodyPr>
            <a:normAutofit/>
          </a:bodyPr>
          <a:lstStyle/>
          <a:p>
            <a:pPr algn="ctr"/>
            <a:r>
              <a:rPr lang="en-US" sz="2400" b="1" i="0" dirty="0">
                <a:solidFill>
                  <a:srgbClr val="000000"/>
                </a:solidFill>
                <a:effectLst/>
                <a:latin typeface="Helvetica Neue"/>
              </a:rPr>
              <a:t>Data Set Information:</a:t>
            </a:r>
          </a:p>
          <a:p>
            <a:pPr algn="ctr"/>
            <a:r>
              <a:rPr lang="en-US" sz="1800" b="0" i="0" dirty="0">
                <a:solidFill>
                  <a:srgbClr val="000000"/>
                </a:solidFill>
                <a:effectLst/>
                <a:latin typeface="Helvetica Neue"/>
              </a:rPr>
              <a:t>This is an event log of an incident management process extracted from data gathered from the audit system of an instance of the </a:t>
            </a:r>
            <a:r>
              <a:rPr lang="en-US" sz="1800" b="0" i="0" dirty="0" err="1">
                <a:solidFill>
                  <a:srgbClr val="000000"/>
                </a:solidFill>
                <a:effectLst/>
                <a:latin typeface="Helvetica Neue"/>
              </a:rPr>
              <a:t>ServiceNowTM</a:t>
            </a:r>
            <a:r>
              <a:rPr lang="en-US" sz="1800" b="0" i="0" dirty="0">
                <a:solidFill>
                  <a:srgbClr val="000000"/>
                </a:solidFill>
                <a:effectLst/>
                <a:latin typeface="Helvetica Neue"/>
              </a:rPr>
              <a:t> platform used by an IT company. The event log is enriched with data loaded from a relational database underlying a corresponding process-aware information system. Information was anonymized for privacy.</a:t>
            </a:r>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1472106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B09EE-B784-4969-9BEC-B54E445632E8}"/>
              </a:ext>
            </a:extLst>
          </p:cNvPr>
          <p:cNvSpPr>
            <a:spLocks noGrp="1"/>
          </p:cNvSpPr>
          <p:nvPr>
            <p:ph type="ctrTitle"/>
          </p:nvPr>
        </p:nvSpPr>
        <p:spPr>
          <a:xfrm>
            <a:off x="6705601" y="1924050"/>
            <a:ext cx="4636770" cy="3009900"/>
          </a:xfrm>
        </p:spPr>
        <p:txBody>
          <a:bodyPr/>
          <a:lstStyle/>
          <a:p>
            <a:pPr>
              <a:lnSpc>
                <a:spcPct val="150000"/>
              </a:lnSpc>
            </a:pPr>
            <a:r>
              <a:rPr lang="en-US" sz="1800" b="1" i="1" dirty="0">
                <a:solidFill>
                  <a:srgbClr val="000000"/>
                </a:solidFill>
                <a:effectLst/>
                <a:latin typeface="Helvetica Neue"/>
              </a:rPr>
              <a:t>In this project, I will perform Data Analysis on Incident management process enriched event log Data Set by using some metrics explained</a:t>
            </a:r>
            <a:br>
              <a:rPr lang="en-US" sz="1800" b="1" i="1" dirty="0">
                <a:solidFill>
                  <a:srgbClr val="000000"/>
                </a:solidFill>
                <a:effectLst/>
                <a:latin typeface="Helvetica Neue"/>
              </a:rPr>
            </a:br>
            <a:endParaRPr lang="en-ID" sz="1800" dirty="0"/>
          </a:p>
        </p:txBody>
      </p:sp>
    </p:spTree>
    <p:extLst>
      <p:ext uri="{BB962C8B-B14F-4D97-AF65-F5344CB8AC3E}">
        <p14:creationId xmlns:p14="http://schemas.microsoft.com/office/powerpoint/2010/main" val="2424010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412780" y="433710"/>
            <a:ext cx="6551391" cy="756916"/>
          </a:xfrm>
        </p:spPr>
        <p:txBody>
          <a:bodyPr>
            <a:noAutofit/>
          </a:bodyPr>
          <a:lstStyle/>
          <a:p>
            <a:pPr algn="ctr"/>
            <a:r>
              <a:rPr lang="en-US" sz="1800" b="1" i="0" dirty="0">
                <a:solidFill>
                  <a:srgbClr val="000000"/>
                </a:solidFill>
                <a:effectLst/>
                <a:latin typeface="Helvetica Neue"/>
              </a:rPr>
              <a:t>The total number of problems recorded in the period (as a control measure)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6007553" y="5687058"/>
            <a:ext cx="5431971" cy="482599"/>
          </a:xfrm>
        </p:spPr>
        <p:txBody>
          <a:bodyPr>
            <a:normAutofit/>
          </a:bodyPr>
          <a:lstStyle/>
          <a:p>
            <a:r>
              <a:rPr lang="en-US" b="0" i="0" dirty="0">
                <a:solidFill>
                  <a:srgbClr val="000000"/>
                </a:solidFill>
                <a:effectLst/>
                <a:latin typeface="Helvetica Neue"/>
              </a:rPr>
              <a:t>Ticket numbers significantly decrease in 2017</a:t>
            </a:r>
            <a:endParaRPr lang="en-US" dirty="0"/>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9</a:t>
            </a:fld>
            <a:endParaRPr lang="en-US" dirty="0"/>
          </a:p>
        </p:txBody>
      </p:sp>
      <p:pic>
        <p:nvPicPr>
          <p:cNvPr id="30" name="Picture 29">
            <a:extLst>
              <a:ext uri="{FF2B5EF4-FFF2-40B4-BE49-F238E27FC236}">
                <a16:creationId xmlns:a16="http://schemas.microsoft.com/office/drawing/2014/main" id="{41EE4F9D-C71C-485F-9E5B-07B8E5744499}"/>
              </a:ext>
            </a:extLst>
          </p:cNvPr>
          <p:cNvPicPr>
            <a:picLocks noChangeAspect="1"/>
          </p:cNvPicPr>
          <p:nvPr/>
        </p:nvPicPr>
        <p:blipFill>
          <a:blip r:embed="rId2"/>
          <a:stretch>
            <a:fillRect/>
          </a:stretch>
        </p:blipFill>
        <p:spPr>
          <a:xfrm>
            <a:off x="5048241" y="1723884"/>
            <a:ext cx="5280467" cy="3795531"/>
          </a:xfrm>
          <a:prstGeom prst="rect">
            <a:avLst/>
          </a:prstGeom>
        </p:spPr>
      </p:pic>
    </p:spTree>
    <p:extLst>
      <p:ext uri="{BB962C8B-B14F-4D97-AF65-F5344CB8AC3E}">
        <p14:creationId xmlns:p14="http://schemas.microsoft.com/office/powerpoint/2010/main" val="1844941827"/>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221</TotalTime>
  <Words>1249</Words>
  <Application>Microsoft Office PowerPoint</Application>
  <PresentationFormat>Widescreen</PresentationFormat>
  <Paragraphs>110</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Courier New</vt:lpstr>
      <vt:lpstr>Helvetica Neue</vt:lpstr>
      <vt:lpstr>Tenorite</vt:lpstr>
      <vt:lpstr>Monoline</vt:lpstr>
      <vt:lpstr>Incident Management Data Analysis</vt:lpstr>
      <vt:lpstr>OUTLINE</vt:lpstr>
      <vt:lpstr>PowerPoint Presentation</vt:lpstr>
      <vt:lpstr>PowerPoint Presentation</vt:lpstr>
      <vt:lpstr>PowerPoint Presentation</vt:lpstr>
      <vt:lpstr>PowerPoint Presentation</vt:lpstr>
      <vt:lpstr>PowerPoint Presentation</vt:lpstr>
      <vt:lpstr>In this project, I will perform Data Analysis on Incident management process enriched event log Data Set by using some metrics explained </vt:lpstr>
      <vt:lpstr>The total number of problems recorded in the period (as a control measure)</vt:lpstr>
      <vt:lpstr>Breakdown of incidents at each stage</vt:lpstr>
      <vt:lpstr>Size of Daily Incident Backlog</vt:lpstr>
      <vt:lpstr>Mean elapsed time to achieve incident resolution or circumvention, broken down by impact code</vt:lpstr>
      <vt:lpstr>Number of incidents reopened and as a percentage of the total</vt:lpstr>
      <vt:lpstr>Number and percentage of incidents incorrectly assigned</vt:lpstr>
      <vt:lpstr>What features are important to predict incidents handled within agreed response time? </vt:lpstr>
      <vt:lpstr>Percentage of incidents handled within agreed response time</vt:lpstr>
      <vt:lpstr>Correlation heatmap analysis</vt:lpstr>
      <vt:lpstr>Decision tree comparation between baseline and transformed data</vt:lpstr>
      <vt:lpstr>Evaluate other modeling method</vt:lpstr>
      <vt:lpstr>Tuning Hyperparameters </vt:lpstr>
      <vt:lpstr>Feature importance </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Incident Management Data Analysis</dc:title>
  <dc:creator>Lusy Ambarwati</dc:creator>
  <cp:lastModifiedBy>Lusy Ambarwati</cp:lastModifiedBy>
  <cp:revision>41</cp:revision>
  <dcterms:created xsi:type="dcterms:W3CDTF">2022-04-22T11:51:27Z</dcterms:created>
  <dcterms:modified xsi:type="dcterms:W3CDTF">2022-04-22T15:36:12Z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