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3" r:id="rId3"/>
    <p:sldId id="274" r:id="rId4"/>
    <p:sldId id="265" r:id="rId5"/>
    <p:sldId id="260" r:id="rId6"/>
    <p:sldId id="262" r:id="rId7"/>
    <p:sldId id="263" r:id="rId8"/>
    <p:sldId id="268" r:id="rId9"/>
    <p:sldId id="259" r:id="rId10"/>
    <p:sldId id="266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BDF"/>
    <a:srgbClr val="A02E9E"/>
    <a:srgbClr val="A0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2"/>
    <p:restoredTop sz="94614"/>
  </p:normalViewPr>
  <p:slideViewPr>
    <p:cSldViewPr snapToGrid="0" snapToObjects="1">
      <p:cViewPr>
        <p:scale>
          <a:sx n="89" d="100"/>
          <a:sy n="89" d="100"/>
        </p:scale>
        <p:origin x="10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CBF6-2F0B-3A46-B7FD-057647F11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93DAB-665B-AD4E-9F59-FD0A5318A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766-8095-BC4C-AF03-4DDDAB3A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D485-6132-E945-854E-19F73E5F7F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D3A2E-BAF7-C24A-BC49-44BE4934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0575-62F2-2348-B5E1-592C4540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3F52-A167-A345-80ED-61C74A75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32C2-1D33-C24B-A3BB-22A572F4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9B198-3B62-0E43-974E-43343C27B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D96B-CA17-1C4D-9240-A8E19FD0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D485-6132-E945-854E-19F73E5F7F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F978-5E27-FA4F-B1B3-7A4C84CB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25252-4D3B-A047-A6C7-33645E9C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3F52-A167-A345-80ED-61C74A75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DFFA8-3CEE-6248-A942-FCB0B83D8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A7A09-F962-CB4B-B632-CBF45D832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5110-D456-5349-B18F-604121A3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D485-6132-E945-854E-19F73E5F7F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E070-98D2-AD45-891E-81CA34CE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44E0-72A1-0C4C-8F43-560A4B82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3F52-A167-A345-80ED-61C74A75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747E-0EF4-3648-BF1C-7B41888B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5C97-6336-B540-A631-66900E0F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D322-DD79-834C-AEC1-3CB37074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D485-6132-E945-854E-19F73E5F7F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0425-BC42-9E47-ABC9-D490104E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3FBA-45DB-894F-8694-6CF38E5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3F52-A167-A345-80ED-61C74A75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CC0B-E873-D744-BF59-BEFD3757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6339-7507-AF4D-8B07-27478A5B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91CA-41AD-8948-A333-7CC782C8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D485-6132-E945-854E-19F73E5F7F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2E59-D4E8-9242-81F3-053C8609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C6BB-DA47-E64D-B424-32529401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3F52-A167-A345-80ED-61C74A75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65C5-6B1F-2945-B22E-A5CB7A2E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918D-6B7E-424F-9875-59356A24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D77B9-24FA-4C47-871A-5DEBC82B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8B5-E67C-AD4F-9584-E933ABE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D485-6132-E945-854E-19F73E5F7F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56003-6803-484E-828F-443E4EC0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2B83F-E9E4-B24F-B5A9-A02AC9D8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3F52-A167-A345-80ED-61C74A75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E1FE-90C6-C742-B480-BC5AE68C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42CC-CD34-7844-ABC4-2D8B3EF3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EB6F6-4C20-FB4E-9143-B538482E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A94A9-BD24-9A4C-8273-36244CAAA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E3744-9800-C440-AC5A-E48A85010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5D164-135B-A249-9DA4-A205E4CF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D485-6132-E945-854E-19F73E5F7F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574A4-7683-F343-8693-8BFF0093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8C92B-C8F0-624A-A923-C0830E13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3F52-A167-A345-80ED-61C74A75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9A20-988C-FF48-9B3D-6F1635BA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4DBDB-4444-B04D-8AE6-0BE22AA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D485-6132-E945-854E-19F73E5F7F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678DF-6AF2-0042-AD19-02814BD6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25CEB-9E62-DF43-9E5B-66821865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3F52-A167-A345-80ED-61C74A75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03D17-83A5-FA47-85DA-2B7E9646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D485-6132-E945-854E-19F73E5F7F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409F5-0515-634B-B9E7-F2456C35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3FD3B-5F2A-5043-8751-FF738C55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3F52-A167-A345-80ED-61C74A75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8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67EA-B46C-BD4F-9D0B-8C7C0B9F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CD7D-8AF0-E44E-983A-BBD556033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EA27B-8AB5-4542-86BA-0B454D050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2185F-7C0D-B643-9077-9C9C8DE9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D485-6132-E945-854E-19F73E5F7F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B4A47-76DE-F345-843B-D0146F87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44125-849E-0D49-B480-6A20675B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3F52-A167-A345-80ED-61C74A75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A2D8-DB7A-0F43-BA1E-8D4B4A14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71BBB-C7D5-414D-8F55-F11113878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BBD1F-7865-CB43-8672-BF9360E16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31C46-9E98-434E-9F92-98AC4193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D485-6132-E945-854E-19F73E5F7F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3BA2B-2EAA-774E-A6EF-20A06069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10249-0945-3D45-82F6-C3241CCF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3F52-A167-A345-80ED-61C74A75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696-20B1-FA42-8FFE-DA04526D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6610D-555C-8247-BD82-CD6F350D5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5314-49FD-664B-8FBE-470B71E86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D485-6132-E945-854E-19F73E5F7FF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827A-13E2-4642-8B19-88252844E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F78F-33FB-B341-92DB-B0BE5204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3F52-A167-A345-80ED-61C74A75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9DF4A-0E72-7444-AB42-B7387517F527}"/>
              </a:ext>
            </a:extLst>
          </p:cNvPr>
          <p:cNvSpPr txBox="1"/>
          <p:nvPr/>
        </p:nvSpPr>
        <p:spPr>
          <a:xfrm>
            <a:off x="4247605" y="870855"/>
            <a:ext cx="244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09/09/2020 Wednesday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B7E37-153E-C74F-9E1E-31DD86A384DC}"/>
              </a:ext>
            </a:extLst>
          </p:cNvPr>
          <p:cNvSpPr/>
          <p:nvPr/>
        </p:nvSpPr>
        <p:spPr>
          <a:xfrm>
            <a:off x="745672" y="3057436"/>
            <a:ext cx="7418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top TFs from each method -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selTopTFs.byMethod.R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top (4, 8, 12, 16, 20, 24, 28, 32) TFs from each method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 the top TFs from each method</a:t>
            </a:r>
          </a:p>
        </p:txBody>
      </p:sp>
    </p:spTree>
    <p:extLst>
      <p:ext uri="{BB962C8B-B14F-4D97-AF65-F5344CB8AC3E}">
        <p14:creationId xmlns:p14="http://schemas.microsoft.com/office/powerpoint/2010/main" val="128586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8BD04-5CED-084C-84A2-AC91D535E5B9}"/>
              </a:ext>
            </a:extLst>
          </p:cNvPr>
          <p:cNvSpPr txBox="1"/>
          <p:nvPr/>
        </p:nvSpPr>
        <p:spPr>
          <a:xfrm>
            <a:off x="4697835" y="2608976"/>
            <a:ext cx="1906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MARINa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055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6A1612-FA6F-704A-8CAB-C362CEE6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24" y="507198"/>
            <a:ext cx="6836022" cy="6190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E68F72-549A-E243-88FD-3A1C3825C50D}"/>
              </a:ext>
            </a:extLst>
          </p:cNvPr>
          <p:cNvSpPr txBox="1"/>
          <p:nvPr/>
        </p:nvSpPr>
        <p:spPr>
          <a:xfrm>
            <a:off x="2063579" y="137866"/>
            <a:ext cx="13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 in IDH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2C101-3B71-0F4B-BD06-046A2E8F955F}"/>
              </a:ext>
            </a:extLst>
          </p:cNvPr>
          <p:cNvSpPr txBox="1"/>
          <p:nvPr/>
        </p:nvSpPr>
        <p:spPr>
          <a:xfrm>
            <a:off x="5203562" y="13786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in IDH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C7CE5-CD8F-B94F-B8BE-17391391625A}"/>
              </a:ext>
            </a:extLst>
          </p:cNvPr>
          <p:cNvSpPr txBox="1"/>
          <p:nvPr/>
        </p:nvSpPr>
        <p:spPr>
          <a:xfrm>
            <a:off x="8571471" y="5733535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 MRs: 7 active, 21 regress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5AFC2-F90F-004E-8CD3-9207F38E23A8}"/>
              </a:ext>
            </a:extLst>
          </p:cNvPr>
          <p:cNvSpPr/>
          <p:nvPr/>
        </p:nvSpPr>
        <p:spPr>
          <a:xfrm>
            <a:off x="2063579" y="137866"/>
            <a:ext cx="421912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4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6F97B8-B57A-D84B-A6FB-E6DE872F6B96}"/>
              </a:ext>
            </a:extLst>
          </p:cNvPr>
          <p:cNvSpPr/>
          <p:nvPr/>
        </p:nvSpPr>
        <p:spPr>
          <a:xfrm>
            <a:off x="5667867" y="1765989"/>
            <a:ext cx="3276075" cy="1096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BD5CBB-3A1D-D040-B082-26B115C6AEB7}"/>
              </a:ext>
            </a:extLst>
          </p:cNvPr>
          <p:cNvSpPr/>
          <p:nvPr/>
        </p:nvSpPr>
        <p:spPr>
          <a:xfrm>
            <a:off x="238539" y="1765990"/>
            <a:ext cx="4247322" cy="1096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E0FE7-57A9-1342-B21C-D9FB8D82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67" y="354694"/>
            <a:ext cx="10515600" cy="782770"/>
          </a:xfrm>
        </p:spPr>
        <p:txBody>
          <a:bodyPr/>
          <a:lstStyle/>
          <a:p>
            <a:r>
              <a:rPr lang="en-US" dirty="0"/>
              <a:t>Method 1: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7565F-5E18-AC4A-9DFE-429B105CA021}"/>
              </a:ext>
            </a:extLst>
          </p:cNvPr>
          <p:cNvSpPr/>
          <p:nvPr/>
        </p:nvSpPr>
        <p:spPr>
          <a:xfrm>
            <a:off x="238539" y="1852564"/>
            <a:ext cx="440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316 TFs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 expression:</a:t>
            </a:r>
          </a:p>
          <a:p>
            <a:r>
              <a:rPr lang="en-US" dirty="0"/>
              <a:t>17,182 genes, 20 samples(11normal,9 IDHs)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B54AE9-FCEF-104B-998A-385AC923103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85861" y="2314230"/>
            <a:ext cx="1070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CC115B-525C-C340-8850-D7C33B9A424B}"/>
              </a:ext>
            </a:extLst>
          </p:cNvPr>
          <p:cNvSpPr txBox="1"/>
          <p:nvPr/>
        </p:nvSpPr>
        <p:spPr>
          <a:xfrm>
            <a:off x="4485861" y="1944897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ARACNe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836D2-D923-C64C-BEE8-D6EDD0AF438C}"/>
              </a:ext>
            </a:extLst>
          </p:cNvPr>
          <p:cNvSpPr txBox="1"/>
          <p:nvPr/>
        </p:nvSpPr>
        <p:spPr>
          <a:xfrm>
            <a:off x="5729158" y="1852564"/>
            <a:ext cx="3153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IDH-specific regulatory network</a:t>
            </a:r>
          </a:p>
          <a:p>
            <a:r>
              <a:rPr lang="en-US" dirty="0"/>
              <a:t>278 TFs, 4,978 targets</a:t>
            </a:r>
          </a:p>
          <a:p>
            <a:r>
              <a:rPr lang="en-US" dirty="0"/>
              <a:t>12,289 interactions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B0B37F-164F-D343-9CA1-1975488DFEFF}"/>
              </a:ext>
            </a:extLst>
          </p:cNvPr>
          <p:cNvCxnSpPr/>
          <p:nvPr/>
        </p:nvCxnSpPr>
        <p:spPr>
          <a:xfrm>
            <a:off x="9021417" y="2314228"/>
            <a:ext cx="72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DEC1E0-7651-1042-B47D-676D5EE82571}"/>
              </a:ext>
            </a:extLst>
          </p:cNvPr>
          <p:cNvSpPr txBox="1"/>
          <p:nvPr/>
        </p:nvSpPr>
        <p:spPr>
          <a:xfrm>
            <a:off x="8947254" y="18774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MARINa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4F3B3BC-3BAB-E847-8A20-37BBAAC727D3}"/>
              </a:ext>
            </a:extLst>
          </p:cNvPr>
          <p:cNvSpPr/>
          <p:nvPr/>
        </p:nvSpPr>
        <p:spPr>
          <a:xfrm>
            <a:off x="9907773" y="1470991"/>
            <a:ext cx="218175" cy="14908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DDEF5E-A40C-D144-A904-E12DC023D8A8}"/>
              </a:ext>
            </a:extLst>
          </p:cNvPr>
          <p:cNvSpPr txBox="1"/>
          <p:nvPr/>
        </p:nvSpPr>
        <p:spPr>
          <a:xfrm>
            <a:off x="10064773" y="146089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FDR&lt;0.05</a:t>
            </a:r>
          </a:p>
          <a:p>
            <a:r>
              <a:rPr lang="en-US" dirty="0"/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D90CF-3E80-4443-B6C2-40A6F9CF6D29}"/>
              </a:ext>
            </a:extLst>
          </p:cNvPr>
          <p:cNvSpPr txBox="1"/>
          <p:nvPr/>
        </p:nvSpPr>
        <p:spPr>
          <a:xfrm>
            <a:off x="10067460" y="2246760"/>
            <a:ext cx="218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value &lt;0.05</a:t>
            </a:r>
          </a:p>
          <a:p>
            <a:r>
              <a:rPr lang="en-US" dirty="0"/>
              <a:t>28 Master Regulators</a:t>
            </a:r>
          </a:p>
        </p:txBody>
      </p:sp>
    </p:spTree>
    <p:extLst>
      <p:ext uri="{BB962C8B-B14F-4D97-AF65-F5344CB8AC3E}">
        <p14:creationId xmlns:p14="http://schemas.microsoft.com/office/powerpoint/2010/main" val="85507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AF2700-6BBE-4C4F-ABCC-22F6BA78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" y="3421129"/>
            <a:ext cx="4334819" cy="34678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676E2F-1D5D-4449-A58D-FE4B44D37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47" r="3125"/>
          <a:stretch/>
        </p:blipFill>
        <p:spPr>
          <a:xfrm>
            <a:off x="7034158" y="3834369"/>
            <a:ext cx="4098384" cy="3135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6A7E79-3F81-9F4D-94A5-F12634BF5FFA}"/>
              </a:ext>
            </a:extLst>
          </p:cNvPr>
          <p:cNvSpPr txBox="1"/>
          <p:nvPr/>
        </p:nvSpPr>
        <p:spPr>
          <a:xfrm>
            <a:off x="4511042" y="-8145"/>
            <a:ext cx="25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combined TFs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64292-DF86-DA43-B804-EDBA6966FD17}"/>
              </a:ext>
            </a:extLst>
          </p:cNvPr>
          <p:cNvSpPr/>
          <p:nvPr/>
        </p:nvSpPr>
        <p:spPr>
          <a:xfrm>
            <a:off x="4351058" y="1276566"/>
            <a:ext cx="64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CTRL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28D42-3B5F-6547-A207-29746D3048F4}"/>
              </a:ext>
            </a:extLst>
          </p:cNvPr>
          <p:cNvSpPr/>
          <p:nvPr/>
        </p:nvSpPr>
        <p:spPr>
          <a:xfrm>
            <a:off x="4281566" y="2561278"/>
            <a:ext cx="84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TRTMT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D56DD-E636-AD4E-AF6C-D39FF25EFD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63"/>
          <a:stretch/>
        </p:blipFill>
        <p:spPr>
          <a:xfrm>
            <a:off x="1" y="208406"/>
            <a:ext cx="4215008" cy="3467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2CDD65-66E6-2040-B467-7523403F9E99}"/>
              </a:ext>
            </a:extLst>
          </p:cNvPr>
          <p:cNvSpPr txBox="1"/>
          <p:nvPr/>
        </p:nvSpPr>
        <p:spPr>
          <a:xfrm>
            <a:off x="1800383" y="525316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Netact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906DB-B183-AA4E-8089-A51F8909A1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26"/>
          <a:stretch/>
        </p:blipFill>
        <p:spPr>
          <a:xfrm>
            <a:off x="6915941" y="361187"/>
            <a:ext cx="4334819" cy="32276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89F630-C8AF-4B45-8C8B-414F8CC9D8FB}"/>
              </a:ext>
            </a:extLst>
          </p:cNvPr>
          <p:cNvSpPr txBox="1"/>
          <p:nvPr/>
        </p:nvSpPr>
        <p:spPr>
          <a:xfrm>
            <a:off x="8692895" y="43863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MARINa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D6358-32C0-9445-9EDB-E9BD767D7291}"/>
              </a:ext>
            </a:extLst>
          </p:cNvPr>
          <p:cNvSpPr txBox="1"/>
          <p:nvPr/>
        </p:nvSpPr>
        <p:spPr>
          <a:xfrm>
            <a:off x="2073201" y="383436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F357E-3B61-2142-9CC0-2AA4E8316428}"/>
              </a:ext>
            </a:extLst>
          </p:cNvPr>
          <p:cNvSpPr txBox="1"/>
          <p:nvPr/>
        </p:nvSpPr>
        <p:spPr>
          <a:xfrm>
            <a:off x="8692895" y="4009509"/>
            <a:ext cx="124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</a:t>
            </a:r>
          </a:p>
        </p:txBody>
      </p:sp>
    </p:spTree>
    <p:extLst>
      <p:ext uri="{BB962C8B-B14F-4D97-AF65-F5344CB8AC3E}">
        <p14:creationId xmlns:p14="http://schemas.microsoft.com/office/powerpoint/2010/main" val="388806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07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8BD04-5CED-084C-84A2-AC91D535E5B9}"/>
              </a:ext>
            </a:extLst>
          </p:cNvPr>
          <p:cNvSpPr txBox="1"/>
          <p:nvPr/>
        </p:nvSpPr>
        <p:spPr>
          <a:xfrm>
            <a:off x="4915949" y="3129094"/>
            <a:ext cx="2352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 method</a:t>
            </a:r>
          </a:p>
        </p:txBody>
      </p:sp>
    </p:spTree>
    <p:extLst>
      <p:ext uri="{BB962C8B-B14F-4D97-AF65-F5344CB8AC3E}">
        <p14:creationId xmlns:p14="http://schemas.microsoft.com/office/powerpoint/2010/main" val="396336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10326-EE7B-E442-8D3F-86160F32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70" y="1377863"/>
            <a:ext cx="5430203" cy="5009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692EB-DFAC-054A-B916-11E75DBB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38" y="5293378"/>
            <a:ext cx="1319501" cy="1480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D5DFEF-C53E-BD41-8A52-612574730C81}"/>
              </a:ext>
            </a:extLst>
          </p:cNvPr>
          <p:cNvSpPr/>
          <p:nvPr/>
        </p:nvSpPr>
        <p:spPr>
          <a:xfrm>
            <a:off x="5894173" y="1433385"/>
            <a:ext cx="589322" cy="1853514"/>
          </a:xfrm>
          <a:prstGeom prst="rect">
            <a:avLst/>
          </a:prstGeom>
          <a:solidFill>
            <a:srgbClr val="FF7E79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5A563-000A-134B-81F3-0F5ED305E14D}"/>
              </a:ext>
            </a:extLst>
          </p:cNvPr>
          <p:cNvSpPr/>
          <p:nvPr/>
        </p:nvSpPr>
        <p:spPr>
          <a:xfrm>
            <a:off x="5894173" y="3348683"/>
            <a:ext cx="589322" cy="2582560"/>
          </a:xfrm>
          <a:prstGeom prst="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A9363-61C2-7E4E-B72F-4889BDD3E70F}"/>
              </a:ext>
            </a:extLst>
          </p:cNvPr>
          <p:cNvSpPr txBox="1"/>
          <p:nvPr/>
        </p:nvSpPr>
        <p:spPr>
          <a:xfrm>
            <a:off x="9152239" y="5849177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MRs:4 active, 6 regress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DB061-2581-F44C-9AAD-A5D7C6CE57A6}"/>
              </a:ext>
            </a:extLst>
          </p:cNvPr>
          <p:cNvSpPr/>
          <p:nvPr/>
        </p:nvSpPr>
        <p:spPr>
          <a:xfrm>
            <a:off x="6531723" y="2854410"/>
            <a:ext cx="589322" cy="420131"/>
          </a:xfrm>
          <a:prstGeom prst="rect">
            <a:avLst/>
          </a:prstGeom>
          <a:solidFill>
            <a:srgbClr val="FF7E79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6F0F6F-A4EA-C641-83A8-C9EFD6D15847}"/>
              </a:ext>
            </a:extLst>
          </p:cNvPr>
          <p:cNvSpPr/>
          <p:nvPr/>
        </p:nvSpPr>
        <p:spPr>
          <a:xfrm>
            <a:off x="6529817" y="5511112"/>
            <a:ext cx="589322" cy="420131"/>
          </a:xfrm>
          <a:prstGeom prst="rect">
            <a:avLst/>
          </a:prstGeom>
          <a:solidFill>
            <a:srgbClr val="FF7E79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19845-9581-624C-9AB9-A3DC764F7D8D}"/>
              </a:ext>
            </a:extLst>
          </p:cNvPr>
          <p:cNvSpPr/>
          <p:nvPr/>
        </p:nvSpPr>
        <p:spPr>
          <a:xfrm>
            <a:off x="6531723" y="1433385"/>
            <a:ext cx="589322" cy="1421025"/>
          </a:xfrm>
          <a:prstGeom prst="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6B0FA-146F-8C48-A022-447BC6601577}"/>
              </a:ext>
            </a:extLst>
          </p:cNvPr>
          <p:cNvSpPr/>
          <p:nvPr/>
        </p:nvSpPr>
        <p:spPr>
          <a:xfrm>
            <a:off x="6529399" y="3348685"/>
            <a:ext cx="589322" cy="2162427"/>
          </a:xfrm>
          <a:prstGeom prst="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97761A-2947-844F-A569-2E81B961624D}"/>
              </a:ext>
            </a:extLst>
          </p:cNvPr>
          <p:cNvSpPr txBox="1"/>
          <p:nvPr/>
        </p:nvSpPr>
        <p:spPr>
          <a:xfrm rot="-5400000">
            <a:off x="5942613" y="10024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6EE8B-4154-1D49-B0BF-660C86450BC1}"/>
              </a:ext>
            </a:extLst>
          </p:cNvPr>
          <p:cNvSpPr txBox="1"/>
          <p:nvPr/>
        </p:nvSpPr>
        <p:spPr>
          <a:xfrm rot="-5400000">
            <a:off x="6529739" y="10347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F0D390-7A08-DB47-A960-25FC9161EC4D}"/>
              </a:ext>
            </a:extLst>
          </p:cNvPr>
          <p:cNvSpPr txBox="1"/>
          <p:nvPr/>
        </p:nvSpPr>
        <p:spPr>
          <a:xfrm>
            <a:off x="749608" y="494458"/>
            <a:ext cx="668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heatmap showing sample-specific lasso model coefficients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634B6D-D820-8845-97D2-C7A793293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87" y="612417"/>
            <a:ext cx="4218470" cy="41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1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B1998-C313-B44A-89E4-AA04DDE1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9" y="58723"/>
            <a:ext cx="4218470" cy="4125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6018B7-29E2-B24D-9A77-F51BD5AAE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27"/>
          <a:stretch/>
        </p:blipFill>
        <p:spPr>
          <a:xfrm>
            <a:off x="5294850" y="58723"/>
            <a:ext cx="4948107" cy="43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3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10326-EE7B-E442-8D3F-86160F32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" y="259946"/>
            <a:ext cx="5547065" cy="5117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692EB-DFAC-054A-B916-11E75DBB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57" y="5377071"/>
            <a:ext cx="1319501" cy="1480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D5DFEF-C53E-BD41-8A52-612574730C81}"/>
              </a:ext>
            </a:extLst>
          </p:cNvPr>
          <p:cNvSpPr/>
          <p:nvPr/>
        </p:nvSpPr>
        <p:spPr>
          <a:xfrm>
            <a:off x="4897059" y="315468"/>
            <a:ext cx="659272" cy="1853514"/>
          </a:xfrm>
          <a:prstGeom prst="rect">
            <a:avLst/>
          </a:prstGeom>
          <a:solidFill>
            <a:srgbClr val="FF7E79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5A563-000A-134B-81F3-0F5ED305E14D}"/>
              </a:ext>
            </a:extLst>
          </p:cNvPr>
          <p:cNvSpPr/>
          <p:nvPr/>
        </p:nvSpPr>
        <p:spPr>
          <a:xfrm>
            <a:off x="4897059" y="2230766"/>
            <a:ext cx="659272" cy="2735516"/>
          </a:xfrm>
          <a:prstGeom prst="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A9363-61C2-7E4E-B72F-4889BDD3E70F}"/>
              </a:ext>
            </a:extLst>
          </p:cNvPr>
          <p:cNvSpPr txBox="1"/>
          <p:nvPr/>
        </p:nvSpPr>
        <p:spPr>
          <a:xfrm>
            <a:off x="2813686" y="582381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MRs:4 active, 6 regress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DB061-2581-F44C-9AAD-A5D7C6CE57A6}"/>
              </a:ext>
            </a:extLst>
          </p:cNvPr>
          <p:cNvSpPr/>
          <p:nvPr/>
        </p:nvSpPr>
        <p:spPr>
          <a:xfrm>
            <a:off x="5584769" y="1748851"/>
            <a:ext cx="589322" cy="420131"/>
          </a:xfrm>
          <a:prstGeom prst="rect">
            <a:avLst/>
          </a:prstGeom>
          <a:solidFill>
            <a:srgbClr val="FF7E79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6F0F6F-A4EA-C641-83A8-C9EFD6D15847}"/>
              </a:ext>
            </a:extLst>
          </p:cNvPr>
          <p:cNvSpPr/>
          <p:nvPr/>
        </p:nvSpPr>
        <p:spPr>
          <a:xfrm>
            <a:off x="5582895" y="4480842"/>
            <a:ext cx="591196" cy="485439"/>
          </a:xfrm>
          <a:prstGeom prst="rect">
            <a:avLst/>
          </a:prstGeom>
          <a:solidFill>
            <a:srgbClr val="FF7E79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19845-9581-624C-9AB9-A3DC764F7D8D}"/>
              </a:ext>
            </a:extLst>
          </p:cNvPr>
          <p:cNvSpPr/>
          <p:nvPr/>
        </p:nvSpPr>
        <p:spPr>
          <a:xfrm>
            <a:off x="5584769" y="327826"/>
            <a:ext cx="589322" cy="1421025"/>
          </a:xfrm>
          <a:prstGeom prst="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6B0FA-146F-8C48-A022-447BC6601577}"/>
              </a:ext>
            </a:extLst>
          </p:cNvPr>
          <p:cNvSpPr/>
          <p:nvPr/>
        </p:nvSpPr>
        <p:spPr>
          <a:xfrm>
            <a:off x="5590692" y="2239154"/>
            <a:ext cx="574450" cy="2233299"/>
          </a:xfrm>
          <a:prstGeom prst="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97761A-2947-844F-A569-2E81B961624D}"/>
              </a:ext>
            </a:extLst>
          </p:cNvPr>
          <p:cNvSpPr txBox="1"/>
          <p:nvPr/>
        </p:nvSpPr>
        <p:spPr>
          <a:xfrm>
            <a:off x="4936233" y="-307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6EE8B-4154-1D49-B0BF-660C86450BC1}"/>
              </a:ext>
            </a:extLst>
          </p:cNvPr>
          <p:cNvSpPr txBox="1"/>
          <p:nvPr/>
        </p:nvSpPr>
        <p:spPr>
          <a:xfrm>
            <a:off x="5582895" y="-4150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647375-6036-4C4D-B4D3-A67CDF73F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77484"/>
              </p:ext>
            </p:extLst>
          </p:nvPr>
        </p:nvGraphicFramePr>
        <p:xfrm>
          <a:off x="7840392" y="370851"/>
          <a:ext cx="2366002" cy="5736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671">
                  <a:extLst>
                    <a:ext uri="{9D8B030D-6E8A-4147-A177-3AD203B41FA5}">
                      <a16:colId xmlns:a16="http://schemas.microsoft.com/office/drawing/2014/main" val="495469955"/>
                    </a:ext>
                  </a:extLst>
                </a:gridCol>
                <a:gridCol w="1223331">
                  <a:extLst>
                    <a:ext uri="{9D8B030D-6E8A-4147-A177-3AD203B41FA5}">
                      <a16:colId xmlns:a16="http://schemas.microsoft.com/office/drawing/2014/main" val="3805622000"/>
                    </a:ext>
                  </a:extLst>
                </a:gridCol>
              </a:tblGrid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tf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aggr.error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9371909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ELK3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0.008874882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3461282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TFDP1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0.004535639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0090643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TFAP2C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0.004376888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389938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FOXO4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0.002633999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848222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E2F5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0.002423024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1893318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POLI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0.002371509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1091915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NANOS1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0.001919212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100956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ELK1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0.001498045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6162661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NFIC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0.001441146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9295833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HSF4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0.001367616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247331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POU5F1B</a:t>
                      </a:r>
                      <a:endParaRPr lang="en-US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0.001295376</a:t>
                      </a:r>
                      <a:endParaRPr lang="en-US" sz="14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7175569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EHF</a:t>
                      </a:r>
                      <a:endParaRPr lang="en-US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0.001220083</a:t>
                      </a:r>
                      <a:endParaRPr lang="en-US" sz="14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6993638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PAXIP1</a:t>
                      </a:r>
                      <a:endParaRPr lang="en-US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0.001184841</a:t>
                      </a:r>
                      <a:endParaRPr lang="en-US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1149061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MLXIPL</a:t>
                      </a:r>
                      <a:endParaRPr lang="en-US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0.001153367</a:t>
                      </a:r>
                      <a:endParaRPr lang="en-US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774527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ELF3</a:t>
                      </a:r>
                      <a:endParaRPr lang="en-US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0.001044036</a:t>
                      </a:r>
                      <a:endParaRPr lang="en-US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407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92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66433-F7F9-384D-9DFC-010C8D0DA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8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5624-F5FD-B148-8D89-3B400BE8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450"/>
          </a:xfrm>
        </p:spPr>
        <p:txBody>
          <a:bodyPr/>
          <a:lstStyle/>
          <a:p>
            <a:r>
              <a:rPr lang="en-US" dirty="0"/>
              <a:t>Method 2: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D6E24-3984-D24A-A948-AB8ADD3127AC}"/>
              </a:ext>
            </a:extLst>
          </p:cNvPr>
          <p:cNvSpPr txBox="1"/>
          <p:nvPr/>
        </p:nvSpPr>
        <p:spPr>
          <a:xfrm>
            <a:off x="643088" y="1690688"/>
            <a:ext cx="519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Motif files of TFs (220 TFs/316 TFs) from CIS-BP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389AC-0903-6047-8A83-1D03415FF29C}"/>
              </a:ext>
            </a:extLst>
          </p:cNvPr>
          <p:cNvSpPr txBox="1"/>
          <p:nvPr/>
        </p:nvSpPr>
        <p:spPr>
          <a:xfrm>
            <a:off x="6763305" y="1916192"/>
            <a:ext cx="5145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don’t have the license of TFANSFAC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JASPAR don’t have motif files of other 96 TFs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19878-4938-FE4D-A020-04D6FBF04839}"/>
              </a:ext>
            </a:extLst>
          </p:cNvPr>
          <p:cNvSpPr txBox="1"/>
          <p:nvPr/>
        </p:nvSpPr>
        <p:spPr>
          <a:xfrm>
            <a:off x="838200" y="2599425"/>
            <a:ext cx="5553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number of binding sites of TFs in gene promoter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regions which located in chromosome accessible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regions using FIMO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A4E6A-10AB-7A42-9E61-5025562EBD99}"/>
              </a:ext>
            </a:extLst>
          </p:cNvPr>
          <p:cNvSpPr txBox="1"/>
          <p:nvPr/>
        </p:nvSpPr>
        <p:spPr>
          <a:xfrm>
            <a:off x="834032" y="4228372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Lasso linear regression to identify master regulators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9B4192-A13A-7646-908B-2C1F472C7ED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42678" y="2060020"/>
            <a:ext cx="0" cy="50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968273-72A4-DC43-9FBF-5FD6978497BB}"/>
              </a:ext>
            </a:extLst>
          </p:cNvPr>
          <p:cNvCxnSpPr>
            <a:cxnSpLocks/>
          </p:cNvCxnSpPr>
          <p:nvPr/>
        </p:nvCxnSpPr>
        <p:spPr>
          <a:xfrm>
            <a:off x="3267394" y="3540213"/>
            <a:ext cx="0" cy="62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0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234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2: linear regression</vt:lpstr>
      <vt:lpstr>PowerPoint Presentation</vt:lpstr>
      <vt:lpstr>PowerPoint Presentation</vt:lpstr>
      <vt:lpstr>Method 1: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Ataur Katebi</dc:creator>
  <cp:lastModifiedBy>Katebi, Ataur</cp:lastModifiedBy>
  <cp:revision>39</cp:revision>
  <dcterms:created xsi:type="dcterms:W3CDTF">2020-08-03T22:41:51Z</dcterms:created>
  <dcterms:modified xsi:type="dcterms:W3CDTF">2020-09-09T19:42:25Z</dcterms:modified>
</cp:coreProperties>
</file>