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5" r:id="rId2"/>
  </p:sldMasterIdLst>
  <p:notesMasterIdLst>
    <p:notesMasterId r:id="rId33"/>
  </p:notesMasterIdLst>
  <p:sldIdLst>
    <p:sldId id="256" r:id="rId3"/>
    <p:sldId id="361" r:id="rId4"/>
    <p:sldId id="364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5" r:id="rId22"/>
    <p:sldId id="403" r:id="rId23"/>
    <p:sldId id="404" r:id="rId24"/>
    <p:sldId id="409" r:id="rId25"/>
    <p:sldId id="406" r:id="rId26"/>
    <p:sldId id="386" r:id="rId27"/>
    <p:sldId id="384" r:id="rId28"/>
    <p:sldId id="381" r:id="rId29"/>
    <p:sldId id="367" r:id="rId30"/>
    <p:sldId id="408" r:id="rId31"/>
    <p:sldId id="407" r:id="rId32"/>
  </p:sldIdLst>
  <p:sldSz cx="12192000" cy="6858000"/>
  <p:notesSz cx="6858000" cy="9144000"/>
  <p:custDataLst>
    <p:tags r:id="rId34"/>
  </p:custData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0FF"/>
    <a:srgbClr val="FF83C6"/>
    <a:srgbClr val="569481"/>
    <a:srgbClr val="B8D6CD"/>
    <a:srgbClr val="9AC2B2"/>
    <a:srgbClr val="EA7B00"/>
    <a:srgbClr val="F68100"/>
    <a:srgbClr val="990099"/>
    <a:srgbClr val="0000FF"/>
    <a:srgbClr val="FF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6138" autoAdjust="0"/>
  </p:normalViewPr>
  <p:slideViewPr>
    <p:cSldViewPr>
      <p:cViewPr varScale="1">
        <p:scale>
          <a:sx n="50" d="100"/>
          <a:sy n="50" d="100"/>
        </p:scale>
        <p:origin x="120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0C93ED49-F01D-47A7-BE11-0D9065DFB07C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C9FE5D4-0EC0-4E46-8BC4-EE1CF176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76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0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20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88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10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39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42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5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07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9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43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8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34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60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2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4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5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3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78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FE5D4-0EC0-4E46-8BC4-EE1CF176F4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0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交大教學\97-1\bg-a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/>
        </p:nvSpPr>
        <p:spPr>
          <a:xfrm>
            <a:off x="0" y="4071938"/>
            <a:ext cx="12192000" cy="576262"/>
          </a:xfrm>
          <a:prstGeom prst="rect">
            <a:avLst/>
          </a:prstGeom>
          <a:solidFill>
            <a:srgbClr val="434343">
              <a:alpha val="87843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sp>
        <p:nvSpPr>
          <p:cNvPr id="6" name="Rectangle 11"/>
          <p:cNvSpPr/>
          <p:nvPr/>
        </p:nvSpPr>
        <p:spPr>
          <a:xfrm>
            <a:off x="0" y="4646613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 eaLnBrk="1" latinLnBrk="0" hangingPunct="1">
              <a:defRPr kumimoji="1" lang="zh-TW" sz="2000" b="0" cap="all" spc="150" baseline="0">
                <a:solidFill>
                  <a:schemeClr val="bg1"/>
                </a:solidFill>
                <a:latin typeface="華康粗明體(P)" pitchFamily="18" charset="-120"/>
                <a:ea typeface="華康粗明體(P)" pitchFamily="18" charset="-120"/>
              </a:defRPr>
            </a:lvl1pPr>
            <a:extLst/>
          </a:lstStyle>
          <a:p>
            <a:r>
              <a:rPr lang="zh-TW" altLang="en-US" dirty="0"/>
              <a:t>按一下以編輯母片標題樣式</a:t>
            </a:r>
            <a:endParaRPr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1" lang="zh-TW" sz="1100" b="1">
                <a:solidFill>
                  <a:schemeClr val="accent4">
                    <a:shade val="50000"/>
                  </a:schemeClr>
                </a:solidFill>
                <a:latin typeface="華康細明體" pitchFamily="49" charset="-120"/>
                <a:ea typeface="華康細明體" pitchFamily="49" charset="-120"/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zh-TW" altLang="en-US"/>
              <a:t>按一下以編輯母片副標題樣式</a:t>
            </a:r>
            <a:endParaRPr lang="zh-TW" dirty="0"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0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D1E79-854E-4755-A03A-1C607AD0A3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8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alt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2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1" lang="zh-TW">
                <a:solidFill>
                  <a:srgbClr val="A0A0A0"/>
                </a:solidFill>
              </a:defRPr>
            </a:lvl1pPr>
            <a:extLst/>
          </a:lstStyle>
          <a:p>
            <a:pPr>
              <a:defRPr/>
            </a:pPr>
            <a:fld id="{E1DF794B-39B3-433D-B219-750E2FB6E13E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82346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項: 1 在上，2 在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/>
          </p:nvPr>
        </p:nvSpPr>
        <p:spPr>
          <a:xfrm>
            <a:off x="406400" y="381000"/>
            <a:ext cx="107696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402336" y="609600"/>
            <a:ext cx="10765536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/>
          </p:nvPr>
        </p:nvSpPr>
        <p:spPr>
          <a:xfrm>
            <a:off x="4023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402336" y="3547872"/>
            <a:ext cx="5287264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/>
          </p:nvPr>
        </p:nvSpPr>
        <p:spPr>
          <a:xfrm>
            <a:off x="58887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5888736" y="3547872"/>
            <a:ext cx="5287264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9" name="Rectangle 4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1E30E-9D74-4A84-A097-66DD8AC7CA6D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10" name="Rectangle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DD9-AD0E-4FE7-B790-CF439F8308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1" name="Rectangle 1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42690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/>
          </p:nvPr>
        </p:nvSpPr>
        <p:spPr>
          <a:xfrm>
            <a:off x="4064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/>
          </p:nvPr>
        </p:nvSpPr>
        <p:spPr>
          <a:xfrm>
            <a:off x="4023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402336" y="3547872"/>
            <a:ext cx="5287264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5892800" y="609600"/>
            <a:ext cx="5283200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/>
          </p:nvPr>
        </p:nvSpPr>
        <p:spPr>
          <a:xfrm>
            <a:off x="58887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5888736" y="3547872"/>
            <a:ext cx="5287264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1" name="Rectangle 4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F3680-0180-4CE4-8649-5C75C751E415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12" name="Rectangle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D010B-560D-4CE2-93EB-1D58B172535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39894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項: 1 在左，3 在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5892800" y="609600"/>
            <a:ext cx="5283200" cy="17282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406400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5638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/>
          </p:nvPr>
        </p:nvSpPr>
        <p:spPr>
          <a:xfrm>
            <a:off x="5888736" y="234086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5888736" y="2569464"/>
            <a:ext cx="5283200" cy="17282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/>
          </p:nvPr>
        </p:nvSpPr>
        <p:spPr>
          <a:xfrm>
            <a:off x="5892800" y="429158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5892800" y="4520184"/>
            <a:ext cx="5283200" cy="17282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1" name="Rectangle 4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AD014-0447-4AC9-85D0-109F078BE06B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16" name="Rectangle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9DEDA-C3B3-47E1-AB41-129EFA15F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7" name="Rectangle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880889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項: 3 在左，1 在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/>
          </p:nvPr>
        </p:nvSpPr>
        <p:spPr>
          <a:xfrm>
            <a:off x="5888736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5888736" y="609600"/>
            <a:ext cx="5283200" cy="5638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/>
          </p:nvPr>
        </p:nvSpPr>
        <p:spPr>
          <a:xfrm>
            <a:off x="4064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406400" y="609600"/>
            <a:ext cx="5283200" cy="17282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/>
          </p:nvPr>
        </p:nvSpPr>
        <p:spPr>
          <a:xfrm>
            <a:off x="402336" y="234086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402336" y="2569464"/>
            <a:ext cx="5283200" cy="17282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/>
          </p:nvPr>
        </p:nvSpPr>
        <p:spPr>
          <a:xfrm>
            <a:off x="406400" y="429158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406400" y="4520184"/>
            <a:ext cx="5283200" cy="17282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1" name="Rectangle 4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2F70-0350-4792-AB28-394DA1D1E24E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12" name="Rectangle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841BF-1FB5-4049-9BA5-C8B323DBE89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7" name="Rectangle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06000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項: 2 在左，3 在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/>
          </p:nvPr>
        </p:nvSpPr>
        <p:spPr>
          <a:xfrm>
            <a:off x="4064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/>
          </p:nvPr>
        </p:nvSpPr>
        <p:spPr>
          <a:xfrm>
            <a:off x="4023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402336" y="3547872"/>
            <a:ext cx="5287264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5892800" y="609600"/>
            <a:ext cx="5283200" cy="17282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/>
          </p:nvPr>
        </p:nvSpPr>
        <p:spPr>
          <a:xfrm>
            <a:off x="5888736" y="234086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5888736" y="2569464"/>
            <a:ext cx="5283200" cy="17282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/>
          </p:nvPr>
        </p:nvSpPr>
        <p:spPr>
          <a:xfrm>
            <a:off x="5892800" y="429158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5892800" y="4520184"/>
            <a:ext cx="5283200" cy="17282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3" name="Rectangle 4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E0DDB-6E6E-424D-9533-70C3C561388F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14" name="Rectangle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2E597-43A0-45CE-A021-81C0080320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5" name="Rectangle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3383216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項: 3 在左，2 在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/>
          </p:nvPr>
        </p:nvSpPr>
        <p:spPr>
          <a:xfrm>
            <a:off x="410464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410464" y="609600"/>
            <a:ext cx="5283200" cy="17282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/>
          </p:nvPr>
        </p:nvSpPr>
        <p:spPr>
          <a:xfrm>
            <a:off x="406400" y="234086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406400" y="2569464"/>
            <a:ext cx="5283200" cy="17282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/>
          </p:nvPr>
        </p:nvSpPr>
        <p:spPr>
          <a:xfrm>
            <a:off x="410464" y="429158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410464" y="4520184"/>
            <a:ext cx="5283200" cy="17282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5892800" y="609600"/>
            <a:ext cx="5283200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/>
          </p:nvPr>
        </p:nvSpPr>
        <p:spPr>
          <a:xfrm>
            <a:off x="58887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5888736" y="3547872"/>
            <a:ext cx="5287264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4" name="Rectangle 4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B0F4D-022B-408E-8513-2688F975076B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17" name="Rectangle 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079EF-F9E8-4DD2-9782-E419280FA74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8" name="Rectangle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894514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1828800" y="14478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sp>
        <p:nvSpPr>
          <p:cNvPr id="31" name="Rectangle 6"/>
          <p:cNvSpPr/>
          <p:nvPr/>
        </p:nvSpPr>
        <p:spPr>
          <a:xfrm>
            <a:off x="1828800" y="38862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sp>
        <p:nvSpPr>
          <p:cNvPr id="32" name="Rectangle 6"/>
          <p:cNvSpPr/>
          <p:nvPr/>
        </p:nvSpPr>
        <p:spPr>
          <a:xfrm>
            <a:off x="4673600" y="14478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sp>
        <p:nvSpPr>
          <p:cNvPr id="36" name="Rectangle 6"/>
          <p:cNvSpPr/>
          <p:nvPr/>
        </p:nvSpPr>
        <p:spPr>
          <a:xfrm>
            <a:off x="4673600" y="38862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sp>
        <p:nvSpPr>
          <p:cNvPr id="42" name="Rectangle 6"/>
          <p:cNvSpPr/>
          <p:nvPr/>
        </p:nvSpPr>
        <p:spPr>
          <a:xfrm>
            <a:off x="7518400" y="14478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sp>
        <p:nvSpPr>
          <p:cNvPr id="43" name="Rectangle 6"/>
          <p:cNvSpPr/>
          <p:nvPr/>
        </p:nvSpPr>
        <p:spPr>
          <a:xfrm>
            <a:off x="7518400" y="38862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/>
          </p:nvPr>
        </p:nvSpPr>
        <p:spPr>
          <a:xfrm>
            <a:off x="2032000" y="1600200"/>
            <a:ext cx="1828800" cy="685800"/>
          </a:xfrm>
        </p:spPr>
        <p:txBody>
          <a:bodyPr>
            <a:normAutofit/>
          </a:bodyPr>
          <a:lstStyle/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/>
          </p:nvPr>
        </p:nvSpPr>
        <p:spPr>
          <a:xfrm>
            <a:off x="2032000" y="4038600"/>
            <a:ext cx="1828800" cy="685800"/>
          </a:xfrm>
        </p:spPr>
        <p:txBody>
          <a:bodyPr>
            <a:normAutofit/>
          </a:bodyPr>
          <a:lstStyle/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/>
          </p:nvPr>
        </p:nvSpPr>
        <p:spPr>
          <a:xfrm>
            <a:off x="4876800" y="1600200"/>
            <a:ext cx="1828800" cy="685800"/>
          </a:xfrm>
        </p:spPr>
        <p:txBody>
          <a:bodyPr>
            <a:normAutofit/>
          </a:bodyPr>
          <a:lstStyle/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/>
          </p:nvPr>
        </p:nvSpPr>
        <p:spPr>
          <a:xfrm>
            <a:off x="4876800" y="4038600"/>
            <a:ext cx="1828800" cy="685800"/>
          </a:xfrm>
        </p:spPr>
        <p:txBody>
          <a:bodyPr>
            <a:normAutofit/>
          </a:bodyPr>
          <a:lstStyle/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/>
          </p:nvPr>
        </p:nvSpPr>
        <p:spPr>
          <a:xfrm>
            <a:off x="7721600" y="1600200"/>
            <a:ext cx="1828800" cy="685800"/>
          </a:xfrm>
        </p:spPr>
        <p:txBody>
          <a:bodyPr>
            <a:normAutofit/>
          </a:bodyPr>
          <a:lstStyle/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/>
          </p:nvPr>
        </p:nvSpPr>
        <p:spPr>
          <a:xfrm>
            <a:off x="7721600" y="4038600"/>
            <a:ext cx="1828800" cy="685800"/>
          </a:xfrm>
        </p:spPr>
        <p:txBody>
          <a:bodyPr>
            <a:normAutofit/>
          </a:bodyPr>
          <a:lstStyle/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/>
          </p:nvPr>
        </p:nvSpPr>
        <p:spPr>
          <a:xfrm>
            <a:off x="2032000" y="2895600"/>
            <a:ext cx="1828800" cy="304800"/>
          </a:xfrm>
        </p:spPr>
        <p:txBody>
          <a:bodyPr anchor="ctr"/>
          <a:lstStyle>
            <a:lvl1pPr algn="ctr" eaLnBrk="1" latinLnBrk="0" hangingPunct="1">
              <a:defRPr kumimoji="1" lang="zh-TW" b="1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/>
          </p:nvPr>
        </p:nvSpPr>
        <p:spPr>
          <a:xfrm>
            <a:off x="2032000" y="5334000"/>
            <a:ext cx="1828800" cy="304800"/>
          </a:xfrm>
        </p:spPr>
        <p:txBody>
          <a:bodyPr anchor="ctr"/>
          <a:lstStyle>
            <a:lvl1pPr algn="ctr" eaLnBrk="1" latinLnBrk="0" hangingPunct="1">
              <a:defRPr kumimoji="1" lang="zh-TW" b="1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/>
          </p:nvPr>
        </p:nvSpPr>
        <p:spPr>
          <a:xfrm>
            <a:off x="4876800" y="2895600"/>
            <a:ext cx="1828800" cy="304800"/>
          </a:xfrm>
        </p:spPr>
        <p:txBody>
          <a:bodyPr anchor="ctr"/>
          <a:lstStyle>
            <a:lvl1pPr algn="ctr" eaLnBrk="1" latinLnBrk="0" hangingPunct="1">
              <a:defRPr kumimoji="1" lang="zh-TW" b="1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/>
          </p:nvPr>
        </p:nvSpPr>
        <p:spPr>
          <a:xfrm>
            <a:off x="4876800" y="5334000"/>
            <a:ext cx="1828800" cy="304800"/>
          </a:xfrm>
        </p:spPr>
        <p:txBody>
          <a:bodyPr anchor="ctr"/>
          <a:lstStyle>
            <a:lvl1pPr algn="ctr" eaLnBrk="1" latinLnBrk="0" hangingPunct="1">
              <a:defRPr kumimoji="1" lang="zh-TW" b="1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/>
          </p:nvPr>
        </p:nvSpPr>
        <p:spPr>
          <a:xfrm>
            <a:off x="7721600" y="2895600"/>
            <a:ext cx="1828800" cy="304800"/>
          </a:xfrm>
        </p:spPr>
        <p:txBody>
          <a:bodyPr anchor="ctr"/>
          <a:lstStyle>
            <a:lvl1pPr algn="ctr" eaLnBrk="1" latinLnBrk="0" hangingPunct="1">
              <a:defRPr kumimoji="1" lang="zh-TW" b="1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/>
          </p:nvPr>
        </p:nvSpPr>
        <p:spPr>
          <a:xfrm>
            <a:off x="7721600" y="5334000"/>
            <a:ext cx="1828800" cy="304800"/>
          </a:xfrm>
        </p:spPr>
        <p:txBody>
          <a:bodyPr anchor="ctr"/>
          <a:lstStyle>
            <a:lvl1pPr algn="ctr" eaLnBrk="1" latinLnBrk="0" hangingPunct="1">
              <a:defRPr kumimoji="1" lang="zh-TW" b="1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/>
          </p:nvPr>
        </p:nvSpPr>
        <p:spPr>
          <a:xfrm>
            <a:off x="2032000" y="3200400"/>
            <a:ext cx="18288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1" lang="zh-TW" sz="8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/>
          </p:nvPr>
        </p:nvSpPr>
        <p:spPr>
          <a:xfrm>
            <a:off x="2032000" y="5638800"/>
            <a:ext cx="18288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1" lang="zh-TW" sz="8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/>
          </p:nvPr>
        </p:nvSpPr>
        <p:spPr>
          <a:xfrm>
            <a:off x="4876800" y="3200400"/>
            <a:ext cx="18288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1" lang="zh-TW" sz="8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/>
          </p:nvPr>
        </p:nvSpPr>
        <p:spPr>
          <a:xfrm>
            <a:off x="4876800" y="5638800"/>
            <a:ext cx="18288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1" lang="zh-TW" sz="8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/>
          </p:nvPr>
        </p:nvSpPr>
        <p:spPr>
          <a:xfrm>
            <a:off x="7721600" y="3200400"/>
            <a:ext cx="18288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1" lang="zh-TW" sz="8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/>
          </p:nvPr>
        </p:nvSpPr>
        <p:spPr>
          <a:xfrm>
            <a:off x="7721600" y="5638800"/>
            <a:ext cx="18288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1" lang="zh-TW" sz="8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/>
          </p:nvPr>
        </p:nvSpPr>
        <p:spPr>
          <a:xfrm>
            <a:off x="2032000" y="2286000"/>
            <a:ext cx="1828800" cy="609600"/>
          </a:xfrm>
        </p:spPr>
        <p:txBody>
          <a:bodyPr anchor="ctr"/>
          <a:lstStyle>
            <a:lvl1pPr algn="ctr" eaLnBrk="1" latinLnBrk="0" hangingPunct="1">
              <a:defRPr kumimoji="1" lang="zh-TW" sz="8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/>
          </p:nvPr>
        </p:nvSpPr>
        <p:spPr>
          <a:xfrm>
            <a:off x="2032000" y="4724400"/>
            <a:ext cx="1828800" cy="609600"/>
          </a:xfrm>
        </p:spPr>
        <p:txBody>
          <a:bodyPr anchor="ctr"/>
          <a:lstStyle>
            <a:lvl1pPr algn="ctr" eaLnBrk="1" latinLnBrk="0" hangingPunct="1">
              <a:defRPr kumimoji="1" lang="zh-TW" sz="8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/>
          </p:nvPr>
        </p:nvSpPr>
        <p:spPr>
          <a:xfrm>
            <a:off x="4876800" y="2286000"/>
            <a:ext cx="1828800" cy="609600"/>
          </a:xfrm>
        </p:spPr>
        <p:txBody>
          <a:bodyPr anchor="ctr"/>
          <a:lstStyle>
            <a:lvl1pPr algn="ctr" eaLnBrk="1" latinLnBrk="0" hangingPunct="1">
              <a:defRPr kumimoji="1" lang="zh-TW" sz="8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/>
          </p:nvPr>
        </p:nvSpPr>
        <p:spPr>
          <a:xfrm>
            <a:off x="4876800" y="4724400"/>
            <a:ext cx="1828800" cy="609600"/>
          </a:xfrm>
        </p:spPr>
        <p:txBody>
          <a:bodyPr anchor="ctr"/>
          <a:lstStyle>
            <a:lvl1pPr algn="ctr" eaLnBrk="1" latinLnBrk="0" hangingPunct="1">
              <a:defRPr kumimoji="1" lang="zh-TW" sz="8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/>
          </p:nvPr>
        </p:nvSpPr>
        <p:spPr>
          <a:xfrm>
            <a:off x="7721600" y="2286000"/>
            <a:ext cx="1828800" cy="609600"/>
          </a:xfrm>
        </p:spPr>
        <p:txBody>
          <a:bodyPr anchor="ctr"/>
          <a:lstStyle>
            <a:lvl1pPr algn="ctr" eaLnBrk="1" latinLnBrk="0" hangingPunct="1">
              <a:defRPr kumimoji="1" lang="zh-TW" sz="8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/>
          </p:nvPr>
        </p:nvSpPr>
        <p:spPr>
          <a:xfrm>
            <a:off x="7721600" y="4724400"/>
            <a:ext cx="1828800" cy="609600"/>
          </a:xfrm>
        </p:spPr>
        <p:txBody>
          <a:bodyPr anchor="ctr"/>
          <a:lstStyle>
            <a:lvl1pPr algn="ctr" eaLnBrk="1" latinLnBrk="0" hangingPunct="1">
              <a:defRPr kumimoji="1" lang="zh-TW" sz="8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406400" y="381000"/>
            <a:ext cx="10769600" cy="838200"/>
          </a:xfrm>
        </p:spPr>
        <p:txBody>
          <a:bodyPr/>
          <a:lstStyle>
            <a:lvl1pPr eaLnBrk="1" latinLnBrk="0" hangingPunct="1">
              <a:defRPr kumimoji="1" lang="zh-TW" sz="12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5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11A981-01A3-4102-9E6C-FC5CB32261B3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46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68959-047E-48D0-A25C-B38CFCB4C0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47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27868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000FE-D03C-4A88-99C3-3E4B7A604F86}" type="datetimeFigureOut">
              <a:rPr lang="mr-IN" altLang="en-US"/>
              <a:pPr>
                <a:defRPr/>
              </a:pPr>
              <a:t>23-03-2022</a:t>
            </a:fld>
            <a:endParaRPr lang="mr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DD20A-C560-427E-B2E7-AE322C9777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525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ABE83-1785-490B-89EF-8492BEDD3EFB}" type="datetimeFigureOut">
              <a:rPr lang="mr-IN" altLang="en-US"/>
              <a:pPr>
                <a:defRPr/>
              </a:pPr>
              <a:t>23-03-2022</a:t>
            </a:fld>
            <a:endParaRPr lang="mr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9F6FE-C0F9-44F8-8C82-EE29E7D2D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750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FDC7A-37B7-47A8-ACC3-5C20D2E95212}" type="datetimeFigureOut">
              <a:rPr lang="mr-IN" altLang="en-US"/>
              <a:pPr>
                <a:defRPr/>
              </a:pPr>
              <a:t>23-03-2022</a:t>
            </a:fld>
            <a:endParaRPr lang="mr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9850-0070-4C11-8C29-CA26C3215D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49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11583988" y="357188"/>
            <a:ext cx="461962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>
                <a:solidFill>
                  <a:schemeClr val="bg1"/>
                </a:solidFill>
                <a:latin typeface="Calibri" panose="020F0502020204030204" pitchFamily="34" charset="0"/>
              </a:rPr>
              <a:t>Communication Technology Workshop</a:t>
            </a:r>
            <a:endParaRPr kumimoji="0" lang="zh-TW" altLang="en-US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406400" y="381000"/>
            <a:ext cx="10769600" cy="476232"/>
          </a:xfrm>
          <a:gradFill flip="none" rotWithShape="1">
            <a:gsLst>
              <a:gs pos="0">
                <a:schemeClr val="accent6">
                  <a:shade val="75000"/>
                  <a:shade val="30000"/>
                  <a:satMod val="115000"/>
                </a:schemeClr>
              </a:gs>
              <a:gs pos="50000">
                <a:schemeClr val="accent6">
                  <a:shade val="75000"/>
                  <a:shade val="67500"/>
                  <a:satMod val="115000"/>
                </a:schemeClr>
              </a:gs>
              <a:gs pos="100000">
                <a:schemeClr val="accent6">
                  <a:shade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eaLnBrk="1" latinLnBrk="0" hangingPunct="1">
              <a:defRPr kumimoji="1" lang="zh-TW" sz="2800" b="0">
                <a:solidFill>
                  <a:schemeClr val="bg1"/>
                </a:solidFill>
                <a:latin typeface="華康粗明體(P)" pitchFamily="18" charset="-120"/>
                <a:ea typeface="華康粗明體(P)" pitchFamily="18" charset="-120"/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7"/>
          </p:nvPr>
        </p:nvSpPr>
        <p:spPr>
          <a:xfrm>
            <a:off x="406400" y="1071546"/>
            <a:ext cx="10769600" cy="5176854"/>
          </a:xfrm>
        </p:spPr>
        <p:txBody>
          <a:bodyPr/>
          <a:lstStyle>
            <a:lvl1pPr marL="457200" indent="-457200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  <a:defRPr sz="2000">
                <a:latin typeface="微軟正黑體" pitchFamily="34" charset="-120"/>
                <a:ea typeface="微軟正黑體" pitchFamily="34" charset="-120"/>
              </a:defRPr>
            </a:lvl1pPr>
            <a:lvl2pPr>
              <a:buFont typeface="Wingdings" pitchFamily="2" charset="2"/>
              <a:buChar char=""/>
              <a:defRPr sz="1800">
                <a:latin typeface="微軟正黑體" pitchFamily="34" charset="-120"/>
                <a:ea typeface="微軟正黑體" pitchFamily="34" charset="-120"/>
              </a:defRPr>
            </a:lvl2pPr>
            <a:lvl3pPr>
              <a:defRPr sz="1600">
                <a:latin typeface="微軟正黑體" pitchFamily="34" charset="-120"/>
                <a:ea typeface="微軟正黑體" pitchFamily="34" charset="-120"/>
              </a:defRPr>
            </a:lvl3pPr>
            <a:lvl4pPr>
              <a:defRPr sz="1400">
                <a:latin typeface="微軟正黑體" pitchFamily="34" charset="-120"/>
                <a:ea typeface="微軟正黑體" pitchFamily="34" charset="-120"/>
              </a:defRPr>
            </a:lvl4pPr>
            <a:lvl5pPr>
              <a:defRPr sz="1200">
                <a:latin typeface="微軟正黑體" pitchFamily="34" charset="-120"/>
                <a:ea typeface="微軟正黑體" pitchFamily="34" charset="-120"/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5" name="Rectangle 7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F74F46-714C-4AE5-947A-03B451915D78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6" name="Rectangle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69C8-5F52-43F3-B42C-CAFE3D65F0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Rectangle 9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698209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AC60A-1165-412C-AB33-440F07884B84}" type="datetimeFigureOut">
              <a:rPr lang="mr-IN" altLang="en-US"/>
              <a:pPr>
                <a:defRPr/>
              </a:pPr>
              <a:t>23-03-2022</a:t>
            </a:fld>
            <a:endParaRPr lang="mr-I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ED6D4-C1F0-473B-877B-5024B23A0F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707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B9CAD-3AFF-43D9-8012-8CD102D1B768}" type="datetimeFigureOut">
              <a:rPr lang="mr-IN" altLang="en-US"/>
              <a:pPr>
                <a:defRPr/>
              </a:pPr>
              <a:t>23-03-2022</a:t>
            </a:fld>
            <a:endParaRPr lang="mr-I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C5B8-0F15-4054-BD9F-6CECC784CB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419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777D7-1E6D-44BE-8319-E314B31F1A98}" type="datetimeFigureOut">
              <a:rPr lang="mr-IN" altLang="en-US"/>
              <a:pPr>
                <a:defRPr/>
              </a:pPr>
              <a:t>23-03-2022</a:t>
            </a:fld>
            <a:endParaRPr lang="mr-I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E8660-477D-4852-A81B-0884ADE8AF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521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8F6AE-F23A-410D-BA6D-7F6DE7E64813}" type="datetimeFigureOut">
              <a:rPr lang="mr-IN" altLang="en-US"/>
              <a:pPr>
                <a:defRPr/>
              </a:pPr>
              <a:t>23-03-2022</a:t>
            </a:fld>
            <a:endParaRPr lang="mr-I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A9926-1E9C-4ED7-A9B4-2131979AAC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66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44F46-1326-4258-A0F6-3F6938E1005A}" type="datetimeFigureOut">
              <a:rPr lang="mr-IN" altLang="en-US"/>
              <a:pPr>
                <a:defRPr/>
              </a:pPr>
              <a:t>23-03-2022</a:t>
            </a:fld>
            <a:endParaRPr lang="mr-I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B606E-2EFE-44C2-96F2-A6AC64C4D93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9507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將圖片拖曳至版面配置區或按一下圖示以新增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CC6C9-CADB-4EF1-89F0-A7210436A068}" type="datetimeFigureOut">
              <a:rPr lang="mr-IN" altLang="en-US"/>
              <a:pPr>
                <a:defRPr/>
              </a:pPr>
              <a:t>23-03-2022</a:t>
            </a:fld>
            <a:endParaRPr lang="mr-I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1DCE5-2212-4762-B1AF-349EDB8467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686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03641-462E-419A-91C1-0CFD1DA29607}" type="datetimeFigureOut">
              <a:rPr lang="mr-IN" altLang="en-US"/>
              <a:pPr>
                <a:defRPr/>
              </a:pPr>
              <a:t>23-03-2022</a:t>
            </a:fld>
            <a:endParaRPr lang="mr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B3698-6F28-4BFF-A326-447F722EF5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07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3C65-8210-4279-9849-FB7D656957D6}" type="datetimeFigureOut">
              <a:rPr lang="mr-IN" altLang="en-US"/>
              <a:pPr>
                <a:defRPr/>
              </a:pPr>
              <a:t>23-03-2022</a:t>
            </a:fld>
            <a:endParaRPr lang="mr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D91B-C1EF-4C24-820D-A1970239098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025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13"/>
          <p:cNvSpPr txBox="1">
            <a:spLocks noChangeArrowheads="1"/>
          </p:cNvSpPr>
          <p:nvPr/>
        </p:nvSpPr>
        <p:spPr bwMode="auto">
          <a:xfrm>
            <a:off x="11584287" y="357188"/>
            <a:ext cx="461665" cy="410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bg1"/>
                </a:solidFill>
                <a:latin typeface="Calibri" panose="020F0502020204030204" pitchFamily="34" charset="0"/>
              </a:rPr>
              <a:t>Communication and Technology Workshop</a:t>
            </a:r>
            <a:endParaRPr kumimoji="0" lang="zh-TW" altLang="en-US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406400" y="381000"/>
            <a:ext cx="10769600" cy="476232"/>
          </a:xfrm>
          <a:gradFill flip="none" rotWithShape="1">
            <a:gsLst>
              <a:gs pos="0">
                <a:schemeClr val="accent6">
                  <a:shade val="75000"/>
                  <a:shade val="30000"/>
                  <a:satMod val="115000"/>
                </a:schemeClr>
              </a:gs>
              <a:gs pos="50000">
                <a:schemeClr val="accent6">
                  <a:shade val="75000"/>
                  <a:shade val="67500"/>
                  <a:satMod val="115000"/>
                </a:schemeClr>
              </a:gs>
              <a:gs pos="100000">
                <a:schemeClr val="accent6">
                  <a:shade val="7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eaLnBrk="1" latinLnBrk="0" hangingPunct="1">
              <a:buNone/>
              <a:defRPr kumimoji="1" lang="zh-TW" sz="2800" b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  <a:extLst/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7"/>
          </p:nvPr>
        </p:nvSpPr>
        <p:spPr>
          <a:xfrm>
            <a:off x="406400" y="1071546"/>
            <a:ext cx="10769600" cy="5176854"/>
          </a:xfrm>
        </p:spPr>
        <p:txBody>
          <a:bodyPr/>
          <a:lstStyle>
            <a:lvl1pPr marL="457200" indent="-457200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  <a:defRPr sz="2000">
                <a:latin typeface="微軟正黑體" pitchFamily="34" charset="-120"/>
                <a:ea typeface="微軟正黑體" pitchFamily="34" charset="-120"/>
              </a:defRPr>
            </a:lvl1pPr>
            <a:lvl2pPr>
              <a:buFont typeface="Wingdings" pitchFamily="2" charset="2"/>
              <a:buChar char=""/>
              <a:defRPr sz="1800">
                <a:latin typeface="微軟正黑體" pitchFamily="34" charset="-120"/>
                <a:ea typeface="微軟正黑體" pitchFamily="34" charset="-120"/>
              </a:defRPr>
            </a:lvl2pPr>
            <a:lvl3pPr>
              <a:defRPr sz="1600">
                <a:latin typeface="微軟正黑體" pitchFamily="34" charset="-120"/>
                <a:ea typeface="微軟正黑體" pitchFamily="34" charset="-120"/>
              </a:defRPr>
            </a:lvl3pPr>
            <a:lvl4pPr>
              <a:defRPr sz="1400">
                <a:latin typeface="微軟正黑體" pitchFamily="34" charset="-120"/>
                <a:ea typeface="微軟正黑體" pitchFamily="34" charset="-120"/>
              </a:defRPr>
            </a:lvl4pPr>
            <a:lvl5pPr>
              <a:defRPr sz="1200">
                <a:latin typeface="微軟正黑體" pitchFamily="34" charset="-120"/>
                <a:ea typeface="微軟正黑體" pitchFamily="34" charset="-120"/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5" name="Rectangle 7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40CB56-A9E1-4248-B8BD-0E677E71BEAC}" type="datetimeFigureOut">
              <a:rPr lang="zh-TW" altLang="en-US"/>
              <a:pPr>
                <a:defRPr/>
              </a:pPr>
              <a:t>2022/3/23</a:t>
            </a:fld>
            <a:endParaRPr altLang="en-US"/>
          </a:p>
        </p:txBody>
      </p:sp>
      <p:sp>
        <p:nvSpPr>
          <p:cNvPr id="6" name="Rectangle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5C8C1E67-338A-4C3F-AB45-AB32766A8C97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7" name="Rectangle 9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33230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414528" y="3810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1" lang="zh-TW" sz="11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406400" y="838200"/>
            <a:ext cx="98552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1" lang="zh-TW" sz="11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414528" y="12954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1" lang="zh-TW" sz="11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414528" y="17526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1" lang="zh-TW" sz="1100" baseline="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414528" y="22098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1" lang="zh-TW" sz="1100" baseline="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414528" y="26670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1" lang="zh-TW" sz="11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414528" y="31242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1" lang="zh-TW" sz="11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414528" y="35814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1" lang="zh-TW" sz="11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414528" y="40386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1" lang="zh-TW" sz="1100" baseline="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414528" y="44958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1" lang="zh-TW" sz="11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414528" y="49530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1" lang="zh-TW" sz="11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414528" y="54102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1" lang="zh-TW" sz="11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10261600" y="3810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1" lang="zh-TW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10261600" y="8382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1" lang="zh-TW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10261600" y="12954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1" lang="zh-TW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10261600" y="17526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1" lang="zh-TW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10261600" y="22098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1" lang="zh-TW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10261600" y="26670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1" lang="zh-TW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10261600" y="31242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1" lang="zh-TW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10261600" y="35814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1" lang="zh-TW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10261600" y="40386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1" lang="zh-TW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10261600" y="44958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1" lang="zh-TW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10261600" y="49530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1" lang="zh-TW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10261600" y="54102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1" lang="zh-TW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414528" y="58674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1" lang="zh-TW" sz="1100"/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10261600" y="58674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1" lang="zh-TW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1" lang="zh-TW" sz="1100"/>
            </a:lvl1pPr>
            <a:extLst/>
          </a:lstStyle>
          <a:p>
            <a:pPr>
              <a:defRPr/>
            </a:pPr>
            <a:fld id="{549F1989-F932-4626-8221-786A7646B117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BEA0B-6600-445E-94D0-38602CF3045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227459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小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sp>
        <p:nvSpPr>
          <p:cNvPr id="4" name="Rectangle 10"/>
          <p:cNvSpPr/>
          <p:nvPr/>
        </p:nvSpPr>
        <p:spPr>
          <a:xfrm>
            <a:off x="0" y="4646613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 eaLnBrk="1" latinLnBrk="0" hangingPunct="1">
              <a:defRPr kumimoji="1" lang="zh-TW" sz="2000" b="0" cap="all" spc="150" baseline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1" lang="zh-TW">
                <a:solidFill>
                  <a:srgbClr val="A0A0A0"/>
                </a:solidFill>
              </a:defRPr>
            </a:lvl1pPr>
            <a:extLst/>
          </a:lstStyle>
          <a:p>
            <a:pPr>
              <a:defRPr/>
            </a:pPr>
            <a:fld id="{1FD2AEE2-BD9D-49BF-AD8E-25DFC1979509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>
          <a:xfrm>
            <a:off x="3606800" y="6477000"/>
            <a:ext cx="4978400" cy="304800"/>
          </a:xfrm>
        </p:spPr>
        <p:txBody>
          <a:bodyPr/>
          <a:lstStyle>
            <a:lvl1pPr eaLnBrk="1" latinLnBrk="0" hangingPunct="1">
              <a:defRPr kumimoji="1" lang="zh-TW">
                <a:solidFill>
                  <a:schemeClr val="bg1"/>
                </a:solidFill>
              </a:defRPr>
            </a:lvl1pPr>
            <a:extLst/>
          </a:lstStyle>
          <a:p>
            <a:pPr>
              <a:defRPr/>
            </a:pPr>
            <a:endParaRPr altLang="en-US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683BF-3FDB-4CEA-B74D-D315BCF0E0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07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987BC-159C-44D7-A7E2-820D8398C4E9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E0B4A-06CE-4335-80BB-1A9F0B82708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Rectangl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20100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/>
          </p:nvPr>
        </p:nvSpPr>
        <p:spPr>
          <a:xfrm>
            <a:off x="406400" y="381000"/>
            <a:ext cx="107696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10769600" cy="5638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1E529-E687-44C3-9803-6F29588EEECE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A9A6C-EB0C-4AE3-A01C-4A171FB8FF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39900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/>
          </p:nvPr>
        </p:nvSpPr>
        <p:spPr>
          <a:xfrm>
            <a:off x="406400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5638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/>
          </p:nvPr>
        </p:nvSpPr>
        <p:spPr>
          <a:xfrm>
            <a:off x="5888736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5888736" y="609600"/>
            <a:ext cx="5283200" cy="5638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7" name="Rectangle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F6BA5-0E82-408E-B77F-4A0F3B88C0BB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74461-3058-4E8E-AA68-DD83BF76F4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Rectangle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5677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項: 2 在左，1 在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/>
          </p:nvPr>
        </p:nvSpPr>
        <p:spPr>
          <a:xfrm>
            <a:off x="4064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/>
          </p:nvPr>
        </p:nvSpPr>
        <p:spPr>
          <a:xfrm>
            <a:off x="4023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02336" y="3547872"/>
            <a:ext cx="5287264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/>
          </p:nvPr>
        </p:nvSpPr>
        <p:spPr>
          <a:xfrm>
            <a:off x="5888736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5888736" y="609600"/>
            <a:ext cx="5283200" cy="5638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0" name="Rectangle 4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EEDFA-4972-431E-9DF4-EAF26D40985E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858AF-B7A6-4D6F-AF1D-24BC3B1D03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33785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項: 1 在左，2 在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/>
          </p:nvPr>
        </p:nvSpPr>
        <p:spPr>
          <a:xfrm>
            <a:off x="406400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5638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5892800" y="609600"/>
            <a:ext cx="5283200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/>
          </p:nvPr>
        </p:nvSpPr>
        <p:spPr>
          <a:xfrm>
            <a:off x="58887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1" lang="zh-TW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5888736" y="3547872"/>
            <a:ext cx="5287264" cy="27066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9" name="Rectangle 4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6A6A7-A3A1-4083-BFA3-D2B4D5C8FA02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10" name="Rectangle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3C9CC-0CCE-4C63-8732-92E00E5F7C7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1" name="Rectangle 1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315253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k.h.cheng\桌面\Web_1024x768.jpg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8314" r="3849"/>
          <a:stretch>
            <a:fillRect/>
          </a:stretch>
        </p:blipFill>
        <p:spPr bwMode="auto">
          <a:xfrm>
            <a:off x="96981" y="0"/>
            <a:ext cx="12095019" cy="6858000"/>
          </a:xfrm>
          <a:prstGeom prst="rect">
            <a:avLst/>
          </a:prstGeom>
          <a:noFill/>
        </p:spPr>
      </p:pic>
      <p:sp>
        <p:nvSpPr>
          <p:cNvPr id="10" name="Rectangle 10"/>
          <p:cNvSpPr/>
          <p:nvPr/>
        </p:nvSpPr>
        <p:spPr>
          <a:xfrm>
            <a:off x="11480800" y="0"/>
            <a:ext cx="711200" cy="6858000"/>
          </a:xfrm>
          <a:prstGeom prst="rect">
            <a:avLst/>
          </a:prstGeom>
          <a:solidFill>
            <a:srgbClr val="F68100">
              <a:alpha val="80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11480800" y="381000"/>
            <a:ext cx="7112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29" name="Rectangle 3"/>
          <p:cNvSpPr>
            <a:spLocks noGrp="1"/>
          </p:cNvSpPr>
          <p:nvPr>
            <p:ph type="body" idx="1"/>
          </p:nvPr>
        </p:nvSpPr>
        <p:spPr bwMode="auto">
          <a:xfrm>
            <a:off x="406400" y="381000"/>
            <a:ext cx="10769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9347200" y="76200"/>
            <a:ext cx="1828800" cy="2286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1" lang="zh-TW" sz="1000">
                <a:solidFill>
                  <a:schemeClr val="tx1">
                    <a:tint val="6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E727B2E-B147-4A0B-A66D-CD7AD9642291}" type="datetimeFigureOut">
              <a:rPr lang="en-US" altLang="en-US"/>
              <a:pPr>
                <a:defRPr/>
              </a:pPr>
              <a:t>3/23/2022</a:t>
            </a:fld>
            <a:endParaRPr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9828213" y="6473825"/>
            <a:ext cx="1320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A0573BA-1E25-435E-B127-48AC65CC17E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01600" cy="6858000"/>
          </a:xfrm>
          <a:prstGeom prst="rect">
            <a:avLst/>
          </a:prstGeom>
          <a:solidFill>
            <a:srgbClr val="F68100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4762500" y="6477000"/>
            <a:ext cx="4978400" cy="3048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1" lang="zh-TW" sz="1000">
                <a:solidFill>
                  <a:sysClr val="windowText" lastClr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8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TW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Calibri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Calibri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Calibri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Calibri" pitchFamily="34" charset="0"/>
          <a:ea typeface="新細明體" pitchFamily="18" charset="-120"/>
        </a:defRPr>
      </a:lvl9pPr>
      <a:extLst/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lang="zh-TW" sz="11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lang="zh-TW" sz="11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lang="zh-TW" sz="11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lang="zh-TW" sz="11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lang="zh-TW" sz="11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1" lang="zh-TW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1" lang="zh-TW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1" lang="zh-TW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1" lang="zh-TW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zh-TW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lang="zh-TW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lang="zh-TW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lang="zh-TW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lang="zh-TW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lang="zh-TW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lang="zh-TW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lang="zh-TW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lang="zh-TW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ea typeface="Mangal" charset="0"/>
              </a:defRPr>
            </a:lvl1pPr>
          </a:lstStyle>
          <a:p>
            <a:pPr>
              <a:defRPr/>
            </a:pPr>
            <a:fld id="{14CD1753-4210-4C82-B0E1-49704382A7AA}" type="datetimeFigureOut">
              <a:rPr lang="mr-IN" altLang="en-US"/>
              <a:pPr>
                <a:defRPr/>
              </a:pPr>
              <a:t>23-03-2022</a:t>
            </a:fld>
            <a:endParaRPr lang="mr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8BCF8CCA-F49B-4C4D-9BB4-1B341770DD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9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新細明體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新細明體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新細明體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新細明體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新細明體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新細明體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新細明體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新細明體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icons?selected=Material+Icon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標題 1"/>
          <p:cNvSpPr>
            <a:spLocks noGrp="1"/>
          </p:cNvSpPr>
          <p:nvPr>
            <p:ph type="ctrTitle"/>
          </p:nvPr>
        </p:nvSpPr>
        <p:spPr>
          <a:xfrm>
            <a:off x="6526213" y="3717032"/>
            <a:ext cx="4898379" cy="905768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主題／</a:t>
            </a:r>
            <a:r>
              <a:rPr lang="en-US" altLang="zh-TW" sz="22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Flexbox</a:t>
            </a:r>
            <a:endParaRPr lang="zh-TW" altLang="en-US" sz="2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178" name="副標題 2"/>
          <p:cNvSpPr>
            <a:spLocks noGrp="1"/>
          </p:cNvSpPr>
          <p:nvPr>
            <p:ph type="subTitle" idx="1"/>
          </p:nvPr>
        </p:nvSpPr>
        <p:spPr>
          <a:xfrm>
            <a:off x="6542037" y="4941168"/>
            <a:ext cx="5154762" cy="504056"/>
          </a:xfrm>
        </p:spPr>
        <p:txBody>
          <a:bodyPr/>
          <a:lstStyle/>
          <a:p>
            <a:pPr algn="l" eaLnBrk="1" hangingPunct="1"/>
            <a:r>
              <a:rPr lang="zh-TW" altLang="en-US" sz="1800" dirty="0">
                <a:solidFill>
                  <a:srgbClr val="5C5C5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授課教師：圖書資訊學研究所 鄭琨鴻副教授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598213"/>
            <a:ext cx="5400600" cy="6259787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F9F44DEC-8F82-440E-B227-85ABD9C5F203}"/>
              </a:ext>
            </a:extLst>
          </p:cNvPr>
          <p:cNvSpPr txBox="1">
            <a:spLocks/>
          </p:cNvSpPr>
          <p:nvPr/>
        </p:nvSpPr>
        <p:spPr bwMode="auto">
          <a:xfrm>
            <a:off x="6491011" y="1556792"/>
            <a:ext cx="525841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新細明體" charset="-12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新細明體" charset="-12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新細明體" charset="-12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新細明體" charset="-12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新細明體" charset="-12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新細明體" charset="-12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新細明體" charset="-12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新細明體" charset="-12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kumimoji="0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網頁設計</a:t>
            </a:r>
            <a:endParaRPr kumimoji="0" lang="zh-TW" altLang="en-US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828800" y="1484321"/>
            <a:ext cx="7723584" cy="4032911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zh-TW" altLang="en-US" sz="2400" dirty="0"/>
              <a:t>主軸的對齊方式，共有 </a:t>
            </a:r>
            <a:r>
              <a:rPr lang="en-US" altLang="zh-TW" sz="2400" dirty="0"/>
              <a:t>6 </a:t>
            </a:r>
            <a:r>
              <a:rPr lang="zh-TW" altLang="en-US" sz="2400" dirty="0"/>
              <a:t>種選項</a:t>
            </a:r>
            <a:endParaRPr lang="en-US" altLang="zh-TW" sz="2400" dirty="0"/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zh-TW" sz="2400" dirty="0">
              <a:latin typeface="CourierNewPSMT"/>
            </a:endParaRPr>
          </a:p>
          <a:p>
            <a:pPr marL="0" indent="0">
              <a:buNone/>
            </a:pPr>
            <a:r>
              <a:rPr lang="en-US" altLang="zh-TW" sz="2400" dirty="0"/>
              <a:t>flex-start</a:t>
            </a:r>
          </a:p>
          <a:p>
            <a:pPr marL="0" indent="0">
              <a:buNone/>
            </a:pPr>
            <a:r>
              <a:rPr lang="en-US" altLang="zh-TW" sz="2400" dirty="0"/>
              <a:t>flex-end</a:t>
            </a:r>
          </a:p>
          <a:p>
            <a:pPr marL="0" indent="0">
              <a:buNone/>
            </a:pPr>
            <a:r>
              <a:rPr lang="en-US" altLang="zh-TW" sz="2400" dirty="0"/>
              <a:t>center</a:t>
            </a:r>
          </a:p>
          <a:p>
            <a:pPr marL="0" indent="0">
              <a:buNone/>
            </a:pPr>
            <a:r>
              <a:rPr lang="en-US" altLang="zh-TW" sz="2400" dirty="0"/>
              <a:t>space-between</a:t>
            </a:r>
          </a:p>
          <a:p>
            <a:pPr marL="0" indent="0">
              <a:buNone/>
            </a:pPr>
            <a:r>
              <a:rPr lang="en-US" altLang="zh-TW" sz="2400" dirty="0"/>
              <a:t>space-around</a:t>
            </a:r>
          </a:p>
          <a:p>
            <a:pPr marL="0" indent="0">
              <a:buNone/>
            </a:pPr>
            <a:r>
              <a:rPr lang="en-US" altLang="zh-TW" sz="2400" dirty="0"/>
              <a:t>space-evenly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zh-TW" dirty="0">
              <a:latin typeface="CourierNewPSMT"/>
            </a:endParaRP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justify-content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3297828-3EEC-4DED-8782-1E7DDDDCAE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DD6F0"/>
              </a:clrFrom>
              <a:clrTo>
                <a:srgbClr val="EDD6F0">
                  <a:alpha val="0"/>
                </a:srgbClr>
              </a:clrTo>
            </a:clrChange>
          </a:blip>
          <a:srcRect t="8282"/>
          <a:stretch/>
        </p:blipFill>
        <p:spPr>
          <a:xfrm>
            <a:off x="7176120" y="227112"/>
            <a:ext cx="3769528" cy="58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4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828800" y="1484321"/>
            <a:ext cx="4915272" cy="10085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flex-start</a:t>
            </a:r>
          </a:p>
          <a:p>
            <a:pPr marL="0" indent="0">
              <a:buNone/>
            </a:pPr>
            <a:r>
              <a:rPr lang="zh-TW" altLang="en-US" b="1" dirty="0"/>
              <a:t>靠左對齊。</a:t>
            </a:r>
            <a:endParaRPr lang="en-US" altLang="zh-TW" b="1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justify-content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DEEA-7AF9-48A1-A342-964D7536474D}"/>
              </a:ext>
            </a:extLst>
          </p:cNvPr>
          <p:cNvSpPr/>
          <p:nvPr/>
        </p:nvSpPr>
        <p:spPr>
          <a:xfrm>
            <a:off x="1828800" y="2492896"/>
            <a:ext cx="4771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justify-content: flex-start;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  <p:pic>
        <p:nvPicPr>
          <p:cNvPr id="4098" name="Picture 2" descr="圖解 Flexbox 基本屬性 - justify-content: flex-start">
            <a:extLst>
              <a:ext uri="{FF2B5EF4-FFF2-40B4-BE49-F238E27FC236}">
                <a16:creationId xmlns:a16="http://schemas.microsoft.com/office/drawing/2014/main" id="{F9816BC6-C532-4611-872D-43087206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232921"/>
            <a:ext cx="6768752" cy="138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81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圖解 Flexbox 基本屬性 - justify-content: flex-start">
            <a:extLst>
              <a:ext uri="{FF2B5EF4-FFF2-40B4-BE49-F238E27FC236}">
                <a16:creationId xmlns:a16="http://schemas.microsoft.com/office/drawing/2014/main" id="{84E052C9-1F7B-45E2-8C4A-A948A898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244709"/>
            <a:ext cx="6768752" cy="13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828800" y="1484322"/>
            <a:ext cx="4915272" cy="88425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flex-end</a:t>
            </a:r>
          </a:p>
          <a:p>
            <a:pPr marL="0" indent="0">
              <a:buNone/>
            </a:pPr>
            <a:r>
              <a:rPr lang="zh-TW" altLang="en-US" b="1" dirty="0"/>
              <a:t>靠右對齊。</a:t>
            </a:r>
            <a:endParaRPr lang="en-US" altLang="zh-TW" b="1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justify-content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DEEA-7AF9-48A1-A342-964D7536474D}"/>
              </a:ext>
            </a:extLst>
          </p:cNvPr>
          <p:cNvSpPr/>
          <p:nvPr/>
        </p:nvSpPr>
        <p:spPr>
          <a:xfrm>
            <a:off x="1828800" y="2492896"/>
            <a:ext cx="4771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justify-content: flex-end;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320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圖解 Flexbox 基本屬性 - justify-content: center">
            <a:extLst>
              <a:ext uri="{FF2B5EF4-FFF2-40B4-BE49-F238E27FC236}">
                <a16:creationId xmlns:a16="http://schemas.microsoft.com/office/drawing/2014/main" id="{F45B3FAB-AC62-4671-A9F2-EA1028625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32" y="4242187"/>
            <a:ext cx="6752324" cy="13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828800" y="1484322"/>
            <a:ext cx="4915272" cy="88425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center</a:t>
            </a:r>
          </a:p>
          <a:p>
            <a:pPr marL="0" indent="0">
              <a:buNone/>
            </a:pPr>
            <a:r>
              <a:rPr lang="zh-TW" altLang="en-US" b="1" dirty="0"/>
              <a:t>置中對齊。</a:t>
            </a:r>
            <a:endParaRPr lang="en-US" altLang="zh-TW" b="1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justify-content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DEEA-7AF9-48A1-A342-964D7536474D}"/>
              </a:ext>
            </a:extLst>
          </p:cNvPr>
          <p:cNvSpPr/>
          <p:nvPr/>
        </p:nvSpPr>
        <p:spPr>
          <a:xfrm>
            <a:off x="1828800" y="2492896"/>
            <a:ext cx="4771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justify-content: center;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979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圖解 Flexbox 基本屬性 - justify-content: space-between">
            <a:extLst>
              <a:ext uri="{FF2B5EF4-FFF2-40B4-BE49-F238E27FC236}">
                <a16:creationId xmlns:a16="http://schemas.microsoft.com/office/drawing/2014/main" id="{26813EB3-F7BD-4768-A3AE-490E9E8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32" y="4242187"/>
            <a:ext cx="6818040" cy="13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828800" y="1484321"/>
            <a:ext cx="4915272" cy="403291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space-between</a:t>
            </a:r>
          </a:p>
          <a:p>
            <a:pPr marL="0" indent="0">
              <a:buNone/>
            </a:pPr>
            <a:r>
              <a:rPr lang="zh-TW" altLang="en-US" b="1" dirty="0"/>
              <a:t>分散對齊（靠至邊界）</a:t>
            </a:r>
            <a:endParaRPr lang="en-US" altLang="zh-TW" b="1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justify-content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DEEA-7AF9-48A1-A342-964D7536474D}"/>
              </a:ext>
            </a:extLst>
          </p:cNvPr>
          <p:cNvSpPr/>
          <p:nvPr/>
        </p:nvSpPr>
        <p:spPr>
          <a:xfrm>
            <a:off x="1828800" y="2492896"/>
            <a:ext cx="5635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justify-content: space-between;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880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圖解 Flexbox 基本屬性 - justify-content: space-around">
            <a:extLst>
              <a:ext uri="{FF2B5EF4-FFF2-40B4-BE49-F238E27FC236}">
                <a16:creationId xmlns:a16="http://schemas.microsoft.com/office/drawing/2014/main" id="{1F07F830-E319-45FC-93B5-20FAE3F89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31" y="4242186"/>
            <a:ext cx="7137493" cy="13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828800" y="1484322"/>
            <a:ext cx="4915272" cy="233201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space-around</a:t>
            </a:r>
          </a:p>
          <a:p>
            <a:pPr marL="0" indent="0">
              <a:buNone/>
            </a:pPr>
            <a:r>
              <a:rPr lang="zh-TW" altLang="en-US" b="1" dirty="0"/>
              <a:t>分散對齊（與邊界距離為間距一半）</a:t>
            </a:r>
            <a:endParaRPr lang="en-US" altLang="zh-TW" b="1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justify-content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DEEA-7AF9-48A1-A342-964D7536474D}"/>
              </a:ext>
            </a:extLst>
          </p:cNvPr>
          <p:cNvSpPr/>
          <p:nvPr/>
        </p:nvSpPr>
        <p:spPr>
          <a:xfrm>
            <a:off x="1828800" y="2492896"/>
            <a:ext cx="5635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justify-content: space-around;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421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828800" y="1484322"/>
            <a:ext cx="4915272" cy="233201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space-evenly</a:t>
            </a:r>
          </a:p>
          <a:p>
            <a:pPr marL="0" indent="0">
              <a:buNone/>
            </a:pPr>
            <a:r>
              <a:rPr lang="zh-TW" altLang="en-US" b="1" dirty="0"/>
              <a:t>分散對齊（間距相同）</a:t>
            </a:r>
            <a:endParaRPr lang="en-US" altLang="zh-TW" b="1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justify-content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DEEA-7AF9-48A1-A342-964D7536474D}"/>
              </a:ext>
            </a:extLst>
          </p:cNvPr>
          <p:cNvSpPr/>
          <p:nvPr/>
        </p:nvSpPr>
        <p:spPr>
          <a:xfrm>
            <a:off x="1828800" y="2492896"/>
            <a:ext cx="5635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justify-content: space-evenly;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  <p:pic>
        <p:nvPicPr>
          <p:cNvPr id="11266" name="Picture 2" descr="space-evenly">
            <a:extLst>
              <a:ext uri="{FF2B5EF4-FFF2-40B4-BE49-F238E27FC236}">
                <a16:creationId xmlns:a16="http://schemas.microsoft.com/office/drawing/2014/main" id="{36C64255-EC64-4DF9-B81E-425B422F0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149080"/>
            <a:ext cx="5318377" cy="169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22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828800" y="1484321"/>
            <a:ext cx="4843264" cy="4032911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zh-TW" altLang="en-US" sz="2400" dirty="0"/>
              <a:t>交叉軸 </a:t>
            </a:r>
            <a:r>
              <a:rPr lang="en-US" altLang="zh-TW" sz="2400" dirty="0"/>
              <a:t>(cross axis) </a:t>
            </a:r>
            <a:r>
              <a:rPr lang="zh-TW" altLang="en-US" sz="2400" dirty="0"/>
              <a:t>的對齊方式，共有 </a:t>
            </a:r>
            <a:r>
              <a:rPr lang="en-US" altLang="zh-TW" sz="2400" dirty="0"/>
              <a:t>5 </a:t>
            </a:r>
            <a:r>
              <a:rPr lang="zh-TW" altLang="en-US" sz="2400" dirty="0"/>
              <a:t>種選項</a:t>
            </a:r>
            <a:endParaRPr lang="en-US" altLang="zh-TW" sz="2400" dirty="0"/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zh-TW" sz="2400" dirty="0">
              <a:latin typeface="CourierNewPSMT"/>
            </a:endParaRPr>
          </a:p>
          <a:p>
            <a:pPr marL="0" indent="0">
              <a:buNone/>
            </a:pPr>
            <a:r>
              <a:rPr lang="en-US" altLang="zh-TW" sz="2400" dirty="0"/>
              <a:t>flex-start</a:t>
            </a:r>
          </a:p>
          <a:p>
            <a:pPr marL="0" indent="0">
              <a:buNone/>
            </a:pPr>
            <a:r>
              <a:rPr lang="en-US" altLang="zh-TW" sz="2400" dirty="0"/>
              <a:t>flex-end</a:t>
            </a:r>
          </a:p>
          <a:p>
            <a:pPr marL="0" indent="0">
              <a:buNone/>
            </a:pPr>
            <a:r>
              <a:rPr lang="en-US" altLang="zh-TW" sz="2400" dirty="0"/>
              <a:t>center</a:t>
            </a:r>
            <a:endParaRPr lang="en-US" altLang="zh-TW" sz="2400" dirty="0">
              <a:latin typeface="CourierNewPSMT"/>
            </a:endParaRPr>
          </a:p>
          <a:p>
            <a:pPr marL="0" indent="0">
              <a:buNone/>
            </a:pPr>
            <a:r>
              <a:rPr lang="en-US" altLang="zh-TW" sz="2400" dirty="0"/>
              <a:t>stretch</a:t>
            </a:r>
          </a:p>
          <a:p>
            <a:pPr marL="0" indent="0">
              <a:buNone/>
            </a:pPr>
            <a:r>
              <a:rPr lang="en-US" altLang="zh-TW" sz="2400" dirty="0"/>
              <a:t>baseline</a:t>
            </a: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align-items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57DF1F8-7C25-4768-B5EF-3585E01409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DD7F0"/>
              </a:clrFrom>
              <a:clrTo>
                <a:srgbClr val="EDD7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4636" y="486269"/>
            <a:ext cx="4377903" cy="55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8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828800" y="1484322"/>
            <a:ext cx="5275312" cy="233201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flex-start</a:t>
            </a:r>
          </a:p>
          <a:p>
            <a:pPr marL="0" indent="0">
              <a:buNone/>
            </a:pPr>
            <a:r>
              <a:rPr lang="zh-TW" altLang="en-US" b="1" dirty="0"/>
              <a:t>若小方塊不等高，會依容器的頂端對齊。</a:t>
            </a:r>
            <a:endParaRPr lang="en-US" altLang="zh-TW" b="1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align-items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https://w3c.hexschool.com/flexbox/87d66dc4</a:t>
            </a:r>
            <a:endParaRPr lang="zh-TW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DEEA-7AF9-48A1-A342-964D7536474D}"/>
              </a:ext>
            </a:extLst>
          </p:cNvPr>
          <p:cNvSpPr/>
          <p:nvPr/>
        </p:nvSpPr>
        <p:spPr>
          <a:xfrm>
            <a:off x="1828800" y="2492896"/>
            <a:ext cx="4771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align-items: flex-start;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  <p:pic>
        <p:nvPicPr>
          <p:cNvPr id="12292" name="Picture 4" descr="align-items">
            <a:extLst>
              <a:ext uri="{FF2B5EF4-FFF2-40B4-BE49-F238E27FC236}">
                <a16:creationId xmlns:a16="http://schemas.microsoft.com/office/drawing/2014/main" id="{30352214-619F-40D9-9676-2E1578DE9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628800"/>
            <a:ext cx="3168352" cy="4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6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828800" y="1484322"/>
            <a:ext cx="5275312" cy="233201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flex-end</a:t>
            </a:r>
          </a:p>
          <a:p>
            <a:pPr marL="0" indent="0">
              <a:buNone/>
            </a:pPr>
            <a:r>
              <a:rPr lang="zh-TW" altLang="en-US" b="1" dirty="0"/>
              <a:t>若小方塊不等高，會依容器底部對齊。</a:t>
            </a:r>
            <a:endParaRPr lang="en-US" altLang="zh-TW" b="1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align-items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https://w3c.hexschool.com/flexbox/87d66dc4</a:t>
            </a:r>
            <a:endParaRPr lang="zh-TW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DEEA-7AF9-48A1-A342-964D7536474D}"/>
              </a:ext>
            </a:extLst>
          </p:cNvPr>
          <p:cNvSpPr/>
          <p:nvPr/>
        </p:nvSpPr>
        <p:spPr>
          <a:xfrm>
            <a:off x="1828800" y="2492896"/>
            <a:ext cx="4771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align-items: flex-end;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  <p:pic>
        <p:nvPicPr>
          <p:cNvPr id="14340" name="Picture 4" descr="align-items">
            <a:extLst>
              <a:ext uri="{FF2B5EF4-FFF2-40B4-BE49-F238E27FC236}">
                <a16:creationId xmlns:a16="http://schemas.microsoft.com/office/drawing/2014/main" id="{E689B7E2-28E8-43A9-A38D-5411FB0D4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461" y="1779537"/>
            <a:ext cx="3168352" cy="4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1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1">
            <a:extLst>
              <a:ext uri="{FF2B5EF4-FFF2-40B4-BE49-F238E27FC236}">
                <a16:creationId xmlns:a16="http://schemas.microsoft.com/office/drawing/2014/main" id="{ECDF466C-46C1-4FCC-8C56-318656B9AE68}"/>
              </a:ext>
            </a:extLst>
          </p:cNvPr>
          <p:cNvSpPr txBox="1">
            <a:spLocks/>
          </p:cNvSpPr>
          <p:nvPr/>
        </p:nvSpPr>
        <p:spPr>
          <a:xfrm>
            <a:off x="0" y="2159082"/>
            <a:ext cx="12288688" cy="1152128"/>
          </a:xfrm>
          <a:prstGeom prst="rect">
            <a:avLst/>
          </a:prstGeom>
          <a:noFill/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altLang="zh-TW" sz="7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kumimoji="0" lang="en-US" altLang="zh-TW" sz="7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Flexbox</a:t>
            </a:r>
            <a:endParaRPr kumimoji="0" lang="zh-TW" altLang="en-US" sz="7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033F9D-56ED-42AC-B841-F0C5E0E2092C}"/>
              </a:ext>
            </a:extLst>
          </p:cNvPr>
          <p:cNvSpPr/>
          <p:nvPr/>
        </p:nvSpPr>
        <p:spPr>
          <a:xfrm>
            <a:off x="0" y="3546791"/>
            <a:ext cx="12192000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顧名思義它就是一個靈活的盒子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Flexible Box )</a:t>
            </a: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是為了適應不同螢幕尺寸和顯示設備而生的佈局模式</a:t>
            </a:r>
          </a:p>
        </p:txBody>
      </p:sp>
    </p:spTree>
    <p:extLst>
      <p:ext uri="{BB962C8B-B14F-4D97-AF65-F5344CB8AC3E}">
        <p14:creationId xmlns:p14="http://schemas.microsoft.com/office/powerpoint/2010/main" val="85933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828800" y="1484322"/>
            <a:ext cx="5275312" cy="233201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center</a:t>
            </a:r>
          </a:p>
          <a:p>
            <a:pPr marL="0" indent="0">
              <a:buNone/>
            </a:pPr>
            <a:r>
              <a:rPr lang="zh-TW" altLang="en-US" b="1" dirty="0"/>
              <a:t>若小方塊不等高，會依容器的中線對齊。</a:t>
            </a:r>
            <a:endParaRPr lang="en-US" altLang="zh-TW" b="1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align-items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https://w3c.hexschool.com/flexbox/87d66dc4</a:t>
            </a:r>
            <a:endParaRPr lang="zh-TW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DEEA-7AF9-48A1-A342-964D7536474D}"/>
              </a:ext>
            </a:extLst>
          </p:cNvPr>
          <p:cNvSpPr/>
          <p:nvPr/>
        </p:nvSpPr>
        <p:spPr>
          <a:xfrm>
            <a:off x="1828800" y="2492896"/>
            <a:ext cx="4771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align-items: center;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  <p:pic>
        <p:nvPicPr>
          <p:cNvPr id="17412" name="Picture 4" descr="align-items">
            <a:extLst>
              <a:ext uri="{FF2B5EF4-FFF2-40B4-BE49-F238E27FC236}">
                <a16:creationId xmlns:a16="http://schemas.microsoft.com/office/drawing/2014/main" id="{6C12AE21-F74A-4084-B14F-DBCF7E13F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702617"/>
            <a:ext cx="3288006" cy="42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40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828800" y="1484322"/>
            <a:ext cx="5275312" cy="233201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stretch</a:t>
            </a:r>
          </a:p>
          <a:p>
            <a:pPr marL="0" indent="0">
              <a:buNone/>
            </a:pPr>
            <a:r>
              <a:rPr lang="zh-TW" altLang="en-US" b="1" dirty="0"/>
              <a:t>若小方塊不等高，會依容器底部對齊。</a:t>
            </a:r>
            <a:endParaRPr lang="en-US" altLang="zh-TW" b="1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align-items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https://w3c.hexschool.com/flexbox/87d66dc4</a:t>
            </a:r>
            <a:endParaRPr lang="zh-TW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DEEA-7AF9-48A1-A342-964D7536474D}"/>
              </a:ext>
            </a:extLst>
          </p:cNvPr>
          <p:cNvSpPr/>
          <p:nvPr/>
        </p:nvSpPr>
        <p:spPr>
          <a:xfrm>
            <a:off x="1828800" y="2492896"/>
            <a:ext cx="4771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align-items: stretch;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  <p:pic>
        <p:nvPicPr>
          <p:cNvPr id="15364" name="Picture 4" descr="align-items">
            <a:extLst>
              <a:ext uri="{FF2B5EF4-FFF2-40B4-BE49-F238E27FC236}">
                <a16:creationId xmlns:a16="http://schemas.microsoft.com/office/drawing/2014/main" id="{0206447E-0FCF-4C4C-967C-57453DD85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79" y="1556299"/>
            <a:ext cx="3312368" cy="425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9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828800" y="1484322"/>
            <a:ext cx="5275312" cy="233201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baseline</a:t>
            </a:r>
          </a:p>
          <a:p>
            <a:pPr marL="0" indent="0">
              <a:buNone/>
            </a:pPr>
            <a:r>
              <a:rPr lang="zh-TW" altLang="en-US" b="1" dirty="0"/>
              <a:t>若小方塊不等高，會依容器的基準線對齊。</a:t>
            </a:r>
            <a:endParaRPr lang="en-US" altLang="zh-TW" b="1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align-items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https://w3c.hexschool.com/flexbox/87d66dc4</a:t>
            </a:r>
            <a:endParaRPr lang="zh-TW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68DEEA-7AF9-48A1-A342-964D7536474D}"/>
              </a:ext>
            </a:extLst>
          </p:cNvPr>
          <p:cNvSpPr/>
          <p:nvPr/>
        </p:nvSpPr>
        <p:spPr>
          <a:xfrm>
            <a:off x="1828800" y="2492896"/>
            <a:ext cx="4771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align-items: baseline;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  <p:pic>
        <p:nvPicPr>
          <p:cNvPr id="16388" name="Picture 4" descr="align-items">
            <a:extLst>
              <a:ext uri="{FF2B5EF4-FFF2-40B4-BE49-F238E27FC236}">
                <a16:creationId xmlns:a16="http://schemas.microsoft.com/office/drawing/2014/main" id="{77A512D5-36D5-45A4-820B-0EC51016C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484322"/>
            <a:ext cx="3312368" cy="425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248D13D-5F37-4631-BBBC-4AF6CC7403B1}"/>
              </a:ext>
            </a:extLst>
          </p:cNvPr>
          <p:cNvCxnSpPr/>
          <p:nvPr/>
        </p:nvCxnSpPr>
        <p:spPr>
          <a:xfrm>
            <a:off x="6960096" y="2780928"/>
            <a:ext cx="410445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617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75A133C-9E5F-47B7-B4AC-D439F23A7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92" y="1700808"/>
            <a:ext cx="4939948" cy="2605862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55440" y="1502889"/>
            <a:ext cx="4123184" cy="72054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超出範圍時是否換行的屬性，分為換行、不換行、換行時反轉。</a:t>
            </a:r>
            <a:endParaRPr lang="en-US" altLang="zh-TW" b="1" dirty="0"/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flex-wrap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968DEEA-7AF9-48A1-A342-964D7536474D}"/>
              </a:ext>
            </a:extLst>
          </p:cNvPr>
          <p:cNvSpPr/>
          <p:nvPr/>
        </p:nvSpPr>
        <p:spPr>
          <a:xfrm>
            <a:off x="1055440" y="2511463"/>
            <a:ext cx="6139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flex-wrap: </a:t>
            </a:r>
            <a:r>
              <a:rPr lang="en-US" altLang="zh-TW" sz="2000" dirty="0" err="1">
                <a:solidFill>
                  <a:srgbClr val="C00000"/>
                </a:solidFill>
                <a:latin typeface="CourierNewPSMT"/>
              </a:rPr>
              <a:t>nowrap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; </a:t>
            </a:r>
            <a:r>
              <a:rPr lang="en-US" altLang="zh-TW" sz="2000" dirty="0">
                <a:latin typeface="CourierNewPSMT"/>
              </a:rPr>
              <a:t>//</a:t>
            </a:r>
            <a:r>
              <a:rPr lang="zh-TW" altLang="en-US" sz="2000" b="1" dirty="0"/>
              <a:t>不換行</a:t>
            </a:r>
            <a:endParaRPr lang="en-US" altLang="zh-TW" sz="2000" dirty="0">
              <a:latin typeface="CourierNewPSMT"/>
            </a:endParaRPr>
          </a:p>
          <a:p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  flex-wrap: wrap; </a:t>
            </a:r>
            <a:r>
              <a:rPr lang="en-US" altLang="zh-TW" sz="2000" dirty="0">
                <a:latin typeface="CourierNewPSMT"/>
              </a:rPr>
              <a:t>//</a:t>
            </a:r>
            <a:r>
              <a:rPr lang="zh-TW" altLang="en-US" sz="2000" b="1" dirty="0"/>
              <a:t>換行</a:t>
            </a:r>
            <a:endParaRPr lang="en-US" altLang="zh-TW" sz="2000" dirty="0">
              <a:latin typeface="CourierNewPSMT"/>
            </a:endParaRPr>
          </a:p>
          <a:p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  flex-wrap: wrap-reverse; </a:t>
            </a:r>
            <a:r>
              <a:rPr lang="en-US" altLang="zh-TW" sz="2000" dirty="0">
                <a:latin typeface="CourierNewPSMT"/>
              </a:rPr>
              <a:t>//</a:t>
            </a:r>
            <a:r>
              <a:rPr lang="zh-TW" altLang="en-US" sz="2000" b="1" dirty="0"/>
              <a:t>換行時反轉</a:t>
            </a:r>
            <a:endParaRPr lang="en-US" altLang="zh-TW" sz="2000" dirty="0">
              <a:solidFill>
                <a:srgbClr val="C00000"/>
              </a:solidFill>
              <a:latin typeface="CourierNewPSMT"/>
            </a:endParaRP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7282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子元素的區塊寬度設定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968DEEA-7AF9-48A1-A342-964D7536474D}"/>
              </a:ext>
            </a:extLst>
          </p:cNvPr>
          <p:cNvSpPr/>
          <p:nvPr/>
        </p:nvSpPr>
        <p:spPr>
          <a:xfrm>
            <a:off x="2064833" y="1941494"/>
            <a:ext cx="28294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</a:p>
          <a:p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067A6C-2293-429E-87DD-0DD7A3F9C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725144"/>
            <a:ext cx="9100728" cy="1511799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A8DB6F5-D790-445E-A854-69EAD8DEB1C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43672" y="6098310"/>
            <a:ext cx="962744" cy="396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83C6"/>
                </a:solidFill>
              </a:rPr>
              <a:t>.box1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2E60111-1FD0-47DB-98E0-ADFA7C11D07A}"/>
              </a:ext>
            </a:extLst>
          </p:cNvPr>
          <p:cNvSpPr txBox="1">
            <a:spLocks/>
          </p:cNvSpPr>
          <p:nvPr/>
        </p:nvSpPr>
        <p:spPr bwMode="auto">
          <a:xfrm>
            <a:off x="5897792" y="6098310"/>
            <a:ext cx="962744" cy="39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457200" indent="-4572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itchFamily="2" charset="2"/>
              <a:buChar char="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en-US" altLang="zh-TW" b="1" dirty="0">
                <a:solidFill>
                  <a:srgbClr val="FF83C6"/>
                </a:solidFill>
              </a:rPr>
              <a:t>.box2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9D5DE2AE-0BEB-4FDD-A568-3B4A08E55C3F}"/>
              </a:ext>
            </a:extLst>
          </p:cNvPr>
          <p:cNvSpPr txBox="1">
            <a:spLocks/>
          </p:cNvSpPr>
          <p:nvPr/>
        </p:nvSpPr>
        <p:spPr bwMode="auto">
          <a:xfrm>
            <a:off x="9051912" y="6114823"/>
            <a:ext cx="962744" cy="39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457200" indent="-4572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itchFamily="2" charset="2"/>
              <a:buChar char="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en-US" altLang="zh-TW" b="1" dirty="0">
                <a:solidFill>
                  <a:srgbClr val="FF83C6"/>
                </a:solidFill>
              </a:rPr>
              <a:t>.box3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5C04505F-CFFC-4F2F-864A-3C3FE0E35130}"/>
              </a:ext>
            </a:extLst>
          </p:cNvPr>
          <p:cNvSpPr txBox="1">
            <a:spLocks/>
          </p:cNvSpPr>
          <p:nvPr/>
        </p:nvSpPr>
        <p:spPr bwMode="auto">
          <a:xfrm>
            <a:off x="568283" y="5282905"/>
            <a:ext cx="1697895" cy="39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457200" indent="-4572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itchFamily="2" charset="2"/>
              <a:buChar char=""/>
              <a:defRPr sz="1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en-US" altLang="zh-TW" b="1" dirty="0">
                <a:solidFill>
                  <a:srgbClr val="4EA0FF"/>
                </a:solidFill>
              </a:rPr>
              <a:t>.container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60BCC2-593B-41AD-A5EB-9A0CFAC6C34F}"/>
              </a:ext>
            </a:extLst>
          </p:cNvPr>
          <p:cNvSpPr/>
          <p:nvPr/>
        </p:nvSpPr>
        <p:spPr>
          <a:xfrm>
            <a:off x="5375920" y="1961347"/>
            <a:ext cx="22322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.box1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flex: 1;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.box2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flex: 2;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.box3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flex: 1;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  <a:p>
            <a:endParaRPr lang="zh-TW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78E6D5-5371-48BA-AD3F-C5D55CC22ECD}"/>
              </a:ext>
            </a:extLst>
          </p:cNvPr>
          <p:cNvSpPr/>
          <p:nvPr/>
        </p:nvSpPr>
        <p:spPr>
          <a:xfrm>
            <a:off x="2054194" y="15103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父元素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9FDCE8-6005-4BB4-A9C4-6A29AB39D35D}"/>
              </a:ext>
            </a:extLst>
          </p:cNvPr>
          <p:cNvSpPr/>
          <p:nvPr/>
        </p:nvSpPr>
        <p:spPr>
          <a:xfrm>
            <a:off x="5375920" y="15103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子元素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653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1">
            <a:extLst>
              <a:ext uri="{FF2B5EF4-FFF2-40B4-BE49-F238E27FC236}">
                <a16:creationId xmlns:a16="http://schemas.microsoft.com/office/drawing/2014/main" id="{ECDF466C-46C1-4FCC-8C56-318656B9AE68}"/>
              </a:ext>
            </a:extLst>
          </p:cNvPr>
          <p:cNvSpPr txBox="1">
            <a:spLocks/>
          </p:cNvSpPr>
          <p:nvPr/>
        </p:nvSpPr>
        <p:spPr>
          <a:xfrm>
            <a:off x="479376" y="836712"/>
            <a:ext cx="10957652" cy="958205"/>
          </a:xfrm>
          <a:prstGeom prst="rect">
            <a:avLst/>
          </a:prstGeom>
          <a:noFill/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US" altLang="zh-TW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Flexbox</a:t>
            </a:r>
            <a:r>
              <a:rPr kumimoji="0" lang="zh-TW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練習範例：</a:t>
            </a:r>
            <a:endParaRPr kumimoji="0" lang="en-US" altLang="zh-TW" sz="4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kumimoji="0" lang="zh-TW" altLang="en-US" sz="4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2C4FD15-AA8A-471E-9667-F3EA82F0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723398"/>
            <a:ext cx="10813636" cy="42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14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1">
            <a:extLst>
              <a:ext uri="{FF2B5EF4-FFF2-40B4-BE49-F238E27FC236}">
                <a16:creationId xmlns:a16="http://schemas.microsoft.com/office/drawing/2014/main" id="{ECDF466C-46C1-4FCC-8C56-318656B9AE68}"/>
              </a:ext>
            </a:extLst>
          </p:cNvPr>
          <p:cNvSpPr txBox="1">
            <a:spLocks/>
          </p:cNvSpPr>
          <p:nvPr/>
        </p:nvSpPr>
        <p:spPr>
          <a:xfrm>
            <a:off x="0" y="2780928"/>
            <a:ext cx="12192000" cy="1008112"/>
          </a:xfrm>
          <a:prstGeom prst="rect">
            <a:avLst/>
          </a:prstGeom>
          <a:noFill/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altLang="zh-TW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font icon</a:t>
            </a:r>
            <a:endParaRPr kumimoji="0" lang="zh-TW" altLang="en-US" sz="48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3341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Font icon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使用方法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圖片 1">
            <a:hlinkClick r:id="rId3"/>
            <a:extLst>
              <a:ext uri="{FF2B5EF4-FFF2-40B4-BE49-F238E27FC236}">
                <a16:creationId xmlns:a16="http://schemas.microsoft.com/office/drawing/2014/main" id="{03156EBE-107D-41F9-AB3C-64FB21CC6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80" y="1196752"/>
            <a:ext cx="11712240" cy="531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01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FDF7A23-C79A-4A16-B298-15608F83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0" y="4605345"/>
            <a:ext cx="6302286" cy="1646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0907069-BC9B-483E-9F50-F7E069C4A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01" y="1139699"/>
            <a:ext cx="9483143" cy="2865365"/>
          </a:xfrm>
          <a:prstGeom prst="rect">
            <a:avLst/>
          </a:prstGeom>
        </p:spPr>
      </p:pic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Font icon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使用方法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4C0875C-E995-4612-BA38-375BA20ABF5F}"/>
              </a:ext>
            </a:extLst>
          </p:cNvPr>
          <p:cNvSpPr/>
          <p:nvPr/>
        </p:nvSpPr>
        <p:spPr>
          <a:xfrm>
            <a:off x="2904642" y="2651430"/>
            <a:ext cx="5207581" cy="489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4D8C2D3-15C6-472A-B55D-7C171F28FB69}"/>
              </a:ext>
            </a:extLst>
          </p:cNvPr>
          <p:cNvCxnSpPr>
            <a:cxnSpLocks/>
          </p:cNvCxnSpPr>
          <p:nvPr/>
        </p:nvCxnSpPr>
        <p:spPr>
          <a:xfrm>
            <a:off x="3128660" y="3140956"/>
            <a:ext cx="0" cy="25773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340ADC9-EA0F-4C92-B92C-437E0A21CD9D}"/>
              </a:ext>
            </a:extLst>
          </p:cNvPr>
          <p:cNvCxnSpPr/>
          <p:nvPr/>
        </p:nvCxnSpPr>
        <p:spPr>
          <a:xfrm>
            <a:off x="3057823" y="6093296"/>
            <a:ext cx="5810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1A63414E-62EF-4110-B309-919BB1125DE7}"/>
              </a:ext>
            </a:extLst>
          </p:cNvPr>
          <p:cNvSpPr/>
          <p:nvPr/>
        </p:nvSpPr>
        <p:spPr>
          <a:xfrm>
            <a:off x="2483639" y="2260174"/>
            <a:ext cx="500063" cy="5000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5FBB3FF-4801-4814-95D1-F9B40EB7AC45}"/>
              </a:ext>
            </a:extLst>
          </p:cNvPr>
          <p:cNvSpPr/>
          <p:nvPr/>
        </p:nvSpPr>
        <p:spPr>
          <a:xfrm>
            <a:off x="2516588" y="5593233"/>
            <a:ext cx="500063" cy="5000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496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74AFB29-62D1-40A9-B21A-AB4F3485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40" y="1026247"/>
            <a:ext cx="10647146" cy="4402129"/>
          </a:xfrm>
          <a:prstGeom prst="rect">
            <a:avLst/>
          </a:prstGeom>
        </p:spPr>
      </p:pic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Font icon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使用方法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4C0875C-E995-4612-BA38-375BA20ABF5F}"/>
              </a:ext>
            </a:extLst>
          </p:cNvPr>
          <p:cNvSpPr/>
          <p:nvPr/>
        </p:nvSpPr>
        <p:spPr>
          <a:xfrm>
            <a:off x="1623892" y="4224626"/>
            <a:ext cx="1015724" cy="1203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A63414E-62EF-4110-B309-919BB1125DE7}"/>
              </a:ext>
            </a:extLst>
          </p:cNvPr>
          <p:cNvSpPr/>
          <p:nvPr/>
        </p:nvSpPr>
        <p:spPr>
          <a:xfrm>
            <a:off x="8616280" y="3974594"/>
            <a:ext cx="500063" cy="5000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69A4B15-389F-402F-ADBE-BB5CA8414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318" y="5356291"/>
            <a:ext cx="6192688" cy="128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CE6B6BB-583D-423E-B7A0-10AEF8CFB9D9}"/>
              </a:ext>
            </a:extLst>
          </p:cNvPr>
          <p:cNvSpPr/>
          <p:nvPr/>
        </p:nvSpPr>
        <p:spPr>
          <a:xfrm>
            <a:off x="8972514" y="4517944"/>
            <a:ext cx="2092038" cy="829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340ADC9-EA0F-4C92-B92C-437E0A21CD9D}"/>
              </a:ext>
            </a:extLst>
          </p:cNvPr>
          <p:cNvCxnSpPr>
            <a:cxnSpLocks/>
          </p:cNvCxnSpPr>
          <p:nvPr/>
        </p:nvCxnSpPr>
        <p:spPr>
          <a:xfrm>
            <a:off x="4698374" y="5825439"/>
            <a:ext cx="324250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85FBB3FF-4801-4814-95D1-F9B40EB7AC45}"/>
              </a:ext>
            </a:extLst>
          </p:cNvPr>
          <p:cNvSpPr/>
          <p:nvPr/>
        </p:nvSpPr>
        <p:spPr>
          <a:xfrm>
            <a:off x="2723352" y="5511532"/>
            <a:ext cx="494023" cy="5000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97CD150-5875-4B2B-B80C-BDA114BD85AB}"/>
              </a:ext>
            </a:extLst>
          </p:cNvPr>
          <p:cNvCxnSpPr>
            <a:cxnSpLocks/>
          </p:cNvCxnSpPr>
          <p:nvPr/>
        </p:nvCxnSpPr>
        <p:spPr>
          <a:xfrm flipH="1">
            <a:off x="7752184" y="4941168"/>
            <a:ext cx="1220330" cy="720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18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3292" y="1484321"/>
            <a:ext cx="4132548" cy="1493341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zh-TW" dirty="0">
                <a:latin typeface="CourierNewPSMT"/>
              </a:rPr>
              <a:t>.container {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zh-TW" dirty="0">
                <a:latin typeface="CourierNewPSMT"/>
              </a:rPr>
              <a:t>display: </a:t>
            </a:r>
            <a:r>
              <a:rPr lang="en-US" altLang="zh-TW" sz="4000" b="1" dirty="0">
                <a:latin typeface="CourierNewPSMT"/>
              </a:rPr>
              <a:t>block</a:t>
            </a:r>
            <a:r>
              <a:rPr lang="en-US" altLang="zh-TW" sz="3500" b="1" dirty="0">
                <a:latin typeface="CourierNewPSMT"/>
              </a:rPr>
              <a:t>;</a:t>
            </a:r>
            <a:endParaRPr lang="en-US" altLang="zh-TW" b="1" dirty="0">
              <a:latin typeface="CourierNewPSMT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zh-TW" dirty="0">
                <a:latin typeface="CourierNewPSMT"/>
              </a:rPr>
              <a:t>}</a:t>
            </a: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display: block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CF6A120-1F86-4470-B34C-CA85B0A983A3}"/>
              </a:ext>
            </a:extLst>
          </p:cNvPr>
          <p:cNvSpPr/>
          <p:nvPr/>
        </p:nvSpPr>
        <p:spPr>
          <a:xfrm>
            <a:off x="523292" y="3068960"/>
            <a:ext cx="50686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&lt;div </a:t>
            </a:r>
            <a:r>
              <a:rPr lang="en-US" altLang="zh-TW" sz="2000" dirty="0">
                <a:solidFill>
                  <a:srgbClr val="2F5E7B"/>
                </a:solidFill>
                <a:latin typeface="CourierNewPSMT"/>
              </a:rPr>
              <a:t>class=</a:t>
            </a:r>
            <a:r>
              <a:rPr lang="en-US" altLang="zh-TW" sz="2000" dirty="0">
                <a:solidFill>
                  <a:srgbClr val="D54950"/>
                </a:solidFill>
                <a:latin typeface="CourierNewPSMT"/>
              </a:rPr>
              <a:t>"container"</a:t>
            </a:r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&gt;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&lt;div </a:t>
            </a:r>
            <a:r>
              <a:rPr lang="en-US" altLang="zh-TW" sz="2000" dirty="0">
                <a:solidFill>
                  <a:srgbClr val="2F5E7B"/>
                </a:solidFill>
                <a:latin typeface="CourierNewPSMT"/>
              </a:rPr>
              <a:t>class=</a:t>
            </a:r>
            <a:r>
              <a:rPr lang="en-US" altLang="zh-TW" sz="2000" dirty="0">
                <a:solidFill>
                  <a:srgbClr val="D54950"/>
                </a:solidFill>
                <a:latin typeface="CourierNewPSMT"/>
              </a:rPr>
              <a:t>"item red"</a:t>
            </a:r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&gt;&lt;/div&gt;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&lt;div </a:t>
            </a:r>
            <a:r>
              <a:rPr lang="en-US" altLang="zh-TW" sz="2000" dirty="0">
                <a:solidFill>
                  <a:srgbClr val="2F5E7B"/>
                </a:solidFill>
                <a:latin typeface="CourierNewPSMT"/>
              </a:rPr>
              <a:t>class=</a:t>
            </a:r>
            <a:r>
              <a:rPr lang="en-US" altLang="zh-TW" sz="2000" dirty="0">
                <a:solidFill>
                  <a:srgbClr val="D54950"/>
                </a:solidFill>
                <a:latin typeface="CourierNewPSMT"/>
              </a:rPr>
              <a:t>"item blue"</a:t>
            </a:r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&gt;&lt;/div&gt;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&lt;div </a:t>
            </a:r>
            <a:r>
              <a:rPr lang="en-US" altLang="zh-TW" sz="2000" dirty="0">
                <a:solidFill>
                  <a:srgbClr val="2F5E7B"/>
                </a:solidFill>
                <a:latin typeface="CourierNewPSMT"/>
              </a:rPr>
              <a:t>class=</a:t>
            </a:r>
            <a:r>
              <a:rPr lang="en-US" altLang="zh-TW" sz="2000" dirty="0">
                <a:solidFill>
                  <a:srgbClr val="D54950"/>
                </a:solidFill>
                <a:latin typeface="CourierNewPSMT"/>
              </a:rPr>
              <a:t>"item green"</a:t>
            </a:r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&gt;&lt;/div&gt;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&lt;/div&gt;</a:t>
            </a:r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C601EC-E8F6-4C27-A91D-29B502FE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459293"/>
            <a:ext cx="5174154" cy="39394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E46335A-3F59-4EFE-BE21-E4E0D877E84E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</p:spTree>
    <p:extLst>
      <p:ext uri="{BB962C8B-B14F-4D97-AF65-F5344CB8AC3E}">
        <p14:creationId xmlns:p14="http://schemas.microsoft.com/office/powerpoint/2010/main" val="2628068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1">
            <a:extLst>
              <a:ext uri="{FF2B5EF4-FFF2-40B4-BE49-F238E27FC236}">
                <a16:creationId xmlns:a16="http://schemas.microsoft.com/office/drawing/2014/main" id="{ECDF466C-46C1-4FCC-8C56-318656B9AE68}"/>
              </a:ext>
            </a:extLst>
          </p:cNvPr>
          <p:cNvSpPr txBox="1">
            <a:spLocks/>
          </p:cNvSpPr>
          <p:nvPr/>
        </p:nvSpPr>
        <p:spPr>
          <a:xfrm>
            <a:off x="479376" y="836713"/>
            <a:ext cx="10957652" cy="648072"/>
          </a:xfrm>
          <a:prstGeom prst="rect">
            <a:avLst/>
          </a:prstGeom>
          <a:noFill/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US" altLang="zh-TW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Flexbox</a:t>
            </a:r>
            <a:r>
              <a:rPr kumimoji="0" lang="zh-TW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課堂作業：</a:t>
            </a:r>
            <a:endParaRPr kumimoji="0" lang="en-US" altLang="zh-TW" sz="4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r>
              <a:rPr kumimoji="0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請設計一列三欄式網頁，每個欄位置入</a:t>
            </a:r>
            <a:r>
              <a:rPr kumimoji="0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font icon</a:t>
            </a:r>
            <a:r>
              <a:rPr kumimoji="0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，樣式自訂。</a:t>
            </a:r>
            <a:endParaRPr kumimoji="0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kumimoji="0" lang="zh-TW" altLang="en-US" sz="4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B3A1FB8-172F-4EAB-B9C4-F0B574345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74" y="2420888"/>
            <a:ext cx="10957652" cy="3498459"/>
          </a:xfrm>
          <a:prstGeom prst="rect">
            <a:avLst/>
          </a:prstGeom>
        </p:spPr>
      </p:pic>
      <p:sp>
        <p:nvSpPr>
          <p:cNvPr id="3" name="右大括弧 2">
            <a:extLst>
              <a:ext uri="{FF2B5EF4-FFF2-40B4-BE49-F238E27FC236}">
                <a16:creationId xmlns:a16="http://schemas.microsoft.com/office/drawing/2014/main" id="{CE1B7622-1C76-4560-9868-16256DEDAEB3}"/>
              </a:ext>
            </a:extLst>
          </p:cNvPr>
          <p:cNvSpPr/>
          <p:nvPr/>
        </p:nvSpPr>
        <p:spPr>
          <a:xfrm rot="5400000">
            <a:off x="1913757" y="4519107"/>
            <a:ext cx="295864" cy="2664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>
            <a:extLst>
              <a:ext uri="{FF2B5EF4-FFF2-40B4-BE49-F238E27FC236}">
                <a16:creationId xmlns:a16="http://schemas.microsoft.com/office/drawing/2014/main" id="{EBA23DB4-ED93-47B7-B57F-5B9D06D78A44}"/>
              </a:ext>
            </a:extLst>
          </p:cNvPr>
          <p:cNvSpPr/>
          <p:nvPr/>
        </p:nvSpPr>
        <p:spPr>
          <a:xfrm rot="5400000">
            <a:off x="5965138" y="3169888"/>
            <a:ext cx="295864" cy="53627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>
            <a:extLst>
              <a:ext uri="{FF2B5EF4-FFF2-40B4-BE49-F238E27FC236}">
                <a16:creationId xmlns:a16="http://schemas.microsoft.com/office/drawing/2014/main" id="{75B56AE9-12BE-45D4-B74D-D773B7BAD712}"/>
              </a:ext>
            </a:extLst>
          </p:cNvPr>
          <p:cNvSpPr/>
          <p:nvPr/>
        </p:nvSpPr>
        <p:spPr>
          <a:xfrm rot="5400000">
            <a:off x="9995383" y="4534025"/>
            <a:ext cx="295865" cy="26344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7314386-3504-4603-AFE4-9547D421F153}"/>
              </a:ext>
            </a:extLst>
          </p:cNvPr>
          <p:cNvSpPr txBox="1">
            <a:spLocks/>
          </p:cNvSpPr>
          <p:nvPr/>
        </p:nvSpPr>
        <p:spPr>
          <a:xfrm>
            <a:off x="1580317" y="6143203"/>
            <a:ext cx="962744" cy="396275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flex: 1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F3B45DF-5D1D-4D0B-9831-DD276FB43E33}"/>
              </a:ext>
            </a:extLst>
          </p:cNvPr>
          <p:cNvSpPr txBox="1">
            <a:spLocks/>
          </p:cNvSpPr>
          <p:nvPr/>
        </p:nvSpPr>
        <p:spPr>
          <a:xfrm>
            <a:off x="5631698" y="6143203"/>
            <a:ext cx="962744" cy="396275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flex: 2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1EADA20-B49F-4E70-A0C8-FAFF166D5A29}"/>
              </a:ext>
            </a:extLst>
          </p:cNvPr>
          <p:cNvSpPr txBox="1">
            <a:spLocks/>
          </p:cNvSpPr>
          <p:nvPr/>
        </p:nvSpPr>
        <p:spPr>
          <a:xfrm>
            <a:off x="9661943" y="6143203"/>
            <a:ext cx="962744" cy="396275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flex: 1</a:t>
            </a:r>
          </a:p>
        </p:txBody>
      </p:sp>
    </p:spTree>
    <p:extLst>
      <p:ext uri="{BB962C8B-B14F-4D97-AF65-F5344CB8AC3E}">
        <p14:creationId xmlns:p14="http://schemas.microsoft.com/office/powerpoint/2010/main" val="413439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3292" y="1484321"/>
            <a:ext cx="3700500" cy="1493341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zh-TW" dirty="0">
                <a:latin typeface="CourierNewPSMT"/>
              </a:rPr>
              <a:t>.container {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zh-TW" dirty="0">
                <a:latin typeface="CourierNewPSMT"/>
              </a:rPr>
              <a:t>display: </a:t>
            </a:r>
            <a:r>
              <a:rPr lang="en-US" altLang="zh-TW" sz="4000" b="1" dirty="0">
                <a:latin typeface="CourierNewPSMT"/>
              </a:rPr>
              <a:t>flex</a:t>
            </a:r>
            <a:r>
              <a:rPr lang="en-US" altLang="zh-TW" sz="3900" dirty="0">
                <a:latin typeface="CourierNewPSMT"/>
              </a:rPr>
              <a:t>;</a:t>
            </a:r>
            <a:endParaRPr lang="en-US" altLang="zh-TW" dirty="0">
              <a:latin typeface="CourierNewPSMT"/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zh-TW" dirty="0">
                <a:latin typeface="CourierNewPSMT"/>
              </a:rPr>
              <a:t>}</a:t>
            </a: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display: flex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CF6A120-1F86-4470-B34C-CA85B0A983A3}"/>
              </a:ext>
            </a:extLst>
          </p:cNvPr>
          <p:cNvSpPr/>
          <p:nvPr/>
        </p:nvSpPr>
        <p:spPr>
          <a:xfrm>
            <a:off x="523292" y="3068960"/>
            <a:ext cx="50686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&lt;div </a:t>
            </a:r>
            <a:r>
              <a:rPr lang="en-US" altLang="zh-TW" sz="2000" dirty="0">
                <a:solidFill>
                  <a:srgbClr val="2F5E7B"/>
                </a:solidFill>
                <a:latin typeface="CourierNewPSMT"/>
              </a:rPr>
              <a:t>class=</a:t>
            </a:r>
            <a:r>
              <a:rPr lang="en-US" altLang="zh-TW" sz="2000" dirty="0">
                <a:solidFill>
                  <a:srgbClr val="D54950"/>
                </a:solidFill>
                <a:latin typeface="CourierNewPSMT"/>
              </a:rPr>
              <a:t>"container"</a:t>
            </a:r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&gt;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&lt;div </a:t>
            </a:r>
            <a:r>
              <a:rPr lang="en-US" altLang="zh-TW" sz="2000" dirty="0">
                <a:solidFill>
                  <a:srgbClr val="2F5E7B"/>
                </a:solidFill>
                <a:latin typeface="CourierNewPSMT"/>
              </a:rPr>
              <a:t>class=</a:t>
            </a:r>
            <a:r>
              <a:rPr lang="en-US" altLang="zh-TW" sz="2000" dirty="0">
                <a:solidFill>
                  <a:srgbClr val="D54950"/>
                </a:solidFill>
                <a:latin typeface="CourierNewPSMT"/>
              </a:rPr>
              <a:t>"item red"</a:t>
            </a:r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&gt;&lt;/div&gt;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&lt;div </a:t>
            </a:r>
            <a:r>
              <a:rPr lang="en-US" altLang="zh-TW" sz="2000" dirty="0">
                <a:solidFill>
                  <a:srgbClr val="2F5E7B"/>
                </a:solidFill>
                <a:latin typeface="CourierNewPSMT"/>
              </a:rPr>
              <a:t>class=</a:t>
            </a:r>
            <a:r>
              <a:rPr lang="en-US" altLang="zh-TW" sz="2000" dirty="0">
                <a:solidFill>
                  <a:srgbClr val="D54950"/>
                </a:solidFill>
                <a:latin typeface="CourierNewPSMT"/>
              </a:rPr>
              <a:t>"item blue"</a:t>
            </a:r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&gt;&lt;/div&gt;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&lt;div </a:t>
            </a:r>
            <a:r>
              <a:rPr lang="en-US" altLang="zh-TW" sz="2000" dirty="0">
                <a:solidFill>
                  <a:srgbClr val="2F5E7B"/>
                </a:solidFill>
                <a:latin typeface="CourierNewPSMT"/>
              </a:rPr>
              <a:t>class=</a:t>
            </a:r>
            <a:r>
              <a:rPr lang="en-US" altLang="zh-TW" sz="2000" dirty="0">
                <a:solidFill>
                  <a:srgbClr val="D54950"/>
                </a:solidFill>
                <a:latin typeface="CourierNewPSMT"/>
              </a:rPr>
              <a:t>"item green"</a:t>
            </a:r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&gt;&lt;/div&gt;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&lt;/div&gt;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753E86-DEE7-4180-9284-6306FB13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427429"/>
            <a:ext cx="5174154" cy="16071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</p:spTree>
    <p:extLst>
      <p:ext uri="{BB962C8B-B14F-4D97-AF65-F5344CB8AC3E}">
        <p14:creationId xmlns:p14="http://schemas.microsoft.com/office/powerpoint/2010/main" val="347950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3292" y="1484321"/>
            <a:ext cx="4734168" cy="1493341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zh-TW" dirty="0"/>
              <a:t>flexbox </a:t>
            </a:r>
            <a:r>
              <a:rPr lang="zh-TW" altLang="en-US" dirty="0"/>
              <a:t>基本上都是靠主軸 </a:t>
            </a:r>
            <a:r>
              <a:rPr lang="en-US" altLang="zh-TW" dirty="0"/>
              <a:t>(main axis) </a:t>
            </a:r>
            <a:r>
              <a:rPr lang="zh-TW" altLang="en-US" dirty="0"/>
              <a:t>和交叉軸 </a:t>
            </a:r>
            <a:r>
              <a:rPr lang="en-US" altLang="zh-TW" dirty="0"/>
              <a:t>(cross axis) </a:t>
            </a:r>
            <a:r>
              <a:rPr lang="zh-TW" altLang="en-US" dirty="0"/>
              <a:t>運作的。</a:t>
            </a:r>
            <a:endParaRPr lang="en-US" altLang="zh-TW" dirty="0">
              <a:latin typeface="CourierNewPSMT"/>
            </a:endParaRP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主軸和交叉軸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  <p:pic>
        <p:nvPicPr>
          <p:cNvPr id="1026" name="Picture 2" descr="圖解 Flexbox 基本屬性 - 主軸和交叉軸">
            <a:extLst>
              <a:ext uri="{FF2B5EF4-FFF2-40B4-BE49-F238E27FC236}">
                <a16:creationId xmlns:a16="http://schemas.microsoft.com/office/drawing/2014/main" id="{AEFCD142-78D8-4169-8BC7-8CE59AE1A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71" y="1061915"/>
            <a:ext cx="4734169" cy="47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1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3292" y="1484321"/>
            <a:ext cx="4276564" cy="28087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zh-TW" altLang="en-US" dirty="0"/>
              <a:t>設定主軸 </a:t>
            </a:r>
            <a:r>
              <a:rPr lang="en-US" altLang="zh-TW" dirty="0"/>
              <a:t>(main axis) </a:t>
            </a:r>
            <a:r>
              <a:rPr lang="zh-TW" altLang="en-US" dirty="0"/>
              <a:t>的方向，可讓主軸旋轉。</a:t>
            </a:r>
            <a:endParaRPr lang="en-US" altLang="zh-TW" dirty="0"/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zh-TW" dirty="0">
              <a:latin typeface="CourierNewPSMT"/>
            </a:endParaRPr>
          </a:p>
          <a:p>
            <a:pPr marL="0" indent="0">
              <a:buNone/>
            </a:pPr>
            <a:r>
              <a:rPr lang="en-US" altLang="zh-TW" b="1" dirty="0"/>
              <a:t>row</a:t>
            </a:r>
          </a:p>
          <a:p>
            <a:pPr marL="0" indent="0">
              <a:buNone/>
            </a:pPr>
            <a:r>
              <a:rPr lang="zh-TW" altLang="en-US" b="1" dirty="0"/>
              <a:t>主軸為橫向。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zh-TW" dirty="0">
              <a:latin typeface="CourierNewPSMT"/>
            </a:endParaRP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flex-direction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CF6A120-1F86-4470-B34C-CA85B0A983A3}"/>
              </a:ext>
            </a:extLst>
          </p:cNvPr>
          <p:cNvSpPr/>
          <p:nvPr/>
        </p:nvSpPr>
        <p:spPr>
          <a:xfrm>
            <a:off x="523292" y="3453311"/>
            <a:ext cx="50686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flex-direction: row;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753E86-DEE7-4180-9284-6306FB13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427429"/>
            <a:ext cx="5174154" cy="160712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</p:spTree>
    <p:extLst>
      <p:ext uri="{BB962C8B-B14F-4D97-AF65-F5344CB8AC3E}">
        <p14:creationId xmlns:p14="http://schemas.microsoft.com/office/powerpoint/2010/main" val="295373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圖解 Flexbox 基本屬性 - flex-direction: row-reverse">
            <a:extLst>
              <a:ext uri="{FF2B5EF4-FFF2-40B4-BE49-F238E27FC236}">
                <a16:creationId xmlns:a16="http://schemas.microsoft.com/office/drawing/2014/main" id="{337EDF03-2190-456C-86BC-EB9DFB2B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1427430"/>
            <a:ext cx="5154553" cy="16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3292" y="1484321"/>
            <a:ext cx="4276564" cy="28087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zh-TW" altLang="en-US" dirty="0"/>
              <a:t>設定主軸 </a:t>
            </a:r>
            <a:r>
              <a:rPr lang="en-US" altLang="zh-TW" dirty="0"/>
              <a:t>(main axis) </a:t>
            </a:r>
            <a:r>
              <a:rPr lang="zh-TW" altLang="en-US" dirty="0"/>
              <a:t>的方向，可讓主軸旋轉。</a:t>
            </a:r>
            <a:endParaRPr lang="en-US" altLang="zh-TW" dirty="0"/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zh-TW" dirty="0">
              <a:latin typeface="CourierNewPSMT"/>
            </a:endParaRPr>
          </a:p>
          <a:p>
            <a:pPr marL="0" indent="0">
              <a:buNone/>
            </a:pPr>
            <a:r>
              <a:rPr lang="en-US" altLang="zh-TW" b="1" dirty="0"/>
              <a:t>row-reverse</a:t>
            </a:r>
          </a:p>
          <a:p>
            <a:pPr marL="0" indent="0">
              <a:buNone/>
            </a:pPr>
            <a:r>
              <a:rPr lang="zh-TW" altLang="en-US" b="1" dirty="0"/>
              <a:t>主軸為橫向，但反序排列。</a:t>
            </a:r>
            <a:endParaRPr lang="en-US" altLang="zh-TW" b="1" dirty="0"/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zh-TW" dirty="0">
              <a:latin typeface="CourierNewPSMT"/>
            </a:endParaRP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flex-direction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CF6A120-1F86-4470-B34C-CA85B0A983A3}"/>
              </a:ext>
            </a:extLst>
          </p:cNvPr>
          <p:cNvSpPr/>
          <p:nvPr/>
        </p:nvSpPr>
        <p:spPr>
          <a:xfrm>
            <a:off x="523292" y="3453311"/>
            <a:ext cx="50686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flex-direction: row-reverse;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</p:spTree>
    <p:extLst>
      <p:ext uri="{BB962C8B-B14F-4D97-AF65-F5344CB8AC3E}">
        <p14:creationId xmlns:p14="http://schemas.microsoft.com/office/powerpoint/2010/main" val="10693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3292" y="1484321"/>
            <a:ext cx="4276564" cy="28087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zh-TW" altLang="en-US" dirty="0"/>
              <a:t>設定交叉軸 </a:t>
            </a:r>
            <a:r>
              <a:rPr lang="en-US" altLang="zh-TW" dirty="0"/>
              <a:t>(cross axis)</a:t>
            </a:r>
            <a:r>
              <a:rPr lang="zh-TW" altLang="en-US" dirty="0"/>
              <a:t>的方向，可讓交叉軸旋轉。</a:t>
            </a:r>
            <a:endParaRPr lang="en-US" altLang="zh-TW" dirty="0"/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zh-TW" dirty="0">
              <a:latin typeface="CourierNewPSMT"/>
            </a:endParaRPr>
          </a:p>
          <a:p>
            <a:pPr marL="0" indent="0">
              <a:buNone/>
            </a:pPr>
            <a:r>
              <a:rPr lang="en-US" altLang="zh-TW" b="1" dirty="0"/>
              <a:t>column</a:t>
            </a:r>
          </a:p>
          <a:p>
            <a:pPr marL="0" indent="0">
              <a:buNone/>
            </a:pPr>
            <a:r>
              <a:rPr lang="zh-TW" altLang="en-US" b="1" dirty="0"/>
              <a:t>主軸為直向。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zh-TW" dirty="0">
              <a:latin typeface="CourierNewPSMT"/>
            </a:endParaRP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flex-direction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CF6A120-1F86-4470-B34C-CA85B0A983A3}"/>
              </a:ext>
            </a:extLst>
          </p:cNvPr>
          <p:cNvSpPr/>
          <p:nvPr/>
        </p:nvSpPr>
        <p:spPr>
          <a:xfrm>
            <a:off x="523292" y="3453311"/>
            <a:ext cx="50686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flex-direction: column;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  <p:pic>
        <p:nvPicPr>
          <p:cNvPr id="3074" name="Picture 2" descr="圖解 Flexbox 基本屬性 - flex-direction: column">
            <a:extLst>
              <a:ext uri="{FF2B5EF4-FFF2-40B4-BE49-F238E27FC236}">
                <a16:creationId xmlns:a16="http://schemas.microsoft.com/office/drawing/2014/main" id="{FDBC8E24-AE81-4D17-93E1-3EB40237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55" y="1484321"/>
            <a:ext cx="4595967" cy="38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1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圖解 Flexbox 基本屬性 - flex-direction: column-reverse">
            <a:extLst>
              <a:ext uri="{FF2B5EF4-FFF2-40B4-BE49-F238E27FC236}">
                <a16:creationId xmlns:a16="http://schemas.microsoft.com/office/drawing/2014/main" id="{669E7ED3-BE8E-47DC-A5E6-0FD2EAF9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54" y="1484321"/>
            <a:ext cx="4711889" cy="39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B16E2-0905-4D58-8DD7-33DF1D23702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3292" y="1484321"/>
            <a:ext cx="4276564" cy="28087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zh-TW" altLang="en-US" dirty="0"/>
              <a:t>設定交叉軸 </a:t>
            </a:r>
            <a:r>
              <a:rPr lang="en-US" altLang="zh-TW" dirty="0"/>
              <a:t>(cross axis)</a:t>
            </a:r>
            <a:r>
              <a:rPr lang="zh-TW" altLang="en-US" dirty="0"/>
              <a:t>的方向，可讓交叉軸旋轉。</a:t>
            </a:r>
            <a:endParaRPr lang="en-US" altLang="zh-TW" dirty="0"/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zh-TW" dirty="0">
              <a:latin typeface="CourierNewPSMT"/>
            </a:endParaRPr>
          </a:p>
          <a:p>
            <a:pPr marL="0" indent="0">
              <a:buNone/>
            </a:pPr>
            <a:r>
              <a:rPr lang="en-US" altLang="zh-TW" b="1" dirty="0"/>
              <a:t>column-reverse</a:t>
            </a:r>
          </a:p>
          <a:p>
            <a:pPr marL="0" indent="0">
              <a:buNone/>
            </a:pPr>
            <a:r>
              <a:rPr lang="zh-TW" altLang="en-US" b="1" dirty="0"/>
              <a:t>主軸為直向，但反序排列。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zh-TW" dirty="0">
              <a:latin typeface="CourierNewPSMT"/>
            </a:endParaRP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DE69A92E-D837-4BF1-85A6-B273B2E1F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10363200" cy="476250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flex-direction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247FD5-3904-4E3D-A3D2-D54440A9AED4}"/>
              </a:ext>
            </a:extLst>
          </p:cNvPr>
          <p:cNvGrpSpPr/>
          <p:nvPr/>
        </p:nvGrpSpPr>
        <p:grpSpPr>
          <a:xfrm>
            <a:off x="0" y="486269"/>
            <a:ext cx="1830551" cy="246660"/>
            <a:chOff x="0" y="486269"/>
            <a:chExt cx="1830551" cy="24666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54184-C0D4-4D3F-8BC7-4B00267F52C3}"/>
                </a:ext>
              </a:extLst>
            </p:cNvPr>
            <p:cNvSpPr/>
            <p:nvPr/>
          </p:nvSpPr>
          <p:spPr>
            <a:xfrm>
              <a:off x="1417231" y="486269"/>
              <a:ext cx="413320" cy="246660"/>
            </a:xfrm>
            <a:prstGeom prst="rect">
              <a:avLst/>
            </a:prstGeom>
            <a:solidFill>
              <a:srgbClr val="569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19664E-B9BF-4F16-B4E4-39DCEAEABA54}"/>
                </a:ext>
              </a:extLst>
            </p:cNvPr>
            <p:cNvSpPr/>
            <p:nvPr/>
          </p:nvSpPr>
          <p:spPr>
            <a:xfrm>
              <a:off x="0" y="486269"/>
              <a:ext cx="1417231" cy="246660"/>
            </a:xfrm>
            <a:prstGeom prst="rect">
              <a:avLst/>
            </a:prstGeom>
            <a:solidFill>
              <a:srgbClr val="B8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CF6A120-1F86-4470-B34C-CA85B0A983A3}"/>
              </a:ext>
            </a:extLst>
          </p:cNvPr>
          <p:cNvSpPr/>
          <p:nvPr/>
        </p:nvSpPr>
        <p:spPr>
          <a:xfrm>
            <a:off x="523292" y="3453311"/>
            <a:ext cx="53880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.container {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display: flex;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  </a:t>
            </a:r>
            <a:r>
              <a:rPr lang="en-US" altLang="zh-TW" sz="2000" dirty="0">
                <a:solidFill>
                  <a:srgbClr val="C00000"/>
                </a:solidFill>
                <a:latin typeface="CourierNewPSMT"/>
              </a:rPr>
              <a:t>flex-direction: column-reverse;</a:t>
            </a:r>
          </a:p>
          <a:p>
            <a:r>
              <a:rPr lang="en-US" altLang="zh-TW" sz="2000" dirty="0">
                <a:solidFill>
                  <a:srgbClr val="2F6FA0"/>
                </a:solidFill>
                <a:latin typeface="CourierNewPSMT"/>
              </a:rPr>
              <a:t>}</a:t>
            </a:r>
            <a:endParaRPr lang="zh-TW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979ED5-39EB-430A-8AE7-BC417D265E69}"/>
              </a:ext>
            </a:extLst>
          </p:cNvPr>
          <p:cNvSpPr/>
          <p:nvPr/>
        </p:nvSpPr>
        <p:spPr>
          <a:xfrm>
            <a:off x="0" y="6292334"/>
            <a:ext cx="1219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</a:rPr>
              <a:t>https://cythilya.github.io/2017/04/04/flexbox-basics/</a:t>
            </a:r>
          </a:p>
        </p:txBody>
      </p:sp>
    </p:spTree>
    <p:extLst>
      <p:ext uri="{BB962C8B-B14F-4D97-AF65-F5344CB8AC3E}">
        <p14:creationId xmlns:p14="http://schemas.microsoft.com/office/powerpoint/2010/main" val="28907735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598&quot;&gt;&lt;object type=&quot;3&quot; unique_id=&quot;10599&quot;&gt;&lt;property id=&quot;20148&quot; value=&quot;5&quot;/&gt;&lt;property id=&quot;20300&quot; value=&quot;Slide 1 - &amp;quot;基礎電腦繪圖-1&amp;quot;&quot;/&gt;&lt;property id=&quot;20307&quot; value=&quot;256&quot;/&gt;&lt;/object&gt;&lt;object type=&quot;3&quot; unique_id=&quot;14945&quot;&gt;&lt;property id=&quot;20148&quot; value=&quot;5&quot;/&gt;&lt;property id=&quot;20300&quot; value=&quot;Slide 3&quot;/&gt;&lt;property id=&quot;20307&quot; value=&quot;307&quot;/&gt;&lt;/object&gt;&lt;object type=&quot;3&quot; unique_id=&quot;15604&quot;&gt;&lt;property id=&quot;20148&quot; value=&quot;5&quot;/&gt;&lt;property id=&quot;20300&quot; value=&quot;Slide 2&quot;/&gt;&lt;property id=&quot;20307&quot; value=&quot;308&quot;/&gt;&lt;/object&gt;&lt;object type=&quot;3&quot; unique_id=&quot;15606&quot;&gt;&lt;property id=&quot;20148&quot; value=&quot;5&quot;/&gt;&lt;property id=&quot;20300&quot; value=&quot;Slide 4&quot;/&gt;&lt;property id=&quot;20307&quot; value=&quot;309&quot;/&gt;&lt;/object&gt;&lt;object type=&quot;3&quot; unique_id=&quot;15607&quot;&gt;&lt;property id=&quot;20148&quot; value=&quot;5&quot;/&gt;&lt;property id=&quot;20300&quot; value=&quot;Slide 5&quot;/&gt;&lt;property id=&quot;20307&quot; value=&quot;310&quot;/&gt;&lt;/object&gt;&lt;object type=&quot;3&quot; unique_id=&quot;15608&quot;&gt;&lt;property id=&quot;20148&quot; value=&quot;5&quot;/&gt;&lt;property id=&quot;20300&quot; value=&quot;Slide 6&quot;/&gt;&lt;property id=&quot;20307&quot; value=&quot;311&quot;/&gt;&lt;/object&gt;&lt;object type=&quot;3&quot; unique_id=&quot;15609&quot;&gt;&lt;property id=&quot;20148&quot; value=&quot;5&quot;/&gt;&lt;property id=&quot;20300&quot; value=&quot;Slide 7&quot;/&gt;&lt;property id=&quot;20307&quot; value=&quot;312&quot;/&gt;&lt;/object&gt;&lt;object type=&quot;3&quot; unique_id=&quot;15655&quot;&gt;&lt;property id=&quot;20148&quot; value=&quot;5&quot;/&gt;&lt;property id=&quot;20300&quot; value=&quot;Slide 8&quot;/&gt;&lt;property id=&quot;20307&quot; value=&quot;314&quot;/&gt;&lt;/object&gt;&lt;object type=&quot;3&quot; unique_id=&quot;15656&quot;&gt;&lt;property id=&quot;20148&quot; value=&quot;5&quot;/&gt;&lt;property id=&quot;20300&quot; value=&quot;Slide 9&quot;/&gt;&lt;property id=&quot;20307&quot; value=&quot;313&quot;/&gt;&lt;/object&gt;&lt;object type=&quot;3&quot; unique_id=&quot;15756&quot;&gt;&lt;property id=&quot;20148&quot; value=&quot;5&quot;/&gt;&lt;property id=&quot;20300&quot; value=&quot;Slide 10&quot;/&gt;&lt;property id=&quot;20307&quot; value=&quot;315&quot;/&gt;&lt;/object&gt;&lt;object type=&quot;3&quot; unique_id=&quot;15757&quot;&gt;&lt;property id=&quot;20148&quot; value=&quot;5&quot;/&gt;&lt;property id=&quot;20300&quot; value=&quot;Slide 11&quot;/&gt;&lt;property id=&quot;20307&quot; value=&quot;317&quot;/&gt;&lt;/object&gt;&lt;object type=&quot;3&quot; unique_id=&quot;15758&quot;&gt;&lt;property id=&quot;20148&quot; value=&quot;5&quot;/&gt;&lt;property id=&quot;20300&quot; value=&quot;Slide 12&quot;/&gt;&lt;property id=&quot;20307&quot; value=&quot;318&quot;/&gt;&lt;/object&gt;&lt;object type=&quot;3&quot; unique_id=&quot;15759&quot;&gt;&lt;property id=&quot;20148&quot; value=&quot;5&quot;/&gt;&lt;property id=&quot;20300&quot; value=&quot;Slide 14&quot;/&gt;&lt;property id=&quot;20307&quot; value=&quot;316&quot;/&gt;&lt;/object&gt;&lt;object type=&quot;3&quot; unique_id=&quot;15805&quot;&gt;&lt;property id=&quot;20148&quot; value=&quot;5&quot;/&gt;&lt;property id=&quot;20300&quot; value=&quot;Slide 13&quot;/&gt;&lt;property id=&quot;20307&quot; value=&quot;319&quot;/&gt;&lt;/object&gt;&lt;object type=&quot;3&quot; unique_id=&quot;15854&quot;&gt;&lt;property id=&quot;20148&quot; value=&quot;5&quot;/&gt;&lt;property id=&quot;20300&quot; value=&quot;Slide 15&quot;/&gt;&lt;property id=&quot;20307&quot; value=&quot;320&quot;/&gt;&lt;/object&gt;&lt;object type=&quot;3&quot; unique_id=&quot;15974&quot;&gt;&lt;property id=&quot;20148&quot; value=&quot;5&quot;/&gt;&lt;property id=&quot;20300&quot; value=&quot;Slide 16&quot;/&gt;&lt;property id=&quot;20307&quot; value=&quot;321&quot;/&gt;&lt;/object&gt;&lt;object type=&quot;3&quot; unique_id=&quot;16065&quot;&gt;&lt;property id=&quot;20148&quot; value=&quot;5&quot;/&gt;&lt;property id=&quot;20300&quot; value=&quot;Slide 18&quot;/&gt;&lt;property id=&quot;20307&quot; value=&quot;322&quot;/&gt;&lt;/object&gt;&lt;object type=&quot;3&quot; unique_id=&quot;16123&quot;&gt;&lt;property id=&quot;20148&quot; value=&quot;5&quot;/&gt;&lt;property id=&quot;20300&quot; value=&quot;Slide 17&quot;/&gt;&lt;property id=&quot;20307&quot; value=&quot;323&quot;/&gt;&lt;/object&gt;&lt;object type=&quot;3&quot; unique_id=&quot;16184&quot;&gt;&lt;property id=&quot;20148&quot; value=&quot;5&quot;/&gt;&lt;property id=&quot;20300&quot; value=&quot;Slide 19&quot;/&gt;&lt;property id=&quot;20307&quot; value=&quot;324&quot;/&gt;&lt;/object&gt;&lt;object type=&quot;3&quot; unique_id=&quot;16311&quot;&gt;&lt;property id=&quot;20148&quot; value=&quot;5&quot;/&gt;&lt;property id=&quot;20300&quot; value=&quot;Slide 20&quot;/&gt;&lt;property id=&quot;20307&quot; value=&quot;325&quot;/&gt;&lt;/object&gt;&lt;object type=&quot;3&quot; unique_id=&quot;16400&quot;&gt;&lt;property id=&quot;20148&quot; value=&quot;5&quot;/&gt;&lt;property id=&quot;20300&quot; value=&quot;Slide 21&quot;/&gt;&lt;property id=&quot;20307&quot; value=&quot;326&quot;/&gt;&lt;/object&gt;&lt;object type=&quot;3&quot; unique_id=&quot;16473&quot;&gt;&lt;property id=&quot;20148&quot; value=&quot;5&quot;/&gt;&lt;property id=&quot;20300&quot; value=&quot;Slide 22&quot;/&gt;&lt;property id=&quot;20307&quot; value=&quot;327&quot;/&gt;&lt;/object&gt;&lt;object type=&quot;3&quot; unique_id=&quot;16594&quot;&gt;&lt;property id=&quot;20148&quot; value=&quot;5&quot;/&gt;&lt;property id=&quot;20300&quot; value=&quot;Slide 23&quot;/&gt;&lt;property id=&quot;20307&quot; value=&quot;328&quot;/&gt;&lt;/object&gt;&lt;object type=&quot;3&quot; unique_id=&quot;16795&quot;&gt;&lt;property id=&quot;20148&quot; value=&quot;5&quot;/&gt;&lt;property id=&quot;20300&quot; value=&quot;Slide 24&quot;/&gt;&lt;property id=&quot;20307&quot; value=&quot;330&quot;/&gt;&lt;/object&gt;&lt;object type=&quot;3&quot; unique_id=&quot;16796&quot;&gt;&lt;property id=&quot;20148&quot; value=&quot;5&quot;/&gt;&lt;property id=&quot;20300&quot; value=&quot;Slide 25&quot;/&gt;&lt;property id=&quot;20307&quot; value=&quot;331&quot;/&gt;&lt;/object&gt;&lt;object type=&quot;3&quot; unique_id=&quot;16797&quot;&gt;&lt;property id=&quot;20148&quot; value=&quot;5&quot;/&gt;&lt;property id=&quot;20300&quot; value=&quot;Slide 26&quot;/&gt;&lt;property id=&quot;20307&quot; value=&quot;329&quot;/&gt;&lt;/object&gt;&lt;object type=&quot;3&quot; unique_id=&quot;17050&quot;&gt;&lt;property id=&quot;20148&quot; value=&quot;5&quot;/&gt;&lt;property id=&quot;20300&quot; value=&quot;Slide 27&quot;/&gt;&lt;property id=&quot;20307&quot; value=&quot;332&quot;/&gt;&lt;/object&gt;&lt;object type=&quot;3&quot; unique_id=&quot;17138&quot;&gt;&lt;property id=&quot;20148&quot; value=&quot;5&quot;/&gt;&lt;property id=&quot;20300&quot; value=&quot;Slide 28&quot;/&gt;&lt;property id=&quot;20307&quot; value=&quot;333&quot;/&gt;&lt;/object&gt;&lt;object type=&quot;3&quot; unique_id=&quot;17319&quot;&gt;&lt;property id=&quot;20148&quot; value=&quot;5&quot;/&gt;&lt;property id=&quot;20300&quot; value=&quot;Slide 29&quot;/&gt;&lt;property id=&quot;20307&quot; value=&quot;334&quot;/&gt;&lt;/object&gt;&lt;object type=&quot;3&quot; unique_id=&quot;17413&quot;&gt;&lt;property id=&quot;20148&quot; value=&quot;5&quot;/&gt;&lt;property id=&quot;20300&quot; value=&quot;Slide 30&quot;/&gt;&lt;property id=&quot;20307&quot; value=&quot;335&quot;/&gt;&lt;/object&gt;&lt;object type=&quot;3&quot; unique_id=&quot;17510&quot;&gt;&lt;property id=&quot;20148&quot; value=&quot;5&quot;/&gt;&lt;property id=&quot;20300&quot; value=&quot;Slide 31&quot;/&gt;&lt;property id=&quot;20307&quot; value=&quot;336&quot;/&gt;&lt;/object&gt;&lt;object type=&quot;3&quot; unique_id=&quot;17676&quot;&gt;&lt;property id=&quot;20148&quot; value=&quot;5&quot;/&gt;&lt;property id=&quot;20300&quot; value=&quot;Slide 32&quot;/&gt;&lt;property id=&quot;20307&quot; value=&quot;337&quot;/&gt;&lt;/object&gt;&lt;object type=&quot;3&quot; unique_id=&quot;17779&quot;&gt;&lt;property id=&quot;20148&quot; value=&quot;5&quot;/&gt;&lt;property id=&quot;20300&quot; value=&quot;Slide 33&quot;/&gt;&lt;property id=&quot;20307&quot; value=&quot;338&quot;/&gt;&lt;/object&gt;&lt;object type=&quot;3&quot; unique_id=&quot;17851&quot;&gt;&lt;property id=&quot;20148&quot; value=&quot;5&quot;/&gt;&lt;property id=&quot;20300&quot; value=&quot;Slide 34&quot;/&gt;&lt;property id=&quot;20307&quot; value=&quot;339&quot;/&gt;&lt;/object&gt;&lt;/object&gt;&lt;object type=&quot;8&quot; unique_id=&quot;1060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傳播科技工作坊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傳播科技工作坊</Template>
  <TotalTime>7808</TotalTime>
  <Words>1431</Words>
  <Application>Microsoft Office PowerPoint</Application>
  <PresentationFormat>寬螢幕</PresentationFormat>
  <Paragraphs>244</Paragraphs>
  <Slides>30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42" baseType="lpstr">
      <vt:lpstr>CourierNewPSMT</vt:lpstr>
      <vt:lpstr>華康粗明體(P)</vt:lpstr>
      <vt:lpstr>華康細明體</vt:lpstr>
      <vt:lpstr>微軟正黑體</vt:lpstr>
      <vt:lpstr>新細明體</vt:lpstr>
      <vt:lpstr>Arial</vt:lpstr>
      <vt:lpstr>Calibri</vt:lpstr>
      <vt:lpstr>Calibri Light</vt:lpstr>
      <vt:lpstr>Mangal</vt:lpstr>
      <vt:lpstr>Wingdings</vt:lpstr>
      <vt:lpstr>傳播科技工作坊</vt:lpstr>
      <vt:lpstr>Office 佈景主題</vt:lpstr>
      <vt:lpstr>主題／CSS Flexbox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傳播科技工作坊  communication technology Workshop</dc:title>
  <dc:creator>kunhung</dc:creator>
  <cp:lastModifiedBy>Kun-Hung Cheng</cp:lastModifiedBy>
  <cp:revision>644</cp:revision>
  <dcterms:created xsi:type="dcterms:W3CDTF">2008-09-01T01:47:56Z</dcterms:created>
  <dcterms:modified xsi:type="dcterms:W3CDTF">2022-03-23T03:27:12Z</dcterms:modified>
</cp:coreProperties>
</file>