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7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Нижний колонтитул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42908" y="1714488"/>
            <a:ext cx="9429816" cy="2509838"/>
          </a:xfrm>
          <a:noFill/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Информационная система </a:t>
            </a:r>
            <a:br>
              <a:rPr lang="ru-RU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«Учет заказов и продаж» для </a:t>
            </a:r>
            <a:br>
              <a:rPr lang="ru-RU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ru-RU" dirty="0" err="1" smtClean="0">
                <a:solidFill>
                  <a:schemeClr val="tx1">
                    <a:lumMod val="95000"/>
                  </a:schemeClr>
                </a:solidFill>
              </a:rPr>
              <a:t>интернет-магазина</a:t>
            </a:r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 игрушек</a:t>
            </a:r>
            <a:endParaRPr lang="ru-RU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Итоги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14882"/>
          </a:xfrm>
        </p:spPr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spcAft>
                <a:spcPts val="500"/>
              </a:spcAft>
              <a:buNone/>
            </a:pPr>
            <a:r>
              <a:rPr lang="ru-RU" sz="2000" dirty="0" smtClean="0"/>
              <a:t>Информационная система «Учёт заказов и продаж» – это полноценный инструмент для управления </a:t>
            </a:r>
            <a:r>
              <a:rPr lang="ru-RU" sz="2000" dirty="0" err="1" smtClean="0"/>
              <a:t>интернет-магазином</a:t>
            </a:r>
            <a:r>
              <a:rPr lang="ru-RU" sz="2000" dirty="0" smtClean="0"/>
              <a:t> игрушек, который позволяет:</a:t>
            </a:r>
          </a:p>
          <a:p>
            <a:pPr marL="0" indent="4500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dirty="0" smtClean="0"/>
              <a:t>повысить точность и оперативность учёта;</a:t>
            </a:r>
          </a:p>
          <a:p>
            <a:pPr marL="0" indent="4500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dirty="0" smtClean="0"/>
              <a:t>ускорить обслуживание клиентов;</a:t>
            </a:r>
          </a:p>
          <a:p>
            <a:pPr marL="0" indent="4500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dirty="0" smtClean="0"/>
              <a:t>снизить затраты на ручной труд;</a:t>
            </a:r>
          </a:p>
          <a:p>
            <a:pPr marL="0" indent="450000" algn="just">
              <a:spcBef>
                <a:spcPts val="0"/>
              </a:spcBef>
              <a:spcAft>
                <a:spcPts val="500"/>
              </a:spcAft>
              <a:buFont typeface="Wingdings" pitchFamily="2" charset="2"/>
              <a:buChar char="Ø"/>
            </a:pPr>
            <a:r>
              <a:rPr lang="ru-RU" sz="2000" dirty="0" smtClean="0"/>
              <a:t>повысить прибыльность бизнеса.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2000" dirty="0" smtClean="0"/>
              <a:t>Это готовое решение, которое уже можно использовать без сложных настроек и доработок. Просто начинайте работать – и система позаботится об учёте!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ИС «Учёт заказов и продаж»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>
          <a:xfrm>
            <a:off x="571472" y="2357430"/>
            <a:ext cx="8153400" cy="2757494"/>
          </a:xfrm>
        </p:spPr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2000" dirty="0" smtClean="0"/>
              <a:t>Данная ИС разработана на платформе «1С: Предприятия» специально для автоматизации ключевых бизнес-процессов </a:t>
            </a:r>
            <a:r>
              <a:rPr lang="ru-RU" sz="2000" dirty="0" err="1" smtClean="0"/>
              <a:t>интернет-магазина</a:t>
            </a:r>
            <a:r>
              <a:rPr lang="ru-RU" sz="2000" dirty="0" smtClean="0"/>
              <a:t> по продаже игрушек. 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2000" dirty="0" smtClean="0"/>
              <a:t>Цель создания системы – обеспечение быстрого, надёжного и прозрачного учёта всех операций – от закупки до загрузки товаров клиента.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2000" dirty="0" smtClean="0"/>
              <a:t>Система понятна в использовании, сводит к минимуму ручной ввод, исключает дублирование информации и повышает точность учёта.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Основной функционал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14882"/>
          </a:xfrm>
        </p:spPr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spcAft>
                <a:spcPts val="500"/>
              </a:spcAft>
              <a:buNone/>
            </a:pPr>
            <a:r>
              <a:rPr lang="ru-RU" sz="2000" dirty="0" smtClean="0"/>
              <a:t>ИС состоит из нескольких функциональных подсистем, каждая из которых отвечает за определённый блок учёта и взаимодействует с остальными модулями:</a:t>
            </a:r>
          </a:p>
          <a:p>
            <a:pPr marL="0" indent="4500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b="1" i="1" u="sng" dirty="0" smtClean="0">
                <a:solidFill>
                  <a:schemeClr val="accent1">
                    <a:lumMod val="75000"/>
                  </a:schemeClr>
                </a:solidFill>
              </a:rPr>
              <a:t>Управление заказами</a:t>
            </a:r>
            <a:r>
              <a:rPr lang="ru-RU" sz="2000" u="sng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ru-RU" sz="2000" dirty="0" smtClean="0"/>
              <a:t> быстрое заполнение и автоматическое создание документа «Реализация товаров»;</a:t>
            </a:r>
          </a:p>
          <a:p>
            <a:pPr marL="0" indent="4500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b="1" i="1" u="sng" dirty="0" smtClean="0">
                <a:solidFill>
                  <a:schemeClr val="accent1">
                    <a:lumMod val="75000"/>
                  </a:schemeClr>
                </a:solidFill>
              </a:rPr>
              <a:t>Реализация товаров:</a:t>
            </a:r>
            <a:r>
              <a:rPr lang="ru-RU" sz="20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000" dirty="0" smtClean="0"/>
              <a:t>формируется на основании «Заказа», исключает повторный ввод данных;</a:t>
            </a:r>
          </a:p>
          <a:p>
            <a:pPr marL="0" indent="4500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b="1" i="1" u="sng" dirty="0" smtClean="0">
                <a:solidFill>
                  <a:schemeClr val="accent1">
                    <a:lumMod val="75000"/>
                  </a:schemeClr>
                </a:solidFill>
              </a:rPr>
              <a:t>Учёт остатков на складах: </a:t>
            </a:r>
            <a:r>
              <a:rPr lang="ru-RU" sz="2000" dirty="0" smtClean="0"/>
              <a:t>автоматическое обновление остатков, учёт по складам;</a:t>
            </a:r>
          </a:p>
          <a:p>
            <a:pPr marL="0" indent="4500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b="1" i="1" u="sng" dirty="0" smtClean="0">
                <a:solidFill>
                  <a:schemeClr val="accent1">
                    <a:lumMod val="75000"/>
                  </a:schemeClr>
                </a:solidFill>
              </a:rPr>
              <a:t>Управление ценами:</a:t>
            </a:r>
            <a:r>
              <a:rPr lang="ru-RU" sz="20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000" dirty="0" smtClean="0"/>
              <a:t>автоматическая подстановка актуальных цен в документы;</a:t>
            </a:r>
          </a:p>
          <a:p>
            <a:pPr marL="0" indent="4500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b="1" i="1" u="sng" dirty="0" smtClean="0">
                <a:solidFill>
                  <a:schemeClr val="accent1">
                    <a:lumMod val="75000"/>
                  </a:schemeClr>
                </a:solidFill>
              </a:rPr>
              <a:t>Учёт закупок:</a:t>
            </a:r>
            <a:r>
              <a:rPr lang="ru-RU" sz="20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000" dirty="0" smtClean="0"/>
              <a:t>поступления от поставщиков с автоматическим обновлением остатков.</a:t>
            </a:r>
          </a:p>
          <a:p>
            <a:pPr marL="0" indent="4500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b="1" i="1" u="sng" dirty="0" smtClean="0">
                <a:solidFill>
                  <a:schemeClr val="accent1">
                    <a:lumMod val="75000"/>
                  </a:schemeClr>
                </a:solidFill>
              </a:rPr>
              <a:t>Отчётность: </a:t>
            </a:r>
            <a:r>
              <a:rPr lang="ru-RU" sz="20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000" dirty="0" smtClean="0"/>
              <a:t>анализ продаж, остатков товаров на складах.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Для кого создана система?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spcAft>
                <a:spcPts val="500"/>
              </a:spcAft>
              <a:buNone/>
            </a:pPr>
            <a:r>
              <a:rPr lang="ru-RU" sz="2000" dirty="0" smtClean="0"/>
              <a:t>Функционал системы рассчитан на следующих пользователей:</a:t>
            </a:r>
          </a:p>
          <a:p>
            <a:pPr marL="0" indent="4500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b="1" i="1" u="sng" dirty="0" smtClean="0">
                <a:solidFill>
                  <a:schemeClr val="accent1">
                    <a:lumMod val="75000"/>
                  </a:schemeClr>
                </a:solidFill>
              </a:rPr>
              <a:t>Менеджер по продажам:</a:t>
            </a:r>
            <a:r>
              <a:rPr lang="ru-RU" sz="20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000" dirty="0" smtClean="0"/>
              <a:t>оформление заказов, контроль выполнения, обработка отгрузок;</a:t>
            </a:r>
          </a:p>
          <a:p>
            <a:pPr marL="0" indent="4500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b="1" i="1" u="sng" dirty="0" smtClean="0">
                <a:solidFill>
                  <a:schemeClr val="accent1">
                    <a:lumMod val="75000"/>
                  </a:schemeClr>
                </a:solidFill>
              </a:rPr>
              <a:t>Складские сотрудники (Закупщики):</a:t>
            </a:r>
            <a:r>
              <a:rPr lang="ru-RU" sz="20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000" dirty="0" smtClean="0"/>
              <a:t>контроль поступлений, перемещений и остатков товаров на складах;</a:t>
            </a:r>
          </a:p>
          <a:p>
            <a:pPr marL="0" indent="45000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b="1" i="1" u="sng" dirty="0" smtClean="0">
                <a:solidFill>
                  <a:schemeClr val="accent1">
                    <a:lumMod val="75000"/>
                  </a:schemeClr>
                </a:solidFill>
              </a:rPr>
              <a:t>Директор: </a:t>
            </a:r>
            <a:r>
              <a:rPr lang="ru-RU" sz="2000" b="1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000" dirty="0" smtClean="0"/>
              <a:t>получение аналитики по продажам, запасам и прибыли.</a:t>
            </a:r>
            <a:endParaRPr lang="ru-RU" sz="2000" dirty="0" smtClean="0"/>
          </a:p>
          <a:p>
            <a:pPr marL="0" indent="450000" algn="just">
              <a:spcBef>
                <a:spcPts val="500"/>
              </a:spcBef>
              <a:buNone/>
            </a:pPr>
            <a:r>
              <a:rPr lang="ru-RU" sz="2000" dirty="0" smtClean="0"/>
              <a:t>Система интуитивна понятна даже для пользователей с базовыми знаниями «1С».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415" y="4286256"/>
            <a:ext cx="4095171" cy="214314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Как система упрощает работу?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14882"/>
          </a:xfrm>
        </p:spPr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2000" dirty="0" smtClean="0"/>
              <a:t>Простота в пользовании системой обеспечивается за счёт автоматического заполнения документов на основе справочников, перечислений и предыдущих действий сотрудника. Исключаются дублирующие действия, такие как: создание двух одинаковых документов «Реализация товаров». Остатки товаров на складах и продажи мгновенно обновляются благодаря встроенным регистрам остатков и оборотов. Исключён ручной подсчёт сумм за позицию товара в документе и общей суммы. Актуальные цены на товары подставляются автоматически.  Всегда можно получить  достоверный отчёт по продажам и остаткам товара в один клик.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2000" dirty="0" smtClean="0"/>
              <a:t>Это не просто база данных, а помощник в работе предприятия, который снижает вероятность ошибок и экономит время, что повышает эффективность работы.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Принцип работы системы наглядно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50" name="Picture 2" descr="C:\Users\студент\Downloads\2025-05-27_11-35-5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8761" y="1643050"/>
            <a:ext cx="5786478" cy="50317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Преимущества и возможные ограничения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dirty="0" smtClean="0"/>
              <a:t>простота в использовании;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dirty="0" smtClean="0"/>
              <a:t>автоматизация ключевых бизнес-процессов;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dirty="0" smtClean="0"/>
              <a:t>высокая скорость обработки документов;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dirty="0" smtClean="0"/>
              <a:t>гибкость и </a:t>
            </a:r>
            <a:r>
              <a:rPr lang="ru-RU" sz="2000" dirty="0" err="1" smtClean="0"/>
              <a:t>масштабируемость</a:t>
            </a:r>
            <a:r>
              <a:rPr lang="ru-RU" sz="2000" dirty="0" smtClean="0"/>
              <a:t>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dirty="0" smtClean="0"/>
              <a:t>минимальные требования к обучению персонала;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dirty="0" smtClean="0"/>
              <a:t>актуальные остатки без ручного пересчёта.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endParaRPr lang="ru-RU" sz="2000" dirty="0"/>
          </a:p>
        </p:txBody>
      </p:sp>
      <p:sp>
        <p:nvSpPr>
          <p:cNvPr id="7" name="Содержимое 6"/>
          <p:cNvSpPr>
            <a:spLocks noGrp="1"/>
          </p:cNvSpPr>
          <p:nvPr>
            <p:ph sz="quarter" idx="4"/>
          </p:nvPr>
        </p:nvSpPr>
        <p:spPr>
          <a:xfrm>
            <a:off x="4786314" y="2428868"/>
            <a:ext cx="3886200" cy="35814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ru-RU" sz="2000" dirty="0" smtClean="0"/>
              <a:t>стандартный,  визуально несовременный интерфейс;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dirty="0" smtClean="0"/>
              <a:t>не предназначена для крупных сетей с десятками магазинов.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algn="ctr"/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 smtClean="0"/>
              <a:t>ОГРАНИЧЕНИЯ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Сравнение с другими решениями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00034" y="1662900"/>
          <a:ext cx="8143932" cy="436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4"/>
                <a:gridCol w="2714644"/>
                <a:gridCol w="2714644"/>
              </a:tblGrid>
              <a:tr h="5887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Параметр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Наша система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Другие универсальные решения</a:t>
                      </a:r>
                      <a:endParaRPr lang="ru-RU" dirty="0"/>
                    </a:p>
                  </a:txBody>
                  <a:tcPr anchor="ctr"/>
                </a:tc>
              </a:tr>
              <a:tr h="5887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Простота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Очень простая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Часто перегружены функциями</a:t>
                      </a:r>
                      <a:endParaRPr lang="ru-RU" dirty="0"/>
                    </a:p>
                  </a:txBody>
                  <a:tcPr anchor="ctr"/>
                </a:tc>
              </a:tr>
              <a:tr h="628816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Скорость внедрения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Мгновенно на базе «1С»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Требует</a:t>
                      </a:r>
                      <a:r>
                        <a:rPr lang="ru-RU" baseline="0" dirty="0" smtClean="0"/>
                        <a:t> адаптации</a:t>
                      </a:r>
                      <a:endParaRPr lang="ru-RU" dirty="0"/>
                    </a:p>
                  </a:txBody>
                  <a:tcPr anchor="ctr"/>
                </a:tc>
              </a:tr>
              <a:tr h="5887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Гибкость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Лёгкость</a:t>
                      </a:r>
                      <a:r>
                        <a:rPr lang="ru-RU" baseline="0" dirty="0" smtClean="0"/>
                        <a:t> доработки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Требуются</a:t>
                      </a:r>
                      <a:r>
                        <a:rPr lang="ru-RU" baseline="0" dirty="0" smtClean="0"/>
                        <a:t> специалисты</a:t>
                      </a:r>
                      <a:endParaRPr lang="ru-RU" dirty="0"/>
                    </a:p>
                  </a:txBody>
                  <a:tcPr anchor="ctr"/>
                </a:tc>
              </a:tr>
              <a:tr h="5887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Применимость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Под конкретный магазин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Общего назначения</a:t>
                      </a:r>
                      <a:endParaRPr lang="ru-RU" dirty="0"/>
                    </a:p>
                  </a:txBody>
                  <a:tcPr anchor="ctr"/>
                </a:tc>
              </a:tr>
              <a:tr h="5887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Прозрачность и контроль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Формирование отчётов в один клик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Часто требуют</a:t>
                      </a:r>
                      <a:r>
                        <a:rPr lang="ru-RU" baseline="0" dirty="0" smtClean="0"/>
                        <a:t> ручного учёта/выгрузок в </a:t>
                      </a:r>
                      <a:r>
                        <a:rPr lang="en-US" baseline="0" dirty="0" smtClean="0"/>
                        <a:t> Excel</a:t>
                      </a:r>
                      <a:endParaRPr lang="ru-RU" dirty="0"/>
                    </a:p>
                  </a:txBody>
                  <a:tcPr anchor="ctr"/>
                </a:tc>
              </a:tr>
              <a:tr h="58870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Легальность</a:t>
                      </a:r>
                      <a:r>
                        <a:rPr lang="ru-RU" baseline="0" dirty="0" smtClean="0"/>
                        <a:t> и надёжность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Работает на базе лицензионного</a:t>
                      </a:r>
                      <a:r>
                        <a:rPr lang="ru-RU" baseline="0" dirty="0" smtClean="0"/>
                        <a:t> ПО «1С»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Частое использование пиратских</a:t>
                      </a:r>
                      <a:r>
                        <a:rPr lang="ru-RU" baseline="0" dirty="0" smtClean="0"/>
                        <a:t> решений</a:t>
                      </a:r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Планируемая модернизация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14882"/>
          </a:xfrm>
        </p:spPr>
        <p:txBody>
          <a:bodyPr>
            <a:norm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2000" dirty="0" smtClean="0"/>
              <a:t>Наша система легко поддаётся модернизации благодаря гибкости платформы «1С».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2000" dirty="0" smtClean="0"/>
              <a:t>В дальнейшем необходимо внедрение интеграции с сайтом </a:t>
            </a:r>
            <a:r>
              <a:rPr lang="ru-RU" sz="2000" dirty="0" err="1" smtClean="0"/>
              <a:t>интернет-магазина</a:t>
            </a:r>
            <a:r>
              <a:rPr lang="ru-RU" sz="2000" dirty="0" smtClean="0"/>
              <a:t> для автоматического переноса заказов. При необходимости возможно расширение функционала  за счёт внедрения </a:t>
            </a:r>
            <a:r>
              <a:rPr lang="en-US" sz="2000" dirty="0" smtClean="0"/>
              <a:t>CRM-</a:t>
            </a:r>
            <a:r>
              <a:rPr lang="ru-RU" sz="2000" dirty="0" smtClean="0"/>
              <a:t>модуля для аналитических инструментов, а именно – прогноза продаж.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2000" dirty="0" smtClean="0"/>
              <a:t>Дополнительно система может быть адаптирована для мобильной работа или подключена к </a:t>
            </a:r>
            <a:r>
              <a:rPr lang="ru-RU" sz="2000" dirty="0" err="1" smtClean="0"/>
              <a:t>онлайн-кассам</a:t>
            </a:r>
            <a:r>
              <a:rPr lang="ru-RU" sz="2000" dirty="0" smtClean="0"/>
              <a:t>, что обеспечит соответствие законодательству и удобство в розничной торговли.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бычная">
  <a:themeElements>
    <a:clrScheme name="Другая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A8422A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Обычная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105</TotalTime>
  <Words>594</Words>
  <PresentationFormat>Экран (4:3)</PresentationFormat>
  <Paragraphs>67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Обычная</vt:lpstr>
      <vt:lpstr>Информационная система  «Учет заказов и продаж» для  интернет-магазина игрушек</vt:lpstr>
      <vt:lpstr>ИС «Учёт заказов и продаж»</vt:lpstr>
      <vt:lpstr>Основной функционал</vt:lpstr>
      <vt:lpstr>Для кого создана система?</vt:lpstr>
      <vt:lpstr>Как система упрощает работу?</vt:lpstr>
      <vt:lpstr>Принцип работы системы наглядно</vt:lpstr>
      <vt:lpstr>Преимущества и возможные ограничения</vt:lpstr>
      <vt:lpstr>Сравнение с другими решениями</vt:lpstr>
      <vt:lpstr>Планируемая модернизация</vt:lpstr>
      <vt:lpstr>Итоги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«Учет заказов и продаж» для интернет-магазина игрушек</dc:title>
  <dc:creator>студент</dc:creator>
  <cp:lastModifiedBy>студент</cp:lastModifiedBy>
  <cp:revision>12</cp:revision>
  <dcterms:created xsi:type="dcterms:W3CDTF">2025-06-03T06:02:58Z</dcterms:created>
  <dcterms:modified xsi:type="dcterms:W3CDTF">2025-06-03T07:59:08Z</dcterms:modified>
</cp:coreProperties>
</file>