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54F2-ED27-3F3A-1939-1F321ADEC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2D3CBB-8407-E42E-8B3E-51C885EAE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9FCBC4-292A-8934-A17F-A160AF0A4E51}"/>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5" name="Footer Placeholder 4">
            <a:extLst>
              <a:ext uri="{FF2B5EF4-FFF2-40B4-BE49-F238E27FC236}">
                <a16:creationId xmlns:a16="http://schemas.microsoft.com/office/drawing/2014/main" id="{717EBB5A-0D99-55BA-6175-85CA03BEE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73D1C-02BC-4FE5-6F85-C63702D0934C}"/>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32599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2486-C1EB-F4CD-30BE-F6BB15F6D0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02670C-4599-F8E2-180F-CE360FC55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2A3A-F1A0-B73A-5373-38064A31DC86}"/>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5" name="Footer Placeholder 4">
            <a:extLst>
              <a:ext uri="{FF2B5EF4-FFF2-40B4-BE49-F238E27FC236}">
                <a16:creationId xmlns:a16="http://schemas.microsoft.com/office/drawing/2014/main" id="{DBDDA477-7ED8-0FD8-CDC6-EB14ED03D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F7070-B603-63DF-B643-095CE35F9B87}"/>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217508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38D92C-24B1-9FE9-A321-D8B0ABE99D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7FEBE-35E3-AE36-CD0F-0D981C499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E3097-A551-289B-8652-88E126F7917F}"/>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5" name="Footer Placeholder 4">
            <a:extLst>
              <a:ext uri="{FF2B5EF4-FFF2-40B4-BE49-F238E27FC236}">
                <a16:creationId xmlns:a16="http://schemas.microsoft.com/office/drawing/2014/main" id="{70A52503-2874-3EEB-B54A-8908FAB9A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D344D-984B-65D2-C1B7-A8016A3E2FA6}"/>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221588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E427-49A1-7F35-D7AB-12A312612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42F01-C025-D4AF-A12E-088568A0A9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45630-C70E-3FE3-0ED5-B0CCA670D087}"/>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5" name="Footer Placeholder 4">
            <a:extLst>
              <a:ext uri="{FF2B5EF4-FFF2-40B4-BE49-F238E27FC236}">
                <a16:creationId xmlns:a16="http://schemas.microsoft.com/office/drawing/2014/main" id="{B9F7DFD4-AB04-C42E-0129-502B9D900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A4DE8-43A6-C1F9-29A8-D7B0FFEF4012}"/>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24286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84EC-F9DA-3ACA-521C-CD79DA4E6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6B9C27-DF3A-FA15-6450-5C5789622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D0253-6227-771D-CBD2-220B4DB29311}"/>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5" name="Footer Placeholder 4">
            <a:extLst>
              <a:ext uri="{FF2B5EF4-FFF2-40B4-BE49-F238E27FC236}">
                <a16:creationId xmlns:a16="http://schemas.microsoft.com/office/drawing/2014/main" id="{95B48D30-50D0-7826-EA28-72493457C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A3781-4B6E-85BA-5A06-8CEF89CA3192}"/>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402700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4340-71A7-50B6-C4C4-038E882AD2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1EADD-1326-1A2C-53E8-17C0CF577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A4A9D-72C0-880D-FB00-24BA099D7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AE20E6-1E62-BECC-DA11-E9058AB8DF08}"/>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6" name="Footer Placeholder 5">
            <a:extLst>
              <a:ext uri="{FF2B5EF4-FFF2-40B4-BE49-F238E27FC236}">
                <a16:creationId xmlns:a16="http://schemas.microsoft.com/office/drawing/2014/main" id="{CB17ADF1-B7FE-92C4-7976-A8492853F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28A64-CA1C-6EB3-C0B1-6DA614900AEE}"/>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238588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C541-387D-C9C7-F726-93ECCA8B1F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4AE74-A42D-5288-779A-D04D0A575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8BE4F-152C-1ECF-B29F-EFC48C4D4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3C97CC-85B8-1A9E-0F49-63FFABA6E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30A16-C088-36A5-F3BF-AA467EB6A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9E9C90-6AA1-6DE5-44AC-77F21EEAD3D3}"/>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8" name="Footer Placeholder 7">
            <a:extLst>
              <a:ext uri="{FF2B5EF4-FFF2-40B4-BE49-F238E27FC236}">
                <a16:creationId xmlns:a16="http://schemas.microsoft.com/office/drawing/2014/main" id="{DEB13316-CCFC-F07B-3F5F-50750F8016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2D4DFC-B67A-BA4C-9FD7-75652AA67688}"/>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387913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986E-D28A-55BC-EF3C-DAB587191E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F1C231-E88C-348A-5D40-E262A0C1FDCE}"/>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4" name="Footer Placeholder 3">
            <a:extLst>
              <a:ext uri="{FF2B5EF4-FFF2-40B4-BE49-F238E27FC236}">
                <a16:creationId xmlns:a16="http://schemas.microsoft.com/office/drawing/2014/main" id="{31E61B08-829C-F36A-6CAE-5E343AFB05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5EB3A-13D2-C721-EDBB-93DDEB4A9AB6}"/>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46820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65FCA-63D5-7BBC-2F93-61D3F211CB3F}"/>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3" name="Footer Placeholder 2">
            <a:extLst>
              <a:ext uri="{FF2B5EF4-FFF2-40B4-BE49-F238E27FC236}">
                <a16:creationId xmlns:a16="http://schemas.microsoft.com/office/drawing/2014/main" id="{4F0EA8BD-2C21-426C-2894-2F31ACA429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B85454-BFCC-BB9B-6D6A-3F6926040380}"/>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314172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6405-27AD-BB34-3EAF-542360E8E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9FD843-7558-CF91-123B-27C8BAD38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70B4E-E4B7-13E8-6F55-FFBCFFAC9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11072-898B-2D15-7135-6BA603233061}"/>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6" name="Footer Placeholder 5">
            <a:extLst>
              <a:ext uri="{FF2B5EF4-FFF2-40B4-BE49-F238E27FC236}">
                <a16:creationId xmlns:a16="http://schemas.microsoft.com/office/drawing/2014/main" id="{06BF45CA-81D3-A4E3-C9C9-14CBBC661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A2AB5-471F-5DF0-C135-A52B536516A8}"/>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348385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38A5-FFCC-54EF-FEEA-F2F1A018D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4062B8-402A-D5FA-93D0-EFAB038BD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81918F-3EFF-1552-6B17-3FD1797A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5314C-8BF3-462E-72AA-B799E90FE2CE}"/>
              </a:ext>
            </a:extLst>
          </p:cNvPr>
          <p:cNvSpPr>
            <a:spLocks noGrp="1"/>
          </p:cNvSpPr>
          <p:nvPr>
            <p:ph type="dt" sz="half" idx="10"/>
          </p:nvPr>
        </p:nvSpPr>
        <p:spPr/>
        <p:txBody>
          <a:bodyPr/>
          <a:lstStyle/>
          <a:p>
            <a:fld id="{830E5820-950E-4B49-959E-62C76DA4AFE6}" type="datetimeFigureOut">
              <a:rPr lang="en-US" smtClean="0"/>
              <a:t>12/31/2024</a:t>
            </a:fld>
            <a:endParaRPr lang="en-US"/>
          </a:p>
        </p:txBody>
      </p:sp>
      <p:sp>
        <p:nvSpPr>
          <p:cNvPr id="6" name="Footer Placeholder 5">
            <a:extLst>
              <a:ext uri="{FF2B5EF4-FFF2-40B4-BE49-F238E27FC236}">
                <a16:creationId xmlns:a16="http://schemas.microsoft.com/office/drawing/2014/main" id="{61D7279F-547D-F84B-E6E2-98F380A33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B3D8-7F94-C733-7F04-1A35B7AF66CB}"/>
              </a:ext>
            </a:extLst>
          </p:cNvPr>
          <p:cNvSpPr>
            <a:spLocks noGrp="1"/>
          </p:cNvSpPr>
          <p:nvPr>
            <p:ph type="sldNum" sz="quarter" idx="12"/>
          </p:nvPr>
        </p:nvSpPr>
        <p:spPr/>
        <p:txBody>
          <a:bodyPr/>
          <a:lstStyle/>
          <a:p>
            <a:fld id="{F2D5E3ED-C0A0-4601-93DB-FDA8857FE184}" type="slidenum">
              <a:rPr lang="en-US" smtClean="0"/>
              <a:t>‹#›</a:t>
            </a:fld>
            <a:endParaRPr lang="en-US"/>
          </a:p>
        </p:txBody>
      </p:sp>
    </p:spTree>
    <p:extLst>
      <p:ext uri="{BB962C8B-B14F-4D97-AF65-F5344CB8AC3E}">
        <p14:creationId xmlns:p14="http://schemas.microsoft.com/office/powerpoint/2010/main" val="332871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4EB7A-EE6B-BB0D-94AA-5F96C43AF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9ED04-3D52-9F67-2DD8-D4391B405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F439F-93F7-5C5D-594D-812383264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E5820-950E-4B49-959E-62C76DA4AFE6}" type="datetimeFigureOut">
              <a:rPr lang="en-US" smtClean="0"/>
              <a:t>12/31/2024</a:t>
            </a:fld>
            <a:endParaRPr lang="en-US"/>
          </a:p>
        </p:txBody>
      </p:sp>
      <p:sp>
        <p:nvSpPr>
          <p:cNvPr id="5" name="Footer Placeholder 4">
            <a:extLst>
              <a:ext uri="{FF2B5EF4-FFF2-40B4-BE49-F238E27FC236}">
                <a16:creationId xmlns:a16="http://schemas.microsoft.com/office/drawing/2014/main" id="{8760CF8C-5EB2-3112-B389-D1ED7AE73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35D214-7F5E-A8B6-0330-A6952C427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5E3ED-C0A0-4601-93DB-FDA8857FE184}" type="slidenum">
              <a:rPr lang="en-US" smtClean="0"/>
              <a:t>‹#›</a:t>
            </a:fld>
            <a:endParaRPr lang="en-US"/>
          </a:p>
        </p:txBody>
      </p:sp>
    </p:spTree>
    <p:extLst>
      <p:ext uri="{BB962C8B-B14F-4D97-AF65-F5344CB8AC3E}">
        <p14:creationId xmlns:p14="http://schemas.microsoft.com/office/powerpoint/2010/main" val="143835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DA2C77-32E5-46F1-B66E-BC8F8552DB51}"/>
              </a:ext>
            </a:extLst>
          </p:cNvPr>
          <p:cNvSpPr txBox="1"/>
          <p:nvPr/>
        </p:nvSpPr>
        <p:spPr>
          <a:xfrm>
            <a:off x="420624" y="411480"/>
            <a:ext cx="11356848" cy="5047536"/>
          </a:xfrm>
          <a:prstGeom prst="rect">
            <a:avLst/>
          </a:prstGeom>
          <a:noFill/>
        </p:spPr>
        <p:txBody>
          <a:bodyPr wrap="square">
            <a:spAutoFit/>
          </a:bodyPr>
          <a:lstStyle/>
          <a:p>
            <a:pPr algn="just"/>
            <a:r>
              <a:rPr lang="en-US" sz="1400" err="1">
                <a:latin typeface="Times New Roman" panose="02020603050405020304" pitchFamily="18" charset="0"/>
                <a:cs typeface="Times New Roman" panose="02020603050405020304" pitchFamily="18" charset="0"/>
              </a:rPr>
              <a:t>Teknologi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kecerdasan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buatan</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telah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menjadi</a:t>
            </a:r>
            <a:r>
              <a:rPr lang="en-US" sz="1400">
                <a:latin typeface="Times New Roman" panose="02020603050405020304" pitchFamily="18" charset="0"/>
                <a:cs typeface="Times New Roman" panose="02020603050405020304" pitchFamily="18" charset="0"/>
              </a:rPr>
              <a:t> salah </a:t>
            </a:r>
            <a:r>
              <a:rPr lang="en-US" sz="1400" err="1">
                <a:latin typeface="Times New Roman" panose="02020603050405020304" pitchFamily="18" charset="0"/>
                <a:cs typeface="Times New Roman" panose="02020603050405020304" pitchFamily="18" charset="0"/>
              </a:rPr>
              <a:t>satu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inovasi</a:t>
            </a:r>
            <a:r>
              <a:rPr lang="en-US" sz="1400">
                <a:latin typeface="Times New Roman" panose="02020603050405020304" pitchFamily="18" charset="0"/>
                <a:cs typeface="Times New Roman" panose="02020603050405020304" pitchFamily="18" charset="0"/>
              </a:rPr>
              <a:t> paling </a:t>
            </a:r>
            <a:r>
              <a:rPr lang="en-US" sz="1400" err="1">
                <a:latin typeface="Times New Roman" panose="02020603050405020304" pitchFamily="18" charset="0"/>
                <a:cs typeface="Times New Roman" panose="02020603050405020304" pitchFamily="18" charset="0"/>
              </a:rPr>
              <a:t>revolusioner</a:t>
            </a:r>
            <a:r>
              <a:rPr lang="en-US" sz="1400">
                <a:latin typeface="Times New Roman" panose="02020603050405020304" pitchFamily="18" charset="0"/>
                <a:cs typeface="Times New Roman" panose="02020603050405020304" pitchFamily="18" charset="0"/>
              </a:rPr>
              <a:t> di era digital </a:t>
            </a:r>
            <a:r>
              <a:rPr lang="en-US" sz="1400" err="1">
                <a:latin typeface="Times New Roman" panose="02020603050405020304" pitchFamily="18" charset="0"/>
                <a:cs typeface="Times New Roman" panose="02020603050405020304" pitchFamily="18" charset="0"/>
              </a:rPr>
              <a:t>saat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ini</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merujuk</a:t>
            </a:r>
            <a:r>
              <a:rPr lang="en-US" sz="1400">
                <a:latin typeface="Times New Roman" panose="02020603050405020304" pitchFamily="18" charset="0"/>
                <a:cs typeface="Times New Roman" panose="02020603050405020304" pitchFamily="18" charset="0"/>
              </a:rPr>
              <a:t> pada </a:t>
            </a:r>
            <a:r>
              <a:rPr lang="en-US" sz="1400" err="1">
                <a:latin typeface="Times New Roman" panose="02020603050405020304" pitchFamily="18" charset="0"/>
                <a:cs typeface="Times New Roman" panose="02020603050405020304" pitchFamily="18" charset="0"/>
              </a:rPr>
              <a:t>kemampuan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mesin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meniru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fungsi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kognitif</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manusia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seperti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belajar</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berpikir</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memecahkan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masalah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Dengan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menggunakan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algoritma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kompleks</a:t>
            </a:r>
            <a:r>
              <a:rPr lang="en-US" sz="1400">
                <a:latin typeface="Times New Roman" panose="02020603050405020304" pitchFamily="18" charset="0"/>
                <a:cs typeface="Times New Roman" panose="02020603050405020304" pitchFamily="18" charset="0"/>
              </a:rPr>
              <a:t> dan data </a:t>
            </a:r>
            <a:r>
              <a:rPr lang="en-US" sz="1400" err="1">
                <a:latin typeface="Times New Roman" panose="02020603050405020304" pitchFamily="18" charset="0"/>
                <a:cs typeface="Times New Roman" panose="02020603050405020304" pitchFamily="18" charset="0"/>
              </a:rPr>
              <a:t>besar</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dapat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menganalisis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informasi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dengan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cepat</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akurat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memberikan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wawasan</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berharga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berbagai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bidang</a:t>
            </a:r>
            <a:r>
              <a:rPr lang="en-US" sz="1400">
                <a:latin typeface="Times New Roman" panose="02020603050405020304" pitchFamily="18" charset="0"/>
                <a:cs typeface="Times New Roman" panose="02020603050405020304" pitchFamily="18" charset="0"/>
              </a:rPr>
              <a:t>.</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Salah </a:t>
            </a:r>
            <a:r>
              <a:rPr lang="en-US" sz="1400" err="1">
                <a:latin typeface="Times New Roman" panose="02020603050405020304" pitchFamily="18" charset="0"/>
                <a:cs typeface="Times New Roman" panose="02020603050405020304" pitchFamily="18" charset="0"/>
              </a:rPr>
              <a:t>satu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aplikasi</a:t>
            </a:r>
            <a:r>
              <a:rPr lang="en-US" sz="1400">
                <a:latin typeface="Times New Roman" panose="02020603050405020304" pitchFamily="18" charset="0"/>
                <a:cs typeface="Times New Roman" panose="02020603050405020304" pitchFamily="18" charset="0"/>
              </a:rPr>
              <a:t> paling </a:t>
            </a:r>
            <a:r>
              <a:rPr lang="en-US" sz="1400" err="1">
                <a:latin typeface="Times New Roman" panose="02020603050405020304" pitchFamily="18" charset="0"/>
                <a:cs typeface="Times New Roman" panose="02020603050405020304" pitchFamily="18" charset="0"/>
              </a:rPr>
              <a:t>umum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dari</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adalah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analisis</a:t>
            </a:r>
            <a:r>
              <a:rPr lang="en-US" sz="1400">
                <a:latin typeface="Times New Roman" panose="02020603050405020304" pitchFamily="18" charset="0"/>
                <a:cs typeface="Times New Roman" panose="02020603050405020304" pitchFamily="18" charset="0"/>
              </a:rPr>
              <a:t> data. </a:t>
            </a:r>
            <a:r>
              <a:rPr lang="en-US" sz="1400" err="1">
                <a:latin typeface="Times New Roman" panose="02020603050405020304" pitchFamily="18" charset="0"/>
                <a:cs typeface="Times New Roman" panose="02020603050405020304" pitchFamily="18" charset="0"/>
              </a:rPr>
              <a:t>Dalam</a:t>
            </a:r>
            <a:r>
              <a:rPr lang="en-US" sz="1400">
                <a:latin typeface="Times New Roman" panose="02020603050405020304" pitchFamily="18" charset="0"/>
                <a:cs typeface="Times New Roman" panose="02020603050405020304" pitchFamily="18" charset="0"/>
              </a:rPr>
              <a:t> dunia </a:t>
            </a:r>
            <a:r>
              <a:rPr lang="en-US" sz="1400" err="1">
                <a:latin typeface="Times New Roman" panose="02020603050405020304" pitchFamily="18" charset="0"/>
                <a:cs typeface="Times New Roman" panose="02020603050405020304" pitchFamily="18" charset="0"/>
              </a:rPr>
              <a:t>bisnis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perusahaan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menggunakan</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mengolah</a:t>
            </a:r>
            <a:r>
              <a:rPr lang="en-US" sz="1400">
                <a:latin typeface="Times New Roman" panose="02020603050405020304" pitchFamily="18" charset="0"/>
                <a:cs typeface="Times New Roman" panose="02020603050405020304" pitchFamily="18" charset="0"/>
              </a:rPr>
              <a:t> data </a:t>
            </a:r>
            <a:r>
              <a:rPr lang="en-US" sz="1400" err="1">
                <a:latin typeface="Times New Roman" panose="02020603050405020304" pitchFamily="18" charset="0"/>
                <a:cs typeface="Times New Roman" panose="02020603050405020304" pitchFamily="18" charset="0"/>
              </a:rPr>
              <a:t>pelanggan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memprediksi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tren</a:t>
            </a:r>
            <a:r>
              <a:rPr lang="en-US" sz="1400">
                <a:latin typeface="Times New Roman" panose="02020603050405020304" pitchFamily="18" charset="0"/>
                <a:cs typeface="Times New Roman" panose="02020603050405020304" pitchFamily="18" charset="0"/>
              </a:rPr>
              <a:t> pasar, dan </a:t>
            </a:r>
            <a:r>
              <a:rPr lang="en-US" sz="1400" err="1">
                <a:latin typeface="Times New Roman" panose="02020603050405020304" pitchFamily="18" charset="0"/>
                <a:cs typeface="Times New Roman" panose="02020603050405020304" pitchFamily="18" charset="0"/>
              </a:rPr>
              <a:t>mengoptimalkan</a:t>
            </a:r>
            <a:r>
              <a:rPr lang="en-US" sz="1400">
                <a:latin typeface="Times New Roman" panose="02020603050405020304" pitchFamily="18" charset="0"/>
                <a:cs typeface="Times New Roman" panose="02020603050405020304" pitchFamily="18" charset="0"/>
              </a:rPr>
              <a:t> strategi </a:t>
            </a:r>
            <a:r>
              <a:rPr lang="en-US" sz="1400" err="1">
                <a:latin typeface="Times New Roman" panose="02020603050405020304" pitchFamily="18" charset="0"/>
                <a:cs typeface="Times New Roman" panose="02020603050405020304" pitchFamily="18" charset="0"/>
              </a:rPr>
              <a:t>pemasaran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Selain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itu</a:t>
            </a:r>
            <a:r>
              <a:rPr lang="en-US" sz="1400">
                <a:latin typeface="Times New Roman" panose="02020603050405020304" pitchFamily="18" charset="0"/>
                <a:cs typeface="Times New Roman" panose="02020603050405020304" pitchFamily="18" charset="0"/>
              </a:rPr>
              <a:t>, AI juga </a:t>
            </a:r>
            <a:r>
              <a:rPr lang="en-US" sz="1400" err="1">
                <a:latin typeface="Times New Roman" panose="02020603050405020304" pitchFamily="18" charset="0"/>
                <a:cs typeface="Times New Roman" panose="02020603050405020304" pitchFamily="18" charset="0"/>
              </a:rPr>
              <a:t>digunakan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sektor</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kesehatan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mendiagnosis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penyakit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merancang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rencana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perawatan</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bahkan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penelitian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obat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baru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Dengan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kemampuan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memproses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informasi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dalam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jumlah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besar</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membantu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profesional</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medis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membuat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keputusan</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lebih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baik</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lebih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cepat</a:t>
            </a:r>
            <a:r>
              <a:rPr lang="en-US" sz="1400">
                <a:latin typeface="Times New Roman" panose="02020603050405020304" pitchFamily="18" charset="0"/>
                <a:cs typeface="Times New Roman" panose="02020603050405020304" pitchFamily="18" charset="0"/>
              </a:rPr>
              <a:t>. Di </a:t>
            </a:r>
            <a:r>
              <a:rPr lang="en-US" sz="1400" err="1">
                <a:latin typeface="Times New Roman" panose="02020603050405020304" pitchFamily="18" charset="0"/>
                <a:cs typeface="Times New Roman" panose="02020603050405020304" pitchFamily="18" charset="0"/>
              </a:rPr>
              <a:t>bidang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transportasi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teknologi</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telah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mengubah</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cara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kita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bepergian</a:t>
            </a:r>
            <a:r>
              <a:rPr lang="en-US" sz="1400">
                <a:latin typeface="Times New Roman" panose="02020603050405020304" pitchFamily="18" charset="0"/>
                <a:cs typeface="Times New Roman" panose="02020603050405020304" pitchFamily="18" charset="0"/>
              </a:rPr>
              <a:t>. Mobil </a:t>
            </a:r>
            <a:r>
              <a:rPr lang="en-US" sz="1400" err="1">
                <a:latin typeface="Times New Roman" panose="02020603050405020304" pitchFamily="18" charset="0"/>
                <a:cs typeface="Times New Roman" panose="02020603050405020304" pitchFamily="18" charset="0"/>
              </a:rPr>
              <a:t>otonom</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menggunakan</a:t>
            </a:r>
            <a:r>
              <a:rPr lang="en-US" sz="1400">
                <a:latin typeface="Times New Roman" panose="02020603050405020304" pitchFamily="18" charset="0"/>
                <a:cs typeface="Times New Roman" panose="02020603050405020304" pitchFamily="18" charset="0"/>
              </a:rPr>
              <a:t> sensor dan </a:t>
            </a:r>
            <a:r>
              <a:rPr lang="en-US" sz="1400" err="1">
                <a:latin typeface="Times New Roman" panose="02020603050405020304" pitchFamily="18" charset="0"/>
                <a:cs typeface="Times New Roman" panose="02020603050405020304" pitchFamily="18" charset="0"/>
              </a:rPr>
              <a:t>algoritma</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menavigasi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tanpa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pengemudi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menjadi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semakin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umum</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Ini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tidak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hanya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meningkatkan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efisiensi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perjalanan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tetapi</a:t>
            </a:r>
            <a:r>
              <a:rPr lang="en-US" sz="1400">
                <a:latin typeface="Times New Roman" panose="02020603050405020304" pitchFamily="18" charset="0"/>
                <a:cs typeface="Times New Roman" panose="02020603050405020304" pitchFamily="18" charset="0"/>
              </a:rPr>
              <a:t> juga </a:t>
            </a:r>
            <a:r>
              <a:rPr lang="en-US" sz="1400" err="1">
                <a:latin typeface="Times New Roman" panose="02020603050405020304" pitchFamily="18" charset="0"/>
                <a:cs typeface="Times New Roman" panose="02020603050405020304" pitchFamily="18" charset="0"/>
              </a:rPr>
              <a:t>berpotensi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mengurangi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kecelakaan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lalu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lintas</a:t>
            </a:r>
            <a:r>
              <a:rPr lang="en-US" sz="1400">
                <a:latin typeface="Times New Roman" panose="02020603050405020304" pitchFamily="18" charset="0"/>
                <a:cs typeface="Times New Roman" panose="02020603050405020304" pitchFamily="18" charset="0"/>
              </a:rPr>
              <a:t>.</a:t>
            </a:r>
          </a:p>
          <a:p>
            <a:pPr algn="just"/>
            <a:endParaRPr lang="en-US" sz="1400">
              <a:latin typeface="Times New Roman" panose="02020603050405020304" pitchFamily="18" charset="0"/>
              <a:cs typeface="Times New Roman" panose="02020603050405020304" pitchFamily="18" charset="0"/>
            </a:endParaRPr>
          </a:p>
          <a:p>
            <a:pPr algn="just"/>
            <a:r>
              <a:rPr lang="en-US" sz="1400" err="1">
                <a:latin typeface="Times New Roman" panose="02020603050405020304" pitchFamily="18" charset="0"/>
                <a:cs typeface="Times New Roman" panose="02020603050405020304" pitchFamily="18" charset="0"/>
              </a:rPr>
              <a:t>Namun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perkembangan</a:t>
            </a:r>
            <a:r>
              <a:rPr lang="en-US" sz="1400">
                <a:latin typeface="Times New Roman" panose="02020603050405020304" pitchFamily="18" charset="0"/>
                <a:cs typeface="Times New Roman" panose="02020603050405020304" pitchFamily="18" charset="0"/>
              </a:rPr>
              <a:t> AI juga </a:t>
            </a:r>
            <a:r>
              <a:rPr lang="en-US" sz="1400" err="1">
                <a:latin typeface="Times New Roman" panose="02020603050405020304" pitchFamily="18" charset="0"/>
                <a:cs typeface="Times New Roman" panose="02020603050405020304" pitchFamily="18" charset="0"/>
              </a:rPr>
              <a:t>menimbulkan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tantangan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etis</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sosial</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Isu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privasi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keamanan</a:t>
            </a:r>
            <a:r>
              <a:rPr lang="en-US" sz="1400">
                <a:latin typeface="Times New Roman" panose="02020603050405020304" pitchFamily="18" charset="0"/>
                <a:cs typeface="Times New Roman" panose="02020603050405020304" pitchFamily="18" charset="0"/>
              </a:rPr>
              <a:t> data, dan </a:t>
            </a:r>
            <a:r>
              <a:rPr lang="en-US" sz="1400" err="1">
                <a:latin typeface="Times New Roman" panose="02020603050405020304" pitchFamily="18" charset="0"/>
                <a:cs typeface="Times New Roman" panose="02020603050405020304" pitchFamily="18" charset="0"/>
              </a:rPr>
              <a:t>potensi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penggantian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pekerjaan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manusia</a:t>
            </a:r>
            <a:r>
              <a:rPr lang="en-US" sz="1400">
                <a:latin typeface="Times New Roman" panose="02020603050405020304" pitchFamily="18" charset="0"/>
                <a:cs typeface="Times New Roman" panose="02020603050405020304" pitchFamily="18" charset="0"/>
              </a:rPr>
              <a:t> oleh </a:t>
            </a:r>
            <a:r>
              <a:rPr lang="en-US" sz="1400" err="1">
                <a:latin typeface="Times New Roman" panose="02020603050405020304" pitchFamily="18" charset="0"/>
                <a:cs typeface="Times New Roman" panose="02020603050405020304" pitchFamily="18" charset="0"/>
              </a:rPr>
              <a:t>mesin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menjadi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perhatian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utama</a:t>
            </a:r>
            <a:r>
              <a:rPr lang="en-US" sz="1400">
                <a:latin typeface="Times New Roman" panose="02020603050405020304" pitchFamily="18" charset="0"/>
                <a:cs typeface="Times New Roman" panose="02020603050405020304" pitchFamily="18" charset="0"/>
              </a:rPr>
              <a:t>. Oleh </a:t>
            </a:r>
            <a:r>
              <a:rPr lang="en-US" sz="1400" err="1">
                <a:latin typeface="Times New Roman" panose="02020603050405020304" pitchFamily="18" charset="0"/>
                <a:cs typeface="Times New Roman" panose="02020603050405020304" pitchFamily="18" charset="0"/>
              </a:rPr>
              <a:t>karena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itu</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penting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mengembangkan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regulasi</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kebijakan</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memastikan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penggunaan</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secara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bertanggung</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jawab</a:t>
            </a:r>
            <a:r>
              <a:rPr lang="en-US" sz="1400">
                <a:latin typeface="Times New Roman" panose="02020603050405020304" pitchFamily="18" charset="0"/>
                <a:cs typeface="Times New Roman" panose="02020603050405020304" pitchFamily="18" charset="0"/>
              </a:rPr>
              <a:t>.</a:t>
            </a:r>
          </a:p>
          <a:p>
            <a:pPr algn="just"/>
            <a:endParaRPr lang="en-US" sz="1400">
              <a:latin typeface="Times New Roman" panose="02020603050405020304" pitchFamily="18" charset="0"/>
              <a:cs typeface="Times New Roman" panose="02020603050405020304" pitchFamily="18" charset="0"/>
            </a:endParaRPr>
          </a:p>
          <a:p>
            <a:pPr algn="just"/>
            <a:r>
              <a:rPr lang="en-US" sz="1400" err="1">
                <a:latin typeface="Times New Roman" panose="02020603050405020304" pitchFamily="18" charset="0"/>
                <a:cs typeface="Times New Roman" panose="02020603050405020304" pitchFamily="18" charset="0"/>
              </a:rPr>
              <a:t>Secara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keseluruhan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teknologi</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menawarkan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potensi</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luar</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biasa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untuk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meningkatkan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kualitas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hidup</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efisiensi</a:t>
            </a:r>
            <a:r>
              <a:rPr lang="en-US" sz="1400">
                <a:latin typeface="Times New Roman" panose="02020603050405020304" pitchFamily="18" charset="0"/>
                <a:cs typeface="Times New Roman" panose="02020603050405020304" pitchFamily="18" charset="0"/>
              </a:rPr>
              <a:t> di </a:t>
            </a:r>
            <a:r>
              <a:rPr lang="en-US" sz="1400" err="1">
                <a:latin typeface="Times New Roman" panose="02020603050405020304" pitchFamily="18" charset="0"/>
                <a:cs typeface="Times New Roman" panose="02020603050405020304" pitchFamily="18" charset="0"/>
              </a:rPr>
              <a:t>berbagai</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sektor</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Dengan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terus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berkembangnya</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penelitian</a:t>
            </a:r>
            <a:r>
              <a:rPr lang="en-US" sz="1400">
                <a:latin typeface="Times New Roman" panose="02020603050405020304" pitchFamily="18" charset="0"/>
                <a:cs typeface="Times New Roman" panose="02020603050405020304" pitchFamily="18" charset="0"/>
              </a:rPr>
              <a:t> dan </a:t>
            </a:r>
            <a:r>
              <a:rPr lang="en-US" sz="1400" err="1">
                <a:latin typeface="Times New Roman" panose="02020603050405020304" pitchFamily="18" charset="0"/>
                <a:cs typeface="Times New Roman" panose="02020603050405020304" pitchFamily="18" charset="0"/>
              </a:rPr>
              <a:t>inovasi</a:t>
            </a:r>
            <a:r>
              <a:rPr lang="en-US" sz="1400">
                <a:latin typeface="Times New Roman" panose="02020603050405020304" pitchFamily="18" charset="0"/>
                <a:cs typeface="Times New Roman" panose="02020603050405020304" pitchFamily="18" charset="0"/>
              </a:rPr>
              <a:t>, masa </a:t>
            </a:r>
            <a:r>
              <a:rPr lang="en-US" sz="1400" err="1">
                <a:latin typeface="Times New Roman" panose="02020603050405020304" pitchFamily="18" charset="0"/>
                <a:cs typeface="Times New Roman" panose="02020603050405020304" pitchFamily="18" charset="0"/>
              </a:rPr>
              <a:t>depan</a:t>
            </a:r>
            <a:r>
              <a:rPr lang="en-US" sz="1400">
                <a:latin typeface="Times New Roman" panose="02020603050405020304" pitchFamily="18" charset="0"/>
                <a:cs typeface="Times New Roman" panose="02020603050405020304" pitchFamily="18" charset="0"/>
              </a:rPr>
              <a:t> AI </a:t>
            </a:r>
            <a:r>
              <a:rPr lang="en-US" sz="1400" err="1">
                <a:latin typeface="Times New Roman" panose="02020603050405020304" pitchFamily="18" charset="0"/>
                <a:cs typeface="Times New Roman" panose="02020603050405020304" pitchFamily="18" charset="0"/>
              </a:rPr>
              <a:t>menjanjikan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banyak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kemungkinan</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menarik</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sekaligus</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menuntut</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perhatian</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terhadap</a:t>
            </a:r>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implikasi</a:t>
            </a:r>
            <a:r>
              <a:rPr lang="en-US" sz="1400">
                <a:latin typeface="Times New Roman" panose="02020603050405020304" pitchFamily="18" charset="0"/>
                <a:cs typeface="Times New Roman" panose="02020603050405020304" pitchFamily="18" charset="0"/>
              </a:rPr>
              <a:t> yang </a:t>
            </a:r>
            <a:r>
              <a:rPr lang="en-US" sz="1400" err="1">
                <a:latin typeface="Times New Roman" panose="02020603050405020304" pitchFamily="18" charset="0"/>
                <a:cs typeface="Times New Roman" panose="02020603050405020304" pitchFamily="18" charset="0"/>
              </a:rPr>
              <a:t>ditimbulkannya</a:t>
            </a:r>
            <a:r>
              <a:rPr lang="en-US" sz="1400">
                <a:latin typeface="Times New Roman" panose="02020603050405020304" pitchFamily="18" charset="0"/>
                <a:cs typeface="Times New Roman" panose="02020603050405020304" pitchFamily="18" charset="0"/>
              </a:rPr>
              <a:t>.</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Memasuki abad ke-21, perkembangan AI semakin pesat berkat kemajuan dalam komputasi, ketersediaan data besar (big data), dan algoritma yang lebih canggih. Dengan munculnya teknologi seperti cloud computing, perusahaan dan peneliti kini dapat mengakses sumber daya komputasi yang besar dan melakukan analisis data dalam skala yang belum pernah terjadi sebelumnya. Hal ini memungkinkan pengembangan model AI yang lebih kompleks dan akurat.</a:t>
            </a:r>
          </a:p>
        </p:txBody>
      </p:sp>
    </p:spTree>
    <p:extLst>
      <p:ext uri="{BB962C8B-B14F-4D97-AF65-F5344CB8AC3E}">
        <p14:creationId xmlns:p14="http://schemas.microsoft.com/office/powerpoint/2010/main" val="252820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E6453-5B79-29B5-8AEF-7A9DD4BBE25B}"/>
              </a:ext>
            </a:extLst>
          </p:cNvPr>
          <p:cNvSpPr txBox="1"/>
          <p:nvPr/>
        </p:nvSpPr>
        <p:spPr>
          <a:xfrm>
            <a:off x="420624" y="411480"/>
            <a:ext cx="11356848" cy="5047536"/>
          </a:xfrm>
          <a:prstGeom prst="rect">
            <a:avLst/>
          </a:prstGeom>
          <a:noFill/>
        </p:spPr>
        <p:txBody>
          <a:bodyPr wrap="square">
            <a:spAutoFit/>
          </a:bodyPr>
          <a:lstStyle/>
          <a:p>
            <a:pPr algn="just"/>
            <a:r>
              <a:rPr lang="en-US" sz="1400">
                <a:latin typeface="Times New Roman" panose="02020603050405020304" pitchFamily="18" charset="0"/>
                <a:cs typeface="Times New Roman" panose="02020603050405020304" pitchFamily="18" charset="0"/>
              </a:rPr>
              <a:t>Salah satu tonggak penting dalam perkembangan AI adalah kemunculan pembelajaran mendalam (deep learning) pada awal 2010-an. Metode ini menggunakan jaringan saraf yang lebih dalam dan lebih kompleks untuk memproses data dalam jumlah besar. Contohnya, dalam pengenalan gambar, model deep learning dapat mengenali objek dengan akurasi yang sangat tinggi, bahkan melebihi kemampuan manusia dalam beberapa kasus. Teknologi ini telah diterapkan dalam berbagai bidang, mulai dari pengenalan suara, pemrosesan bahasa alami, hingga kendaraan otonom.</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Namun, meskipun kemajuan yang luar biasa, perkembangan AI juga menghadapi berbagai tantangan. Salah satunya adalah masalah etika dan privasi. Dengan semakin banyaknya data yang dikumpulkan dan digunakan untuk melatih model AI, muncul kekhawatiran tentang bagaimana data tersebut digunakan dan dilindungi. Selain itu, ada juga isu bias dalam algoritma, di mana model AI dapat mencerminkan atau memperkuat bias yang ada dalam data yang digunakan untuk melatihnya.</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Dampak AI terhadap masyarakat juga sangat signifikan. Di satu sisi, AI menawarkan potensi untuk meningkatkan efisiensi dan produktivitas di berbagai sektor, termasuk kesehatan, transportasi, dan manufaktur. Di sisi lain, ada kekhawatiran tentang penggantian pekerjaan oleh mesin dan dampaknya terhadap tenaga kerja. Banyak pekerjaan yang sebelumnya dilakukan oleh manusia kini dapat diotomatisasi, yang menimbulkan tantangan bagi pekerja yang harus beradaptasi dengan perubahan ini.</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Dalam beberapa tahun terakhir, perhatian terhadap regulasi dan kebijakan terkait AI semakin meningkat. Pemerintah dan organisasi internasional mulai merumuskan pedoman untuk memastikan bahwa pengembangan dan penerapan AI dilakukan dengan cara yang bertanggung jawab dan etis. Ini termasuk upaya untuk memastikan transparansi dalam algoritma, perlindungan data pribadi, dan mitigasi risiko yang terkait dengan penggunaan AI.</a:t>
            </a:r>
          </a:p>
          <a:p>
            <a:pPr algn="just"/>
            <a:endParaRPr lang="en-US" sz="1400">
              <a:latin typeface="Times New Roman" panose="02020603050405020304" pitchFamily="18" charset="0"/>
              <a:cs typeface="Times New Roman" panose="02020603050405020304" pitchFamily="18" charset="0"/>
            </a:endParaRPr>
          </a:p>
          <a:p>
            <a:pPr algn="just"/>
            <a:r>
              <a:rPr lang="en-US" sz="1400">
                <a:latin typeface="Times New Roman" panose="02020603050405020304" pitchFamily="18" charset="0"/>
                <a:cs typeface="Times New Roman" panose="02020603050405020304" pitchFamily="18" charset="0"/>
              </a:rPr>
              <a:t>Secara keseluruhan, perkembangan AI adalah perjalanan yang kompleks dan dinamis. Dengan potensi yang luar biasa untuk mengubah cara kita hidup dan bekerja, penting bagi kita untuk terus memantau dan mengelola dampak yang ditimbulkan oleh teknologi ini. Melalui kolaborasi antara ilmuwan, pembuat kebijakan, dan masyarakat, kita dapat memastikan bahwa AI digunakan untuk kebaikan bersama dan memberikan manfaat yang maksimal bagi umat manusia.</a:t>
            </a:r>
          </a:p>
        </p:txBody>
      </p:sp>
    </p:spTree>
    <p:extLst>
      <p:ext uri="{BB962C8B-B14F-4D97-AF65-F5344CB8AC3E}">
        <p14:creationId xmlns:p14="http://schemas.microsoft.com/office/powerpoint/2010/main" val="5342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704</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LUTFI</dc:creator>
  <cp:lastModifiedBy>MUHAMMAD LUTFI</cp:lastModifiedBy>
  <cp:revision>1</cp:revision>
  <dcterms:created xsi:type="dcterms:W3CDTF">2024-12-31T13:37:35Z</dcterms:created>
  <dcterms:modified xsi:type="dcterms:W3CDTF">2024-12-31T13:45:23Z</dcterms:modified>
</cp:coreProperties>
</file>