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3" r:id="rId3"/>
    <p:sldId id="257" r:id="rId4"/>
    <p:sldId id="259" r:id="rId5"/>
    <p:sldId id="258" r:id="rId6"/>
    <p:sldId id="268" r:id="rId7"/>
    <p:sldId id="260" r:id="rId8"/>
    <p:sldId id="262" r:id="rId9"/>
    <p:sldId id="288" r:id="rId10"/>
    <p:sldId id="274" r:id="rId11"/>
    <p:sldId id="264" r:id="rId12"/>
    <p:sldId id="265" r:id="rId13"/>
    <p:sldId id="289" r:id="rId14"/>
    <p:sldId id="266" r:id="rId15"/>
    <p:sldId id="278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570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6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4657-6F13-422C-9B85-5387A8FF05A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1601-5D0C-4E0A-92DC-FA7AD04C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5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Phrase rank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information retrieval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355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Mochamad Lutfi Fadlan</a:t>
            </a:r>
          </a:p>
          <a:p>
            <a:r>
              <a:rPr lang="en-US" dirty="0" smtClean="0"/>
              <a:t>13512087</a:t>
            </a:r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 smtClean="0"/>
          </a:p>
          <a:p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1" cy="1326321"/>
          </a:xfrm>
        </p:spPr>
        <p:txBody>
          <a:bodyPr/>
          <a:lstStyle/>
          <a:p>
            <a:r>
              <a:rPr lang="en-ID" dirty="0" err="1" smtClean="0"/>
              <a:t>Alur</a:t>
            </a:r>
            <a:r>
              <a:rPr lang="en-ID" dirty="0" smtClean="0"/>
              <a:t> phrase rank</a:t>
            </a:r>
            <a:endParaRPr lang="en-US" dirty="0"/>
          </a:p>
        </p:txBody>
      </p:sp>
      <p:pic>
        <p:nvPicPr>
          <p:cNvPr id="4" name="Content Placeholder 3" descr="D:\ITB\Semester 8\Tugas Akhir 2\Gambar pada Laporan\Proses phrase ran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34" y="1765300"/>
            <a:ext cx="1910282" cy="47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449" y="319599"/>
            <a:ext cx="10353761" cy="1326321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phrank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645920"/>
                <a:ext cx="11407140" cy="4846320"/>
              </a:xfrm>
            </p:spPr>
            <p:txBody>
              <a:bodyPr>
                <a:norm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GB" dirty="0" smtClean="0">
                    <a:effectLst/>
                  </a:rPr>
                  <a:t>Menambahkan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satu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query </a:t>
                </a:r>
                <a:r>
                  <a:rPr lang="en-GB" dirty="0" err="1">
                    <a:effectLst/>
                  </a:rPr>
                  <a:t>pada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pseudo relevant document</a:t>
                </a:r>
                <a:r>
                  <a:rPr lang="en-GB" dirty="0">
                    <a:effectLst/>
                  </a:rPr>
                  <a:t> yang </a:t>
                </a:r>
                <a:r>
                  <a:rPr lang="en-GB" dirty="0" err="1">
                    <a:effectLst/>
                  </a:rPr>
                  <a:t>didapatkan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dari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pseudo relevance feedback</a:t>
                </a:r>
                <a:r>
                  <a:rPr lang="en-GB" dirty="0">
                    <a:effectLst/>
                  </a:rPr>
                  <a:t>.</a:t>
                </a:r>
                <a:endParaRPr lang="en-US" dirty="0">
                  <a:effectLst/>
                </a:endParaRP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GB" dirty="0" err="1">
                    <a:effectLst/>
                  </a:rPr>
                  <a:t>Menjadikan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semua</a:t>
                </a:r>
                <a:r>
                  <a:rPr lang="en-GB" dirty="0">
                    <a:effectLst/>
                  </a:rPr>
                  <a:t> kata </a:t>
                </a:r>
                <a:r>
                  <a:rPr lang="en-GB" dirty="0" err="1">
                    <a:effectLst/>
                  </a:rPr>
                  <a:t>pada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query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maupun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pseudo relevant document </a:t>
                </a:r>
                <a:r>
                  <a:rPr lang="en-GB" dirty="0" err="1">
                    <a:effectLst/>
                  </a:rPr>
                  <a:t>unik</a:t>
                </a:r>
                <a:r>
                  <a:rPr lang="en-GB" dirty="0">
                    <a:effectLst/>
                  </a:rPr>
                  <a:t>.</a:t>
                </a:r>
                <a:endParaRPr lang="en-US" dirty="0">
                  <a:effectLst/>
                </a:endParaRP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GB" dirty="0" err="1">
                    <a:effectLst/>
                  </a:rPr>
                  <a:t>Membuat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graf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dengan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langkah-langkah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berikut</a:t>
                </a:r>
                <a:r>
                  <a:rPr lang="en-GB" dirty="0">
                    <a:effectLst/>
                  </a:rPr>
                  <a:t>.</a:t>
                </a:r>
                <a:endParaRPr lang="en-US" dirty="0">
                  <a:effectLst/>
                </a:endParaRPr>
              </a:p>
              <a:p>
                <a:r>
                  <a:rPr lang="en-GB" dirty="0" err="1">
                    <a:effectLst/>
                  </a:rPr>
                  <a:t>Membuat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node</a:t>
                </a:r>
                <a:r>
                  <a:rPr lang="en-GB" dirty="0">
                    <a:effectLst/>
                  </a:rPr>
                  <a:t> di </a:t>
                </a:r>
                <a:r>
                  <a:rPr lang="en-GB" dirty="0" err="1">
                    <a:effectLst/>
                  </a:rPr>
                  <a:t>mana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setiap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node</a:t>
                </a:r>
                <a:r>
                  <a:rPr lang="en-GB" dirty="0">
                    <a:effectLst/>
                  </a:rPr>
                  <a:t>-</a:t>
                </a:r>
                <a:r>
                  <a:rPr lang="en-GB" dirty="0" err="1">
                    <a:effectLst/>
                  </a:rPr>
                  <a:t>nya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adalah</a:t>
                </a:r>
                <a:r>
                  <a:rPr lang="en-GB" dirty="0">
                    <a:effectLst/>
                  </a:rPr>
                  <a:t> kata </a:t>
                </a:r>
                <a:r>
                  <a:rPr lang="en-GB" dirty="0" err="1">
                    <a:effectLst/>
                  </a:rPr>
                  <a:t>unik</a:t>
                </a:r>
                <a:r>
                  <a:rPr lang="en-GB" dirty="0">
                    <a:effectLst/>
                  </a:rPr>
                  <a:t>.</a:t>
                </a:r>
                <a:endParaRPr lang="en-US" dirty="0">
                  <a:effectLst/>
                </a:endParaRPr>
              </a:p>
              <a:p>
                <a:r>
                  <a:rPr lang="en-GB" dirty="0" err="1">
                    <a:effectLst/>
                  </a:rPr>
                  <a:t>Memberikan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bobot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dengan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menggunakan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faktor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s</a:t>
                </a:r>
                <a:r>
                  <a:rPr lang="en-GB" dirty="0">
                    <a:effectLst/>
                  </a:rPr>
                  <a:t> yang </a:t>
                </a:r>
                <a:r>
                  <a:rPr lang="en-GB" dirty="0" err="1">
                    <a:effectLst/>
                  </a:rPr>
                  <a:t>terdapat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dengan</a:t>
                </a:r>
                <a:endParaRPr lang="en-GB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GB" dirty="0">
                    <a:effectLst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𝑤𝑛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 smtClean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untuk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setiap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 smtClean="0">
                    <a:effectLst/>
                  </a:rPr>
                  <a:t>node</a:t>
                </a:r>
                <a:r>
                  <a:rPr lang="en-GB" dirty="0" smtClean="0">
                    <a:effectLst/>
                  </a:rPr>
                  <a:t>.</a:t>
                </a:r>
              </a:p>
              <a:p>
                <a:r>
                  <a:rPr lang="en-GB" dirty="0" err="1" smtClean="0">
                    <a:effectLst/>
                  </a:rPr>
                  <a:t>Membuat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edge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pada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dua</a:t>
                </a:r>
                <a:r>
                  <a:rPr lang="en-GB" dirty="0">
                    <a:effectLst/>
                  </a:rPr>
                  <a:t> kata yang </a:t>
                </a:r>
                <a:r>
                  <a:rPr lang="en-GB" dirty="0" err="1">
                    <a:effectLst/>
                  </a:rPr>
                  <a:t>bertetanggaan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dengan</a:t>
                </a:r>
                <a:endParaRPr lang="en-GB" dirty="0" smtClean="0">
                  <a:effectLst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D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D" b="0" i="1" smtClean="0">
                        <a:effectLst/>
                        <a:latin typeface="Cambria Math" panose="02040503050406030204" pitchFamily="18" charset="0"/>
                      </a:rPr>
                      <m:t> ∗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+(1−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  <a:r>
                  <a:rPr lang="en-GB" dirty="0" smtClean="0">
                    <a:effectLst/>
                  </a:rPr>
                  <a:t>, </a:t>
                </a:r>
                <a:r>
                  <a:rPr lang="en-GB" dirty="0" err="1" smtClean="0">
                    <a:effectLst/>
                  </a:rPr>
                  <a:t>dengan</a:t>
                </a:r>
                <a:r>
                  <a:rPr lang="en-GB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1+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GB" dirty="0" smtClean="0">
                    <a:effectLst/>
                  </a:rPr>
                  <a:t>.</a:t>
                </a:r>
                <a:endParaRPr lang="en-US" dirty="0">
                  <a:effectLst/>
                </a:endParaRPr>
              </a:p>
              <a:p>
                <a:pPr marL="0" lvl="0" indent="0">
                  <a:buNone/>
                </a:pPr>
                <a:endParaRPr lang="en-US" dirty="0">
                  <a:effectLst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645920"/>
                <a:ext cx="11407140" cy="4846320"/>
              </a:xfrm>
              <a:blipFill rotWithShape="0">
                <a:blip r:embed="rId2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7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69" y="350079"/>
            <a:ext cx="10353761" cy="1326321"/>
          </a:xfrm>
        </p:spPr>
        <p:txBody>
          <a:bodyPr/>
          <a:lstStyle/>
          <a:p>
            <a:r>
              <a:rPr lang="en-US" dirty="0" smtClean="0"/>
              <a:t>ALGORITMA PHRANK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000" y="1676400"/>
                <a:ext cx="11087100" cy="4648200"/>
              </a:xfrm>
            </p:spPr>
            <p:txBody>
              <a:bodyPr>
                <a:normAutofit/>
              </a:bodyPr>
              <a:lstStyle/>
              <a:p>
                <a:pPr marL="457200" lvl="0" indent="-457200">
                  <a:buFont typeface="+mj-lt"/>
                  <a:buAutoNum type="arabicPeriod" startAt="4"/>
                </a:pPr>
                <a:r>
                  <a:rPr lang="en-GB" dirty="0" err="1" smtClean="0">
                    <a:effectLst/>
                  </a:rPr>
                  <a:t>Membuat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matriks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probabilitas</a:t>
                </a:r>
                <a:r>
                  <a:rPr lang="en-GB" dirty="0" smtClean="0">
                    <a:effectLst/>
                  </a:rPr>
                  <a:t> (H </a:t>
                </a:r>
                <a:r>
                  <a:rPr lang="en-GB" baseline="-25000" dirty="0" smtClean="0">
                    <a:effectLst/>
                  </a:rPr>
                  <a:t>n x n</a:t>
                </a:r>
                <a:r>
                  <a:rPr lang="en-GB" dirty="0" smtClean="0">
                    <a:effectLst/>
                  </a:rPr>
                  <a:t>) = </a:t>
                </a:r>
                <a:r>
                  <a:rPr lang="en-GB" dirty="0" err="1" smtClean="0">
                    <a:effectLst/>
                  </a:rPr>
                  <a:t>h</a:t>
                </a:r>
                <a:r>
                  <a:rPr lang="en-GB" baseline="-25000" dirty="0" err="1" smtClean="0">
                    <a:effectLst/>
                  </a:rPr>
                  <a:t>ij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dari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i="1" dirty="0" smtClean="0">
                    <a:effectLst/>
                  </a:rPr>
                  <a:t>edge </a:t>
                </a:r>
                <a:r>
                  <a:rPr lang="en-GB" dirty="0" smtClean="0">
                    <a:effectLst/>
                  </a:rPr>
                  <a:t>yang </a:t>
                </a:r>
                <a:r>
                  <a:rPr lang="en-GB" dirty="0" err="1" smtClean="0">
                    <a:effectLst/>
                  </a:rPr>
                  <a:t>didapatkan</a:t>
                </a:r>
                <a:r>
                  <a:rPr lang="en-GB" dirty="0" smtClean="0">
                    <a:effectLst/>
                  </a:rPr>
                  <a:t>. </a:t>
                </a:r>
                <a:r>
                  <a:rPr lang="en-GB" dirty="0" err="1" smtClean="0">
                    <a:effectLst/>
                  </a:rPr>
                  <a:t>h</a:t>
                </a:r>
                <a:r>
                  <a:rPr lang="en-GB" baseline="-25000" dirty="0" err="1" smtClean="0">
                    <a:effectLst/>
                  </a:rPr>
                  <a:t>ij</a:t>
                </a:r>
                <a:r>
                  <a:rPr lang="en-GB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i="1" dirty="0" smtClean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jika</a:t>
                </a:r>
                <a:r>
                  <a:rPr lang="en-GB" dirty="0" smtClean="0">
                    <a:effectLst/>
                  </a:rPr>
                  <a:t> node </a:t>
                </a:r>
                <a:r>
                  <a:rPr lang="en-GB" dirty="0" err="1" smtClean="0">
                    <a:effectLst/>
                  </a:rPr>
                  <a:t>i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dan</a:t>
                </a:r>
                <a:r>
                  <a:rPr lang="en-GB" dirty="0" smtClean="0">
                    <a:effectLst/>
                  </a:rPr>
                  <a:t> j </a:t>
                </a:r>
                <a:r>
                  <a:rPr lang="en-GB" dirty="0" err="1" smtClean="0">
                    <a:effectLst/>
                  </a:rPr>
                  <a:t>terhubung</a:t>
                </a:r>
                <a:r>
                  <a:rPr lang="en-GB" dirty="0" smtClean="0">
                    <a:effectLst/>
                  </a:rPr>
                  <a:t>, </a:t>
                </a:r>
                <a:r>
                  <a:rPr lang="en-GB" dirty="0" err="1" smtClean="0">
                    <a:effectLst/>
                  </a:rPr>
                  <a:t>h</a:t>
                </a:r>
                <a:r>
                  <a:rPr lang="en-GB" baseline="-25000" dirty="0" err="1" smtClean="0">
                    <a:effectLst/>
                  </a:rPr>
                  <a:t>ij</a:t>
                </a:r>
                <a:r>
                  <a:rPr lang="en-GB" dirty="0" smtClean="0">
                    <a:effectLst/>
                  </a:rPr>
                  <a:t> = 0 </a:t>
                </a:r>
                <a:r>
                  <a:rPr lang="en-GB" dirty="0" err="1" smtClean="0">
                    <a:effectLst/>
                  </a:rPr>
                  <a:t>jika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tidak</a:t>
                </a:r>
                <a:r>
                  <a:rPr lang="en-GB" dirty="0">
                    <a:effectLst/>
                  </a:rPr>
                  <a:t>.</a:t>
                </a:r>
                <a:endParaRPr lang="en-GB" i="1" dirty="0" smtClean="0">
                  <a:effectLst/>
                </a:endParaRPr>
              </a:p>
              <a:p>
                <a:pPr marL="457200" lvl="0" indent="-457200">
                  <a:buFont typeface="+mj-lt"/>
                  <a:buAutoNum type="arabicPeriod" startAt="4"/>
                </a:pPr>
                <a:r>
                  <a:rPr lang="en-GB" dirty="0" err="1" smtClean="0">
                    <a:effectLst/>
                  </a:rPr>
                  <a:t>Melakukan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iterasi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random </a:t>
                </a:r>
                <a:r>
                  <a:rPr lang="en-GB" i="1" dirty="0" smtClean="0">
                    <a:effectLst/>
                  </a:rPr>
                  <a:t>walk </a:t>
                </a:r>
                <a:r>
                  <a:rPr lang="en-GB" dirty="0" err="1">
                    <a:effectLst/>
                  </a:rPr>
                  <a:t>dari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matriks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probabilitas</a:t>
                </a:r>
                <a:r>
                  <a:rPr lang="en-GB" dirty="0" smtClean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untuk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mendapatkan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bobot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untuk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 smtClean="0">
                    <a:effectLst/>
                  </a:rPr>
                  <a:t>node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 smtClean="0">
                    <a:effectLst/>
                  </a:rPr>
                  <a:t>menggunakan</a:t>
                </a:r>
                <a:r>
                  <a:rPr lang="en-GB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baseline="300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aseline="30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D" b="0" i="0" baseline="300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aseline="300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effectLst/>
                </a:endParaRPr>
              </a:p>
              <a:p>
                <a:pPr marL="457200" lvl="0" indent="-457200">
                  <a:buFont typeface="+mj-lt"/>
                  <a:buAutoNum type="arabicPeriod" startAt="4"/>
                </a:pPr>
                <a:r>
                  <a:rPr lang="en-GB" dirty="0" err="1">
                    <a:effectLst/>
                  </a:rPr>
                  <a:t>Membuat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bobot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dari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node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sebagai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affinity score</a:t>
                </a:r>
                <a:r>
                  <a:rPr lang="en-GB" dirty="0">
                    <a:effectLst/>
                  </a:rPr>
                  <a:t>.</a:t>
                </a:r>
                <a:endParaRPr lang="en-US" dirty="0">
                  <a:effectLst/>
                </a:endParaRPr>
              </a:p>
              <a:p>
                <a:pPr marL="457200" lvl="0" indent="-457200">
                  <a:buFont typeface="+mj-lt"/>
                  <a:buAutoNum type="arabicPeriod" startAt="4"/>
                </a:pPr>
                <a:r>
                  <a:rPr lang="en-GB" dirty="0" err="1">
                    <a:effectLst/>
                  </a:rPr>
                  <a:t>Membuat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kandidat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term </a:t>
                </a:r>
                <a:r>
                  <a:rPr lang="en-GB" dirty="0">
                    <a:effectLst/>
                  </a:rPr>
                  <a:t>yang </a:t>
                </a:r>
                <a:r>
                  <a:rPr lang="en-GB" dirty="0" err="1">
                    <a:effectLst/>
                  </a:rPr>
                  <a:t>merupakan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kombinasi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dari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satu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sampai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tiga</a:t>
                </a:r>
                <a:r>
                  <a:rPr lang="en-GB" dirty="0">
                    <a:effectLst/>
                  </a:rPr>
                  <a:t> kata yang </a:t>
                </a:r>
                <a:r>
                  <a:rPr lang="en-GB" dirty="0" err="1">
                    <a:effectLst/>
                  </a:rPr>
                  <a:t>didapatkan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dari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tiga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node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dengan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affinity score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tertinggi</a:t>
                </a:r>
                <a:r>
                  <a:rPr lang="en-GB" dirty="0">
                    <a:effectLst/>
                  </a:rPr>
                  <a:t>.</a:t>
                </a:r>
                <a:endParaRPr lang="en-US" dirty="0">
                  <a:effectLst/>
                </a:endParaRPr>
              </a:p>
              <a:p>
                <a:pPr marL="457200" lvl="0" indent="-457200">
                  <a:buFont typeface="+mj-lt"/>
                  <a:buAutoNum type="arabicPeriod" startAt="4"/>
                </a:pPr>
                <a:r>
                  <a:rPr lang="en-GB" dirty="0" err="1">
                    <a:effectLst/>
                  </a:rPr>
                  <a:t>Melakukan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ranking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pada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kandidat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term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menggunakan</a:t>
                </a:r>
                <a:r>
                  <a:rPr lang="en-GB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>
                    <a:effectLst/>
                  </a:rPr>
                  <a:t>.</a:t>
                </a:r>
                <a:endParaRPr lang="en-US" dirty="0">
                  <a:effectLst/>
                </a:endParaRPr>
              </a:p>
              <a:p>
                <a:pPr marL="457200" lvl="0" indent="-457200">
                  <a:buFont typeface="+mj-lt"/>
                  <a:buAutoNum type="arabicPeriod" startAt="4"/>
                </a:pPr>
                <a:r>
                  <a:rPr lang="en-GB" dirty="0" err="1">
                    <a:effectLst/>
                  </a:rPr>
                  <a:t>Memilih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satu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term </a:t>
                </a:r>
                <a:r>
                  <a:rPr lang="en-GB" dirty="0" err="1">
                    <a:effectLst/>
                  </a:rPr>
                  <a:t>dengan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affinity score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tertinggi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untuk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dijadikan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sebagai</a:t>
                </a:r>
                <a:r>
                  <a:rPr lang="en-GB" dirty="0">
                    <a:effectLst/>
                  </a:rPr>
                  <a:t> </a:t>
                </a:r>
                <a:r>
                  <a:rPr lang="en-GB" i="1" dirty="0">
                    <a:effectLst/>
                  </a:rPr>
                  <a:t>query</a:t>
                </a:r>
                <a:r>
                  <a:rPr lang="en-GB" dirty="0">
                    <a:effectLst/>
                  </a:rPr>
                  <a:t> yang </a:t>
                </a:r>
                <a:r>
                  <a:rPr lang="en-GB" dirty="0" err="1">
                    <a:effectLst/>
                  </a:rPr>
                  <a:t>telah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 err="1">
                    <a:effectLst/>
                  </a:rPr>
                  <a:t>direformulasi</a:t>
                </a:r>
                <a:r>
                  <a:rPr lang="en-GB" dirty="0">
                    <a:effectLst/>
                  </a:rPr>
                  <a:t>.</a:t>
                </a:r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1676400"/>
                <a:ext cx="11087100" cy="4648200"/>
              </a:xfrm>
              <a:blipFill rotWithShape="0">
                <a:blip r:embed="rId2"/>
                <a:stretch>
                  <a:fillRect l="-550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1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ALGORITMA PHRANK YANG DIMODIFIKASI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dirty="0" err="1" smtClean="0"/>
              <a:t>Prosesnya</a:t>
            </a:r>
            <a:r>
              <a:rPr lang="en-ID" dirty="0" smtClean="0"/>
              <a:t>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r>
              <a:rPr lang="en-ID" dirty="0" smtClean="0"/>
              <a:t> </a:t>
            </a:r>
            <a:r>
              <a:rPr lang="en-ID" dirty="0" err="1" smtClean="0"/>
              <a:t>phrank</a:t>
            </a:r>
            <a:r>
              <a:rPr lang="en-ID" dirty="0" smtClean="0"/>
              <a:t> </a:t>
            </a:r>
            <a:r>
              <a:rPr lang="en-ID" dirty="0" err="1" smtClean="0"/>
              <a:t>standar</a:t>
            </a:r>
            <a:r>
              <a:rPr lang="en-ID" dirty="0" smtClean="0"/>
              <a:t>, </a:t>
            </a:r>
            <a:r>
              <a:rPr lang="en-ID" dirty="0" err="1" smtClean="0"/>
              <a:t>namun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tahapan</a:t>
            </a:r>
            <a:r>
              <a:rPr lang="en-ID" dirty="0" smtClean="0"/>
              <a:t> </a:t>
            </a:r>
            <a:r>
              <a:rPr lang="en-GB" dirty="0" err="1" smtClean="0">
                <a:effectLst/>
              </a:rPr>
              <a:t>membuat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kandidat</a:t>
            </a:r>
            <a:r>
              <a:rPr lang="en-GB" dirty="0" smtClean="0">
                <a:effectLst/>
              </a:rPr>
              <a:t> </a:t>
            </a:r>
            <a:r>
              <a:rPr lang="en-GB" i="1" dirty="0" smtClean="0">
                <a:effectLst/>
              </a:rPr>
              <a:t>term </a:t>
            </a:r>
            <a:r>
              <a:rPr lang="en-GB" dirty="0" smtClean="0">
                <a:effectLst/>
              </a:rPr>
              <a:t>yang </a:t>
            </a:r>
            <a:r>
              <a:rPr lang="en-GB" dirty="0" err="1" smtClean="0">
                <a:effectLst/>
              </a:rPr>
              <a:t>merupakan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kombinasi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dari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satu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sampai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tiga</a:t>
            </a:r>
            <a:r>
              <a:rPr lang="en-GB" dirty="0" smtClean="0">
                <a:effectLst/>
              </a:rPr>
              <a:t> kata yang </a:t>
            </a:r>
            <a:r>
              <a:rPr lang="en-GB" dirty="0" err="1" smtClean="0">
                <a:effectLst/>
              </a:rPr>
              <a:t>didapatkan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dari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tiga</a:t>
            </a:r>
            <a:r>
              <a:rPr lang="en-GB" dirty="0" smtClean="0">
                <a:effectLst/>
              </a:rPr>
              <a:t> </a:t>
            </a:r>
            <a:r>
              <a:rPr lang="en-GB" i="1" dirty="0" smtClean="0">
                <a:effectLst/>
              </a:rPr>
              <a:t>node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dengan</a:t>
            </a:r>
            <a:r>
              <a:rPr lang="en-GB" dirty="0" smtClean="0">
                <a:effectLst/>
              </a:rPr>
              <a:t> </a:t>
            </a:r>
            <a:r>
              <a:rPr lang="en-GB" i="1" dirty="0" smtClean="0">
                <a:effectLst/>
              </a:rPr>
              <a:t>affinity score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tertinggi</a:t>
            </a:r>
            <a:r>
              <a:rPr lang="en-GB" dirty="0" smtClean="0">
                <a:effectLst/>
              </a:rPr>
              <a:t>, </a:t>
            </a:r>
            <a:r>
              <a:rPr lang="en-GB" dirty="0" err="1" smtClean="0">
                <a:effectLst/>
              </a:rPr>
              <a:t>diubah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menjadi</a:t>
            </a:r>
            <a:r>
              <a:rPr lang="en-GB" dirty="0" smtClean="0">
                <a:effectLst/>
              </a:rPr>
              <a:t>:</a:t>
            </a:r>
            <a:endParaRPr lang="en-US" dirty="0" smtClean="0">
              <a:effectLst/>
            </a:endParaRPr>
          </a:p>
          <a:p>
            <a:pPr lvl="0"/>
            <a:r>
              <a:rPr lang="en-GB" dirty="0" err="1" smtClean="0">
                <a:effectLst/>
              </a:rPr>
              <a:t>Membuat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kandidat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term </a:t>
            </a:r>
            <a:r>
              <a:rPr lang="en-GB" dirty="0">
                <a:effectLst/>
              </a:rPr>
              <a:t>yang </a:t>
            </a:r>
            <a:r>
              <a:rPr lang="en-GB" dirty="0" err="1">
                <a:effectLst/>
              </a:rPr>
              <a:t>merupakan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kombinasi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dari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satu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sampai</a:t>
            </a:r>
            <a:r>
              <a:rPr lang="en-GB" dirty="0">
                <a:effectLst/>
              </a:rPr>
              <a:t> </a:t>
            </a:r>
            <a:r>
              <a:rPr lang="en-GB" dirty="0" err="1" smtClean="0">
                <a:effectLst/>
              </a:rPr>
              <a:t>enam</a:t>
            </a:r>
            <a:r>
              <a:rPr lang="en-GB" dirty="0" smtClean="0">
                <a:effectLst/>
              </a:rPr>
              <a:t> </a:t>
            </a:r>
            <a:r>
              <a:rPr lang="en-GB" dirty="0">
                <a:effectLst/>
              </a:rPr>
              <a:t>kata yang </a:t>
            </a:r>
            <a:r>
              <a:rPr lang="en-GB" dirty="0" err="1">
                <a:effectLst/>
              </a:rPr>
              <a:t>didapatkan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dari</a:t>
            </a:r>
            <a:r>
              <a:rPr lang="en-GB" dirty="0">
                <a:effectLst/>
              </a:rPr>
              <a:t> </a:t>
            </a:r>
            <a:r>
              <a:rPr lang="en-GB" dirty="0" err="1" smtClean="0">
                <a:effectLst/>
              </a:rPr>
              <a:t>enam</a:t>
            </a:r>
            <a:r>
              <a:rPr lang="en-GB" dirty="0" smtClean="0">
                <a:effectLst/>
              </a:rPr>
              <a:t> </a:t>
            </a:r>
            <a:r>
              <a:rPr lang="en-GB" i="1" dirty="0">
                <a:effectLst/>
              </a:rPr>
              <a:t>node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dengan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affinity score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tertinggi</a:t>
            </a:r>
            <a:r>
              <a:rPr lang="en-GB" dirty="0">
                <a:effectLst/>
              </a:rPr>
              <a:t>,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58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19" y="146879"/>
            <a:ext cx="10353761" cy="1326321"/>
          </a:xfrm>
        </p:spPr>
        <p:txBody>
          <a:bodyPr/>
          <a:lstStyle/>
          <a:p>
            <a:r>
              <a:rPr lang="en-US" dirty="0" smtClean="0"/>
              <a:t>METODE 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028700"/>
            <a:ext cx="11734800" cy="5575300"/>
          </a:xfrm>
        </p:spPr>
        <p:txBody>
          <a:bodyPr>
            <a:normAutofit/>
          </a:bodyPr>
          <a:lstStyle/>
          <a:p>
            <a:r>
              <a:rPr lang="en-ID" dirty="0" smtClean="0">
                <a:effectLst/>
              </a:rPr>
              <a:t>NIAP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Jumlah</a:t>
            </a:r>
            <a:r>
              <a:rPr lang="en-US" dirty="0" smtClean="0">
                <a:effectLst/>
              </a:rPr>
              <a:t> </a:t>
            </a:r>
            <a:r>
              <a:rPr lang="en-US" i="1" dirty="0">
                <a:effectLst/>
              </a:rPr>
              <a:t>top ranked pseudo relevant document</a:t>
            </a:r>
            <a:r>
              <a:rPr lang="en-US" dirty="0">
                <a:effectLst/>
              </a:rPr>
              <a:t> </a:t>
            </a:r>
            <a:r>
              <a:rPr lang="en-US" i="1" dirty="0" smtClean="0">
                <a:effectLst/>
              </a:rPr>
              <a:t>k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= 2, 5, 10, </a:t>
            </a:r>
            <a:r>
              <a:rPr lang="en-US" dirty="0" smtClean="0">
                <a:effectLst/>
              </a:rPr>
              <a:t>20</a:t>
            </a:r>
            <a:endParaRPr lang="en-GB" dirty="0" smtClean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dirty="0" err="1" smtClean="0">
                <a:effectLst/>
              </a:rPr>
              <a:t>Menghilangkan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faktor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s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dan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menggunakan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faktor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z</a:t>
            </a:r>
            <a:r>
              <a:rPr lang="en-GB" dirty="0">
                <a:effectLst/>
              </a:rPr>
              <a:t> yang </a:t>
            </a:r>
            <a:r>
              <a:rPr lang="en-GB" dirty="0" err="1">
                <a:effectLst/>
              </a:rPr>
              <a:t>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disebut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dengan</a:t>
            </a:r>
            <a:r>
              <a:rPr lang="en-GB" dirty="0">
                <a:effectLst/>
              </a:rPr>
              <a:t> </a:t>
            </a:r>
            <a:r>
              <a:rPr lang="en-GB" i="1" dirty="0" err="1">
                <a:effectLst/>
              </a:rPr>
              <a:t>sF</a:t>
            </a:r>
            <a:r>
              <a:rPr lang="en-GB" dirty="0" err="1">
                <a:effectLst/>
              </a:rPr>
              <a:t>.</a:t>
            </a:r>
            <a:endParaRPr lang="en-US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dirty="0" err="1" smtClean="0">
                <a:effectLst/>
              </a:rPr>
              <a:t>Menghilangkan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faktor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r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dan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menggunakan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faktor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z</a:t>
            </a:r>
            <a:r>
              <a:rPr lang="en-GB" dirty="0">
                <a:effectLst/>
              </a:rPr>
              <a:t> yang </a:t>
            </a:r>
            <a:r>
              <a:rPr lang="en-GB" dirty="0" err="1">
                <a:effectLst/>
              </a:rPr>
              <a:t>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disebut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dengan</a:t>
            </a:r>
            <a:r>
              <a:rPr lang="en-GB" dirty="0">
                <a:effectLst/>
              </a:rPr>
              <a:t> </a:t>
            </a:r>
            <a:r>
              <a:rPr lang="en-GB" i="1" dirty="0" err="1">
                <a:effectLst/>
              </a:rPr>
              <a:t>rF</a:t>
            </a:r>
            <a:r>
              <a:rPr lang="en-GB" dirty="0" err="1">
                <a:effectLst/>
              </a:rPr>
              <a:t>.</a:t>
            </a:r>
            <a:endParaRPr lang="en-US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dirty="0" err="1" smtClean="0">
                <a:effectLst/>
              </a:rPr>
              <a:t>Menghilangkan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faktor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z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dan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menggunakan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faktor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r</a:t>
            </a:r>
            <a:r>
              <a:rPr lang="en-GB" dirty="0">
                <a:effectLst/>
              </a:rPr>
              <a:t> yang </a:t>
            </a:r>
            <a:r>
              <a:rPr lang="en-GB" dirty="0" err="1">
                <a:effectLst/>
              </a:rPr>
              <a:t>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disebut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dengan</a:t>
            </a:r>
            <a:r>
              <a:rPr lang="en-GB" dirty="0">
                <a:effectLst/>
              </a:rPr>
              <a:t> </a:t>
            </a:r>
            <a:r>
              <a:rPr lang="en-GB" i="1" dirty="0" err="1">
                <a:effectLst/>
              </a:rPr>
              <a:t>zF</a:t>
            </a:r>
            <a:r>
              <a:rPr lang="en-GB" dirty="0">
                <a:effectLst/>
              </a:rPr>
              <a:t>.</a:t>
            </a:r>
            <a:endParaRPr lang="en-US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dirty="0" err="1" smtClean="0">
                <a:effectLst/>
              </a:rPr>
              <a:t>Menggunakan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faktor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r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dan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z</a:t>
            </a:r>
            <a:r>
              <a:rPr lang="en-GB" dirty="0">
                <a:effectLst/>
              </a:rPr>
              <a:t> yang </a:t>
            </a:r>
            <a:r>
              <a:rPr lang="en-GB" dirty="0" err="1">
                <a:effectLst/>
              </a:rPr>
              <a:t>akan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disebut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dengan</a:t>
            </a:r>
            <a:r>
              <a:rPr lang="en-GB" dirty="0">
                <a:effectLst/>
              </a:rPr>
              <a:t> </a:t>
            </a:r>
            <a:r>
              <a:rPr lang="en-GB" i="1" dirty="0" err="1">
                <a:effectLst/>
              </a:rPr>
              <a:t>sTrTzT</a:t>
            </a:r>
            <a:r>
              <a:rPr lang="en-GB" dirty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ID" dirty="0" err="1" smtClean="0"/>
              <a:t>Koleksi</a:t>
            </a:r>
            <a:r>
              <a:rPr lang="en-ID" dirty="0" smtClean="0"/>
              <a:t> </a:t>
            </a:r>
            <a:r>
              <a:rPr lang="en-ID" dirty="0" err="1" smtClean="0"/>
              <a:t>Uji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6174"/>
              </p:ext>
            </p:extLst>
          </p:nvPr>
        </p:nvGraphicFramePr>
        <p:xfrm>
          <a:off x="4000499" y="4279901"/>
          <a:ext cx="3746502" cy="1966199"/>
        </p:xfrm>
        <a:graphic>
          <a:graphicData uri="http://schemas.openxmlformats.org/drawingml/2006/table">
            <a:tbl>
              <a:tblPr firstRow="1" firstCol="1" bandRow="1"/>
              <a:tblGrid>
                <a:gridCol w="1248834"/>
                <a:gridCol w="1248834"/>
                <a:gridCol w="1248834"/>
              </a:tblGrid>
              <a:tr h="5079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Koleksi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uji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Jumlah Dokumen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Jumlah </a:t>
                      </a:r>
                      <a:r>
                        <a:rPr lang="en-GB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5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 HASIL PHRASE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Query 1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Koleksi</a:t>
            </a:r>
            <a:r>
              <a:rPr lang="en-ID" dirty="0" smtClean="0"/>
              <a:t> ADI:</a:t>
            </a:r>
          </a:p>
          <a:p>
            <a:pPr marL="0" indent="0">
              <a:buNone/>
            </a:pPr>
            <a:r>
              <a:rPr lang="en-GB" dirty="0" smtClean="0">
                <a:effectLst/>
              </a:rPr>
              <a:t>“what </a:t>
            </a:r>
            <a:r>
              <a:rPr lang="en-GB" dirty="0">
                <a:effectLst/>
              </a:rPr>
              <a:t>problems and concerns are there in making up descriptive titles? 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w</a:t>
            </a:r>
            <a:r>
              <a:rPr lang="en-GB" dirty="0" smtClean="0">
                <a:effectLst/>
              </a:rPr>
              <a:t>hat </a:t>
            </a:r>
            <a:r>
              <a:rPr lang="en-GB" dirty="0">
                <a:effectLst/>
              </a:rPr>
              <a:t>difficulties are involved in automatically retrieving articles from approximate titles?  </a:t>
            </a:r>
            <a:r>
              <a:rPr lang="en-GB" dirty="0" smtClean="0">
                <a:effectLst/>
              </a:rPr>
              <a:t>what </a:t>
            </a:r>
            <a:r>
              <a:rPr lang="en-GB" dirty="0">
                <a:effectLst/>
              </a:rPr>
              <a:t>is the usual relevance of the content of articles to their titles</a:t>
            </a:r>
            <a:r>
              <a:rPr lang="en-GB" dirty="0" smtClean="0">
                <a:effectLst/>
              </a:rPr>
              <a:t>?”</a:t>
            </a:r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Reformulated query: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“title”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43200"/>
            <a:ext cx="10353761" cy="1326321"/>
          </a:xfrm>
        </p:spPr>
        <p:txBody>
          <a:bodyPr/>
          <a:lstStyle/>
          <a:p>
            <a:r>
              <a:rPr lang="en-ID" dirty="0" smtClean="0"/>
              <a:t>HASIL PENGUJIAN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5" y="27559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Pengujian</a:t>
            </a:r>
            <a:r>
              <a:rPr lang="en-US" dirty="0" smtClean="0"/>
              <a:t> Phrase </a:t>
            </a:r>
            <a:r>
              <a:rPr lang="en-US" dirty="0"/>
              <a:t>Rank </a:t>
            </a:r>
            <a:r>
              <a:rPr lang="en-US" dirty="0" err="1"/>
              <a:t>Standar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4597" y="0"/>
            <a:ext cx="3620104" cy="1326321"/>
          </a:xfrm>
        </p:spPr>
        <p:txBody>
          <a:bodyPr/>
          <a:lstStyle/>
          <a:p>
            <a:r>
              <a:rPr lang="en-ID" dirty="0" smtClean="0"/>
              <a:t>KOLEKSI CISI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26584"/>
              </p:ext>
            </p:extLst>
          </p:nvPr>
        </p:nvGraphicFramePr>
        <p:xfrm>
          <a:off x="463550" y="1113180"/>
          <a:ext cx="4260851" cy="1071219"/>
        </p:xfrm>
        <a:graphic>
          <a:graphicData uri="http://schemas.openxmlformats.org/drawingml/2006/table">
            <a:tbl>
              <a:tblPr firstRow="1" firstCol="1" bandRow="1"/>
              <a:tblGrid>
                <a:gridCol w="1138395"/>
                <a:gridCol w="780614"/>
                <a:gridCol w="780614"/>
                <a:gridCol w="780614"/>
                <a:gridCol w="780614"/>
              </a:tblGrid>
              <a:tr h="357073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0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0,424252103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0,352668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0,354121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0,485534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0,354121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8780"/>
              </p:ext>
            </p:extLst>
          </p:nvPr>
        </p:nvGraphicFramePr>
        <p:xfrm>
          <a:off x="465136" y="2467610"/>
          <a:ext cx="4259263" cy="1012191"/>
        </p:xfrm>
        <a:graphic>
          <a:graphicData uri="http://schemas.openxmlformats.org/drawingml/2006/table">
            <a:tbl>
              <a:tblPr firstRow="1" firstCol="1" bandRow="1"/>
              <a:tblGrid>
                <a:gridCol w="1137971"/>
                <a:gridCol w="780323"/>
                <a:gridCol w="780323"/>
                <a:gridCol w="780323"/>
                <a:gridCol w="780323"/>
              </a:tblGrid>
              <a:tr h="33739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0,424252103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0,287896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0,386671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0,360925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0,386671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04682"/>
              </p:ext>
            </p:extLst>
          </p:nvPr>
        </p:nvGraphicFramePr>
        <p:xfrm>
          <a:off x="482599" y="3746499"/>
          <a:ext cx="4203700" cy="1054101"/>
        </p:xfrm>
        <a:graphic>
          <a:graphicData uri="http://schemas.openxmlformats.org/drawingml/2006/table">
            <a:tbl>
              <a:tblPr firstRow="1" firstCol="1" bandRow="1"/>
              <a:tblGrid>
                <a:gridCol w="1123124"/>
                <a:gridCol w="770144"/>
                <a:gridCol w="770144"/>
                <a:gridCol w="770144"/>
                <a:gridCol w="770144"/>
              </a:tblGrid>
              <a:tr h="351367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10)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0,424252103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0,303886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0,366996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0,318259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0,366996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93985"/>
              </p:ext>
            </p:extLst>
          </p:nvPr>
        </p:nvGraphicFramePr>
        <p:xfrm>
          <a:off x="512128" y="5121910"/>
          <a:ext cx="4174172" cy="1304289"/>
        </p:xfrm>
        <a:graphic>
          <a:graphicData uri="http://schemas.openxmlformats.org/drawingml/2006/table">
            <a:tbl>
              <a:tblPr firstRow="1" firstCol="1" bandRow="1"/>
              <a:tblGrid>
                <a:gridCol w="1086874"/>
                <a:gridCol w="785132"/>
                <a:gridCol w="718595"/>
                <a:gridCol w="798439"/>
                <a:gridCol w="785132"/>
              </a:tblGrid>
              <a:tr h="434763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Conv`ensional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0,424252103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0,290451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0,239873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964597" y="25400"/>
            <a:ext cx="3620104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smtClean="0"/>
              <a:t>KOLEKSI ADI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81042"/>
              </p:ext>
            </p:extLst>
          </p:nvPr>
        </p:nvGraphicFramePr>
        <p:xfrm>
          <a:off x="6848966" y="1096011"/>
          <a:ext cx="4568336" cy="1139190"/>
        </p:xfrm>
        <a:graphic>
          <a:graphicData uri="http://schemas.openxmlformats.org/drawingml/2006/table">
            <a:tbl>
              <a:tblPr firstRow="1" firstCol="1" bandRow="1"/>
              <a:tblGrid>
                <a:gridCol w="1220548"/>
                <a:gridCol w="836947"/>
                <a:gridCol w="836947"/>
                <a:gridCol w="836947"/>
                <a:gridCol w="836947"/>
              </a:tblGrid>
              <a:tr h="37973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0,149269914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0,120611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0,078471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0,257244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0,078471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88300"/>
              </p:ext>
            </p:extLst>
          </p:nvPr>
        </p:nvGraphicFramePr>
        <p:xfrm>
          <a:off x="6904038" y="2500630"/>
          <a:ext cx="4513262" cy="979170"/>
        </p:xfrm>
        <a:graphic>
          <a:graphicData uri="http://schemas.openxmlformats.org/drawingml/2006/table">
            <a:tbl>
              <a:tblPr firstRow="1" firstCol="1" bandRow="1"/>
              <a:tblGrid>
                <a:gridCol w="1205834"/>
                <a:gridCol w="826857"/>
                <a:gridCol w="826857"/>
                <a:gridCol w="826857"/>
                <a:gridCol w="826857"/>
              </a:tblGrid>
              <a:tr h="326390">
                <a:tc rowSpan="2"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0,149269914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0,121537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0,088515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0,253143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0,088515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71305"/>
              </p:ext>
            </p:extLst>
          </p:nvPr>
        </p:nvGraphicFramePr>
        <p:xfrm>
          <a:off x="6888796" y="3696970"/>
          <a:ext cx="4503103" cy="1078229"/>
        </p:xfrm>
        <a:graphic>
          <a:graphicData uri="http://schemas.openxmlformats.org/drawingml/2006/table">
            <a:tbl>
              <a:tblPr firstRow="1" firstCol="1" bandRow="1"/>
              <a:tblGrid>
                <a:gridCol w="1170078"/>
                <a:gridCol w="848799"/>
                <a:gridCol w="908364"/>
                <a:gridCol w="727063"/>
                <a:gridCol w="848799"/>
              </a:tblGrid>
              <a:tr h="329483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10)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0,149269914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0,114203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0,103633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0,1987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0,103633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22976"/>
              </p:ext>
            </p:extLst>
          </p:nvPr>
        </p:nvGraphicFramePr>
        <p:xfrm>
          <a:off x="6853235" y="5132070"/>
          <a:ext cx="4500564" cy="1294130"/>
        </p:xfrm>
        <a:graphic>
          <a:graphicData uri="http://schemas.openxmlformats.org/drawingml/2006/table">
            <a:tbl>
              <a:tblPr firstRow="1" firstCol="1" bandRow="1"/>
              <a:tblGrid>
                <a:gridCol w="1175773"/>
                <a:gridCol w="813476"/>
                <a:gridCol w="837105"/>
                <a:gridCol w="837105"/>
                <a:gridCol w="837105"/>
              </a:tblGrid>
              <a:tr h="39243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20)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3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0,149269914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0,127974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0,114171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0,163374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0,114171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KOLEKSI CRAN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772476"/>
              </p:ext>
            </p:extLst>
          </p:nvPr>
        </p:nvGraphicFramePr>
        <p:xfrm>
          <a:off x="4140835" y="1935921"/>
          <a:ext cx="3824605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989965"/>
                <a:gridCol w="708660"/>
                <a:gridCol w="708660"/>
                <a:gridCol w="708660"/>
                <a:gridCol w="708660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0,388610023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0,214259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0,187267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0,31578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0,187267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3936"/>
              </p:ext>
            </p:extLst>
          </p:nvPr>
        </p:nvGraphicFramePr>
        <p:xfrm>
          <a:off x="4163060" y="2998470"/>
          <a:ext cx="3780155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989965"/>
                <a:gridCol w="708660"/>
                <a:gridCol w="708660"/>
                <a:gridCol w="708660"/>
                <a:gridCol w="664210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0,388610023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0,220331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0,17344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0,283851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0,17344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44124"/>
              </p:ext>
            </p:extLst>
          </p:nvPr>
        </p:nvGraphicFramePr>
        <p:xfrm>
          <a:off x="4060825" y="4121150"/>
          <a:ext cx="4079875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1023075"/>
                <a:gridCol w="781198"/>
                <a:gridCol w="800156"/>
                <a:gridCol w="729554"/>
                <a:gridCol w="745892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10)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0,388610023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0,213037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0,188107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0,240514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0,188107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18487"/>
              </p:ext>
            </p:extLst>
          </p:nvPr>
        </p:nvGraphicFramePr>
        <p:xfrm>
          <a:off x="4072890" y="5248910"/>
          <a:ext cx="4105910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1125629"/>
                <a:gridCol w="770238"/>
                <a:gridCol w="714963"/>
                <a:gridCol w="679582"/>
                <a:gridCol w="815498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Convensional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20)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0,388610023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0,204479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0,150722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0,19675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0,150722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31" y="1"/>
            <a:ext cx="10353761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4" y="960122"/>
            <a:ext cx="11571026" cy="5326378"/>
          </a:xfrm>
        </p:spPr>
        <p:txBody>
          <a:bodyPr>
            <a:normAutofit/>
          </a:bodyPr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ID" dirty="0" err="1" smtClean="0"/>
              <a:t>PhRank</a:t>
            </a:r>
            <a:endParaRPr lang="en-US" dirty="0" smtClean="0"/>
          </a:p>
          <a:p>
            <a:r>
              <a:rPr lang="en-US" dirty="0" err="1" smtClean="0"/>
              <a:t>Tujuan</a:t>
            </a:r>
            <a:endParaRPr lang="en-US" dirty="0" smtClean="0"/>
          </a:p>
          <a:p>
            <a:r>
              <a:rPr lang="en-US" dirty="0" err="1" smtClean="0"/>
              <a:t>Metodologi</a:t>
            </a:r>
            <a:endParaRPr lang="en-US" dirty="0" smtClean="0"/>
          </a:p>
          <a:p>
            <a:r>
              <a:rPr lang="en-ID" dirty="0" err="1" smtClean="0"/>
              <a:t>Alur</a:t>
            </a:r>
            <a:r>
              <a:rPr lang="en-ID" dirty="0" smtClean="0"/>
              <a:t> </a:t>
            </a:r>
            <a:r>
              <a:rPr lang="en-ID" dirty="0" err="1" smtClean="0"/>
              <a:t>PhRank</a:t>
            </a:r>
            <a:endParaRPr lang="en-US" dirty="0" smtClean="0"/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PhRank</a:t>
            </a:r>
            <a:endParaRPr lang="en-US" dirty="0" smtClean="0"/>
          </a:p>
          <a:p>
            <a:r>
              <a:rPr lang="en-US" dirty="0" err="1" smtClean="0"/>
              <a:t>Pengujian</a:t>
            </a:r>
            <a:endParaRPr lang="en-US" dirty="0" smtClean="0"/>
          </a:p>
          <a:p>
            <a:r>
              <a:rPr lang="en-US" dirty="0" err="1" smtClean="0"/>
              <a:t>Analisis</a:t>
            </a:r>
            <a:endParaRPr lang="en-US" dirty="0" smtClean="0"/>
          </a:p>
          <a:p>
            <a:r>
              <a:rPr lang="en-ID" dirty="0" err="1" smtClean="0"/>
              <a:t>Kesimpulan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5" y="2644462"/>
            <a:ext cx="10353761" cy="1326321"/>
          </a:xfrm>
        </p:spPr>
        <p:txBody>
          <a:bodyPr/>
          <a:lstStyle/>
          <a:p>
            <a:r>
              <a:rPr lang="en-ID" dirty="0" err="1" smtClean="0"/>
              <a:t>Pengujian</a:t>
            </a:r>
            <a:r>
              <a:rPr lang="en-ID" dirty="0" smtClean="0"/>
              <a:t> phrase rank </a:t>
            </a:r>
            <a:r>
              <a:rPr lang="en-ID" dirty="0" err="1" smtClean="0"/>
              <a:t>modifikasi</a:t>
            </a:r>
            <a:r>
              <a:rPr lang="en-I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495" y="-137160"/>
            <a:ext cx="3589625" cy="1326321"/>
          </a:xfrm>
        </p:spPr>
        <p:txBody>
          <a:bodyPr/>
          <a:lstStyle/>
          <a:p>
            <a:r>
              <a:rPr lang="en-ID" dirty="0" smtClean="0"/>
              <a:t>KOLEKSI ADI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6805"/>
              </p:ext>
            </p:extLst>
          </p:nvPr>
        </p:nvGraphicFramePr>
        <p:xfrm>
          <a:off x="3785567" y="998661"/>
          <a:ext cx="447548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615440"/>
                <a:gridCol w="715010"/>
                <a:gridCol w="715010"/>
                <a:gridCol w="715010"/>
                <a:gridCol w="715010"/>
              </a:tblGrid>
              <a:tr h="2108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Diuji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0,352668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0,354121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0,485534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0,354121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0,354696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0,383634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0,485534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0,383634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92295"/>
              </p:ext>
            </p:extLst>
          </p:nvPr>
        </p:nvGraphicFramePr>
        <p:xfrm>
          <a:off x="3733497" y="2411730"/>
          <a:ext cx="457962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652700"/>
                <a:gridCol w="731730"/>
                <a:gridCol w="731730"/>
                <a:gridCol w="731730"/>
                <a:gridCol w="731730"/>
              </a:tblGrid>
              <a:tr h="20574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0,287896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0,386671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0,360925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0,386671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0,302457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0,318957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0,360925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0,318957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08387"/>
              </p:ext>
            </p:extLst>
          </p:nvPr>
        </p:nvGraphicFramePr>
        <p:xfrm>
          <a:off x="3578715" y="3806190"/>
          <a:ext cx="4889184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937224"/>
                <a:gridCol w="737990"/>
                <a:gridCol w="737990"/>
                <a:gridCol w="737990"/>
                <a:gridCol w="737990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10)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0,303886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0,366996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0,318259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0,366996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0,239144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0,318259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0,239144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05765"/>
              </p:ext>
            </p:extLst>
          </p:nvPr>
        </p:nvGraphicFramePr>
        <p:xfrm>
          <a:off x="3569668" y="5212080"/>
          <a:ext cx="4907278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944394"/>
                <a:gridCol w="740721"/>
                <a:gridCol w="740721"/>
                <a:gridCol w="740721"/>
                <a:gridCol w="740721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0,290451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0,239873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0,343444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0,336224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0,239873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0,336224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D" dirty="0" smtClean="0"/>
              <a:t>KOLEKSI CISI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202148"/>
              </p:ext>
            </p:extLst>
          </p:nvPr>
        </p:nvGraphicFramePr>
        <p:xfrm>
          <a:off x="3774440" y="1326321"/>
          <a:ext cx="454215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1707515"/>
                <a:gridCol w="708660"/>
                <a:gridCol w="708660"/>
                <a:gridCol w="708660"/>
                <a:gridCol w="708660"/>
              </a:tblGrid>
              <a:tr h="190500">
                <a:tc rowSpan="2"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0,120611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0,078471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0,257244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0,078471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0,118673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0,257244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72135"/>
              </p:ext>
            </p:extLst>
          </p:nvPr>
        </p:nvGraphicFramePr>
        <p:xfrm>
          <a:off x="3728720" y="2510790"/>
          <a:ext cx="454215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1707515"/>
                <a:gridCol w="708660"/>
                <a:gridCol w="708660"/>
                <a:gridCol w="708660"/>
                <a:gridCol w="708660"/>
              </a:tblGrid>
              <a:tr h="190500">
                <a:tc rowSpan="2"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0,121537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0,088515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0,253143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0,088515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0,126212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0,094474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0,253143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0,094474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8655"/>
              </p:ext>
            </p:extLst>
          </p:nvPr>
        </p:nvGraphicFramePr>
        <p:xfrm>
          <a:off x="3773170" y="3509010"/>
          <a:ext cx="4498975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623695"/>
                <a:gridCol w="718820"/>
                <a:gridCol w="718820"/>
                <a:gridCol w="718820"/>
                <a:gridCol w="718820"/>
              </a:tblGrid>
              <a:tr h="20828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10)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0,114203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0,103633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0,1987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0,103633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0,109358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0,087924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0,1987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0,087924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30601"/>
              </p:ext>
            </p:extLst>
          </p:nvPr>
        </p:nvGraphicFramePr>
        <p:xfrm>
          <a:off x="3768725" y="5040630"/>
          <a:ext cx="4507865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619885"/>
                <a:gridCol w="723900"/>
                <a:gridCol w="723900"/>
                <a:gridCol w="723900"/>
                <a:gridCol w="716280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0,127974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0,114171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0,163374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0,114171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0,130941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0,08691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0,163374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0,08691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D" dirty="0" smtClean="0"/>
              <a:t>KOLEKSI CRAN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117399"/>
              </p:ext>
            </p:extLst>
          </p:nvPr>
        </p:nvGraphicFramePr>
        <p:xfrm>
          <a:off x="3763962" y="1142524"/>
          <a:ext cx="465455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598930"/>
                <a:gridCol w="808990"/>
                <a:gridCol w="808990"/>
                <a:gridCol w="718820"/>
                <a:gridCol w="718820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0,214259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0,187267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0,31578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0,187267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0,222808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0,093737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0,31578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0,093737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82612"/>
              </p:ext>
            </p:extLst>
          </p:nvPr>
        </p:nvGraphicFramePr>
        <p:xfrm>
          <a:off x="3820795" y="2457450"/>
          <a:ext cx="4540885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617345"/>
                <a:gridCol w="737870"/>
                <a:gridCol w="737870"/>
                <a:gridCol w="7239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0,220331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0,17344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0,283851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0,17344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0,219129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0,093483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0,283851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0,093483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97885"/>
              </p:ext>
            </p:extLst>
          </p:nvPr>
        </p:nvGraphicFramePr>
        <p:xfrm>
          <a:off x="3972242" y="3783330"/>
          <a:ext cx="423799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350010"/>
                <a:gridCol w="746760"/>
                <a:gridCol w="708660"/>
                <a:gridCol w="716280"/>
                <a:gridCol w="716280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10)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0,213037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0,188107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0,240514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0,188107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0,212113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0,098258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0,240514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0,098258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58525"/>
              </p:ext>
            </p:extLst>
          </p:nvPr>
        </p:nvGraphicFramePr>
        <p:xfrm>
          <a:off x="3899535" y="5200650"/>
          <a:ext cx="4383405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1301750"/>
                <a:gridCol w="751205"/>
                <a:gridCol w="734060"/>
                <a:gridCol w="798195"/>
                <a:gridCol w="798195"/>
              </a:tblGrid>
              <a:tr h="19050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Phrase Rank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yang Diuji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US" sz="12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= 20)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sTrTzT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standar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0,204479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0,150722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0,19675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0,150722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PhRank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0,220095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0,102217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0,19675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0,102217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9377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 smtClean="0"/>
              <a:t>Phrase rank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performansi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i="1" dirty="0" smtClean="0"/>
              <a:t>information retrieval</a:t>
            </a:r>
            <a:endParaRPr lang="en-ID" dirty="0"/>
          </a:p>
          <a:p>
            <a:r>
              <a:rPr lang="en-ID" dirty="0" err="1" smtClean="0"/>
              <a:t>Performansi</a:t>
            </a:r>
            <a:r>
              <a:rPr lang="en-ID" dirty="0" smtClean="0"/>
              <a:t> </a:t>
            </a:r>
            <a:r>
              <a:rPr lang="en-ID" i="1" dirty="0" smtClean="0"/>
              <a:t>phrase rank </a:t>
            </a:r>
            <a:r>
              <a:rPr lang="en-ID" dirty="0" err="1" smtClean="0"/>
              <a:t>tebaik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koleksi</a:t>
            </a:r>
            <a:r>
              <a:rPr lang="en-ID" dirty="0" smtClean="0"/>
              <a:t> </a:t>
            </a:r>
            <a:r>
              <a:rPr lang="en-ID" dirty="0" err="1" smtClean="0"/>
              <a:t>didapatkan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zF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k = 2</a:t>
            </a:r>
          </a:p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zF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k = 2,</a:t>
            </a:r>
          </a:p>
          <a:p>
            <a:pPr marL="457200" indent="-457200">
              <a:buFont typeface="+mj-lt"/>
              <a:buAutoNum type="alphaLcParenR"/>
            </a:pPr>
            <a:r>
              <a:rPr lang="en-ID" dirty="0" smtClean="0"/>
              <a:t>NIAP ADI </a:t>
            </a:r>
            <a:r>
              <a:rPr lang="en-ID" dirty="0" err="1" smtClean="0"/>
              <a:t>meningkat</a:t>
            </a:r>
            <a:r>
              <a:rPr lang="en-ID" dirty="0" smtClean="0"/>
              <a:t> 14,33%</a:t>
            </a:r>
          </a:p>
          <a:p>
            <a:pPr marL="457200" indent="-457200">
              <a:buFont typeface="+mj-lt"/>
              <a:buAutoNum type="alphaLcParenR"/>
            </a:pPr>
            <a:r>
              <a:rPr lang="en-ID" dirty="0" smtClean="0"/>
              <a:t>NIAP CISI </a:t>
            </a:r>
            <a:r>
              <a:rPr lang="en-ID" dirty="0" err="1" smtClean="0"/>
              <a:t>meningkat</a:t>
            </a:r>
            <a:r>
              <a:rPr lang="en-ID" dirty="0" smtClean="0"/>
              <a:t> 72,3%</a:t>
            </a:r>
          </a:p>
          <a:p>
            <a:pPr marL="457200" indent="-457200">
              <a:buFont typeface="+mj-lt"/>
              <a:buAutoNum type="alphaLcParenR"/>
            </a:pPr>
            <a:r>
              <a:rPr lang="en-ID" dirty="0" smtClean="0"/>
              <a:t>NIAP CRAN </a:t>
            </a:r>
            <a:r>
              <a:rPr lang="en-ID" dirty="0" err="1" smtClean="0"/>
              <a:t>menurun</a:t>
            </a:r>
            <a:r>
              <a:rPr lang="en-ID" dirty="0" smtClean="0"/>
              <a:t> 18,736%</a:t>
            </a:r>
          </a:p>
          <a:p>
            <a:r>
              <a:rPr lang="en-ID" dirty="0" err="1" smtClean="0"/>
              <a:t>Banyaknya</a:t>
            </a:r>
            <a:r>
              <a:rPr lang="en-ID" dirty="0" smtClean="0"/>
              <a:t> word co-occurrence query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dokumen</a:t>
            </a:r>
            <a:r>
              <a:rPr lang="en-ID" dirty="0" smtClean="0"/>
              <a:t>, </a:t>
            </a:r>
            <a:r>
              <a:rPr lang="en-ID" dirty="0" err="1" smtClean="0"/>
              <a:t>banyaknya</a:t>
            </a:r>
            <a:r>
              <a:rPr lang="en-ID" dirty="0" smtClean="0"/>
              <a:t> </a:t>
            </a:r>
            <a:r>
              <a:rPr lang="en-ID" dirty="0" err="1" smtClean="0"/>
              <a:t>dokumen</a:t>
            </a:r>
            <a:r>
              <a:rPr lang="en-ID" dirty="0" smtClean="0"/>
              <a:t> yang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relevan</a:t>
            </a:r>
            <a:r>
              <a:rPr lang="en-ID" dirty="0" smtClean="0"/>
              <a:t>  yang </a:t>
            </a:r>
            <a:r>
              <a:rPr lang="en-ID" dirty="0" err="1" smtClean="0"/>
              <a:t>ditemukan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fokus</a:t>
            </a:r>
            <a:r>
              <a:rPr lang="en-ID" dirty="0" smtClean="0"/>
              <a:t> yang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i="1" dirty="0" smtClean="0"/>
              <a:t>query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menyebabkan</a:t>
            </a:r>
            <a:r>
              <a:rPr lang="en-ID" dirty="0" smtClean="0"/>
              <a:t> </a:t>
            </a:r>
            <a:r>
              <a:rPr lang="en-ID" i="1" dirty="0" smtClean="0"/>
              <a:t>phrase rank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</a:t>
            </a:r>
            <a:r>
              <a:rPr lang="en-ID" i="1" dirty="0" smtClean="0"/>
              <a:t>term</a:t>
            </a:r>
            <a:r>
              <a:rPr lang="en-ID" dirty="0" smtClean="0"/>
              <a:t> yang </a:t>
            </a:r>
            <a:r>
              <a:rPr lang="en-ID" dirty="0" err="1" smtClean="0"/>
              <a:t>kurang</a:t>
            </a:r>
            <a:r>
              <a:rPr lang="en-ID" dirty="0" smtClean="0"/>
              <a:t> </a:t>
            </a:r>
            <a:r>
              <a:rPr lang="en-ID" dirty="0" err="1" smtClean="0"/>
              <a:t>penting</a:t>
            </a:r>
            <a:r>
              <a:rPr lang="en-ID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74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12420"/>
            <a:ext cx="10353761" cy="1326321"/>
          </a:xfrm>
        </p:spPr>
        <p:txBody>
          <a:bodyPr/>
          <a:lstStyle/>
          <a:p>
            <a:r>
              <a:rPr lang="en-ID" dirty="0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38741"/>
            <a:ext cx="10353762" cy="4830639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D" dirty="0" err="1" smtClean="0"/>
              <a:t>Implementasi</a:t>
            </a:r>
            <a:r>
              <a:rPr lang="en-ID" dirty="0" smtClean="0"/>
              <a:t> phrase rank yang </a:t>
            </a:r>
            <a:r>
              <a:rPr lang="en-ID" dirty="0" err="1" smtClean="0"/>
              <a:t>dimodifikasi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phrase rank </a:t>
            </a:r>
            <a:r>
              <a:rPr lang="en-ID" dirty="0" err="1" smtClean="0"/>
              <a:t>standar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k </a:t>
            </a:r>
            <a:r>
              <a:rPr lang="en-ID" dirty="0" err="1" smtClean="0"/>
              <a:t>tertentu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tertentu</a:t>
            </a:r>
            <a:r>
              <a:rPr lang="en-ID" dirty="0" smtClean="0"/>
              <a:t>. </a:t>
            </a:r>
            <a:r>
              <a:rPr lang="en-ID" dirty="0" err="1" smtClean="0"/>
              <a:t>Performansi</a:t>
            </a:r>
            <a:r>
              <a:rPr lang="en-ID" dirty="0" smtClean="0"/>
              <a:t> </a:t>
            </a:r>
            <a:r>
              <a:rPr lang="en-ID" i="1" dirty="0" smtClean="0"/>
              <a:t>phrase rank </a:t>
            </a:r>
            <a:r>
              <a:rPr lang="en-ID" dirty="0" err="1" smtClean="0"/>
              <a:t>stabil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variasi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term yang </a:t>
            </a:r>
            <a:r>
              <a:rPr lang="en-ID" dirty="0" err="1" smtClean="0"/>
              <a:t>dipilih</a:t>
            </a:r>
            <a:r>
              <a:rPr lang="en-ID" dirty="0" smtClean="0"/>
              <a:t> (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meningkat</a:t>
            </a:r>
            <a:r>
              <a:rPr lang="en-ID" dirty="0" smtClean="0"/>
              <a:t> </a:t>
            </a:r>
            <a:r>
              <a:rPr lang="en-ID" dirty="0" err="1" smtClean="0"/>
              <a:t>signifikan</a:t>
            </a:r>
            <a:r>
              <a:rPr lang="en-ID" dirty="0" smtClean="0"/>
              <a:t>)</a:t>
            </a:r>
            <a:endParaRPr lang="en-ID" i="1" dirty="0" smtClean="0"/>
          </a:p>
          <a:p>
            <a:pPr marL="0" indent="0">
              <a:buNone/>
            </a:pPr>
            <a:endParaRPr lang="en-ID" dirty="0" smtClean="0"/>
          </a:p>
          <a:p>
            <a:pPr marL="457200" indent="-457200">
              <a:buFont typeface="+mj-lt"/>
              <a:buAutoNum type="alphaLcParenR"/>
            </a:pPr>
            <a:r>
              <a:rPr lang="en-ID" dirty="0" smtClean="0"/>
              <a:t>ADI:</a:t>
            </a:r>
          </a:p>
          <a:p>
            <a:r>
              <a:rPr lang="en-ID" dirty="0" smtClean="0"/>
              <a:t>K = 2, NIAP </a:t>
            </a:r>
            <a:r>
              <a:rPr lang="en-ID" dirty="0" err="1" smtClean="0"/>
              <a:t>meningkat</a:t>
            </a:r>
            <a:r>
              <a:rPr lang="en-ID" dirty="0" smtClean="0"/>
              <a:t> 0,567%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sF</a:t>
            </a:r>
            <a:r>
              <a:rPr lang="en-ID" dirty="0" smtClean="0"/>
              <a:t>, 8,33%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rF</a:t>
            </a:r>
            <a:r>
              <a:rPr lang="en-ID" dirty="0" smtClean="0"/>
              <a:t>, 0,567%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sTrTzT</a:t>
            </a:r>
            <a:endParaRPr lang="en-ID" dirty="0" smtClean="0"/>
          </a:p>
          <a:p>
            <a:r>
              <a:rPr lang="en-ID" dirty="0" smtClean="0"/>
              <a:t>K = 5, NIAP </a:t>
            </a:r>
            <a:r>
              <a:rPr lang="en-ID" dirty="0" err="1" smtClean="0"/>
              <a:t>meningkat</a:t>
            </a:r>
            <a:r>
              <a:rPr lang="en-ID" dirty="0" smtClean="0"/>
              <a:t> 5,07%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sF</a:t>
            </a:r>
            <a:r>
              <a:rPr lang="en-ID" dirty="0" smtClean="0"/>
              <a:t>,</a:t>
            </a:r>
          </a:p>
          <a:p>
            <a:r>
              <a:rPr lang="en-ID" dirty="0" smtClean="0"/>
              <a:t>K = 10, NIAP </a:t>
            </a:r>
            <a:r>
              <a:rPr lang="en-ID" dirty="0" err="1" smtClean="0"/>
              <a:t>meningkat</a:t>
            </a:r>
            <a:r>
              <a:rPr lang="en-ID" dirty="0" smtClean="0"/>
              <a:t> 4,54%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sF</a:t>
            </a:r>
            <a:endParaRPr lang="en-ID" dirty="0" smtClean="0"/>
          </a:p>
          <a:p>
            <a:r>
              <a:rPr lang="en-ID" dirty="0" smtClean="0"/>
              <a:t>K = 20, NIAP </a:t>
            </a:r>
            <a:r>
              <a:rPr lang="en-ID" dirty="0" err="1" smtClean="0"/>
              <a:t>meningkat</a:t>
            </a:r>
            <a:r>
              <a:rPr lang="en-ID" dirty="0" smtClean="0"/>
              <a:t> 18,2%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sF</a:t>
            </a:r>
            <a:r>
              <a:rPr lang="en-ID" dirty="0" smtClean="0"/>
              <a:t>, 8,1</a:t>
            </a:r>
            <a:r>
              <a:rPr lang="en-ID" dirty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rF</a:t>
            </a:r>
            <a:r>
              <a:rPr lang="en-ID" dirty="0" smtClean="0"/>
              <a:t>, 8,1%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sTrTzT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688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8120"/>
            <a:ext cx="10353761" cy="1326321"/>
          </a:xfrm>
        </p:spPr>
        <p:txBody>
          <a:bodyPr/>
          <a:lstStyle/>
          <a:p>
            <a:r>
              <a:rPr lang="en-ID" dirty="0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0180"/>
            <a:ext cx="10353762" cy="4807779"/>
          </a:xfrm>
        </p:spPr>
        <p:txBody>
          <a:bodyPr/>
          <a:lstStyle/>
          <a:p>
            <a:pPr marL="457200" indent="-457200">
              <a:buFont typeface="+mj-lt"/>
              <a:buAutoNum type="alphaLcParenR" startAt="2"/>
            </a:pPr>
            <a:r>
              <a:rPr lang="en-ID" dirty="0" smtClean="0"/>
              <a:t>CISI:</a:t>
            </a:r>
          </a:p>
          <a:p>
            <a:r>
              <a:rPr lang="en-ID" dirty="0" smtClean="0"/>
              <a:t>K = 2, NIAP </a:t>
            </a:r>
            <a:r>
              <a:rPr lang="en-ID" dirty="0" err="1" smtClean="0"/>
              <a:t>meningkat</a:t>
            </a:r>
            <a:r>
              <a:rPr lang="en-ID" dirty="0" smtClean="0"/>
              <a:t> 16,178%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rF</a:t>
            </a:r>
            <a:r>
              <a:rPr lang="en-ID" dirty="0" smtClean="0"/>
              <a:t>, 16,178%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sTrTzT</a:t>
            </a:r>
            <a:endParaRPr lang="en-ID" dirty="0" smtClean="0"/>
          </a:p>
          <a:p>
            <a:r>
              <a:rPr lang="en-ID" dirty="0" smtClean="0"/>
              <a:t>K = 5,  NIAP </a:t>
            </a:r>
            <a:r>
              <a:rPr lang="en-ID" dirty="0" err="1" smtClean="0"/>
              <a:t>menng</a:t>
            </a:r>
            <a:r>
              <a:rPr lang="en-ID" dirty="0" smtClean="0"/>
              <a:t> 3,8</a:t>
            </a:r>
            <a:r>
              <a:rPr lang="en-ID" dirty="0"/>
              <a:t>ikat</a:t>
            </a:r>
            <a:r>
              <a:rPr lang="en-ID" dirty="0" smtClean="0"/>
              <a:t>7%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sF</a:t>
            </a:r>
            <a:r>
              <a:rPr lang="en-ID" dirty="0" smtClean="0"/>
              <a:t>, 6,78%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rF</a:t>
            </a:r>
            <a:r>
              <a:rPr lang="en-ID" dirty="0" smtClean="0"/>
              <a:t>, 3,87%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sTrTzT</a:t>
            </a:r>
            <a:endParaRPr lang="en-ID" dirty="0" smtClean="0"/>
          </a:p>
          <a:p>
            <a:r>
              <a:rPr lang="en-ID" dirty="0" smtClean="0"/>
              <a:t>K = 20, NIAP </a:t>
            </a:r>
            <a:r>
              <a:rPr lang="en-ID" dirty="0" err="1" smtClean="0"/>
              <a:t>meningkat</a:t>
            </a:r>
            <a:r>
              <a:rPr lang="en-ID" dirty="0" smtClean="0"/>
              <a:t> 3,966%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sF</a:t>
            </a:r>
            <a:endParaRPr lang="en-ID" dirty="0" smtClean="0"/>
          </a:p>
          <a:p>
            <a:pPr marL="0" indent="0">
              <a:buNone/>
            </a:pPr>
            <a:endParaRPr lang="en-ID" dirty="0" smtClean="0"/>
          </a:p>
          <a:p>
            <a:pPr marL="457200" indent="-457200">
              <a:buFont typeface="+mj-lt"/>
              <a:buAutoNum type="alphaLcParenR" startAt="3"/>
            </a:pPr>
            <a:r>
              <a:rPr lang="en-ID" dirty="0" smtClean="0"/>
              <a:t>CRAN:</a:t>
            </a:r>
          </a:p>
          <a:p>
            <a:r>
              <a:rPr lang="en-ID" dirty="0" smtClean="0"/>
              <a:t>K = 2, NIAP </a:t>
            </a:r>
            <a:r>
              <a:rPr lang="en-ID" dirty="0" err="1" smtClean="0"/>
              <a:t>meningkat</a:t>
            </a:r>
            <a:r>
              <a:rPr lang="en-ID" dirty="0" smtClean="0"/>
              <a:t> 3,966%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sF</a:t>
            </a:r>
            <a:endParaRPr lang="en-ID" dirty="0" smtClean="0"/>
          </a:p>
          <a:p>
            <a:r>
              <a:rPr lang="en-ID" dirty="0" smtClean="0"/>
              <a:t>K = 20, NIAP </a:t>
            </a:r>
            <a:r>
              <a:rPr lang="en-ID" dirty="0" err="1" smtClean="0"/>
              <a:t>meningkat</a:t>
            </a:r>
            <a:r>
              <a:rPr lang="en-ID" dirty="0" smtClean="0"/>
              <a:t> 7,63%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sF</a:t>
            </a:r>
            <a:endParaRPr lang="en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 err="1" smtClean="0"/>
              <a:t>Implementasi</a:t>
            </a:r>
            <a:r>
              <a:rPr lang="en-ID" dirty="0" smtClean="0"/>
              <a:t> phrase rank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performansi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information retrieval. </a:t>
            </a:r>
            <a:r>
              <a:rPr lang="en-ID" dirty="0" err="1" smtClean="0"/>
              <a:t>Namun</a:t>
            </a:r>
            <a:r>
              <a:rPr lang="en-ID" dirty="0" smtClean="0"/>
              <a:t>, </a:t>
            </a:r>
            <a:r>
              <a:rPr lang="en-ID" dirty="0" err="1"/>
              <a:t>Banyaknya</a:t>
            </a:r>
            <a:r>
              <a:rPr lang="en-ID" dirty="0"/>
              <a:t> word co-occurrence query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,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 yang </a:t>
            </a:r>
            <a:r>
              <a:rPr lang="en-ID" dirty="0" err="1"/>
              <a:t>ditemukan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i="1" dirty="0"/>
              <a:t>query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 smtClean="0"/>
              <a:t>menurunkan</a:t>
            </a:r>
            <a:r>
              <a:rPr lang="en-ID" dirty="0" smtClean="0"/>
              <a:t> </a:t>
            </a:r>
            <a:r>
              <a:rPr lang="en-ID" dirty="0" err="1" smtClean="0"/>
              <a:t>performansi</a:t>
            </a:r>
            <a:r>
              <a:rPr lang="en-ID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 err="1">
                <a:effectLst/>
              </a:rPr>
              <a:t>Implementasi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algoritma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phrase rank </a:t>
            </a:r>
            <a:r>
              <a:rPr lang="en-GB" dirty="0">
                <a:effectLst/>
              </a:rPr>
              <a:t>yang </a:t>
            </a:r>
            <a:r>
              <a:rPr lang="en-GB" dirty="0" err="1">
                <a:effectLst/>
              </a:rPr>
              <a:t>dimodifikasi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terbukti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dapat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lebih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baik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dibandingkan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dengan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algoirtma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phrase rank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standar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pada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k </a:t>
            </a:r>
            <a:r>
              <a:rPr lang="en-GB" dirty="0" err="1">
                <a:effectLst/>
              </a:rPr>
              <a:t>tertentu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fitur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tertentu</a:t>
            </a:r>
            <a:r>
              <a:rPr lang="en-GB" dirty="0">
                <a:effectLst/>
              </a:rPr>
              <a:t>. </a:t>
            </a:r>
            <a:r>
              <a:rPr lang="en-GB" dirty="0" err="1">
                <a:effectLst/>
              </a:rPr>
              <a:t>Namun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perbedaan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performansi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tidak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signifikan</a:t>
            </a:r>
            <a:r>
              <a:rPr lang="en-GB" dirty="0">
                <a:effectLst/>
              </a:rPr>
              <a:t>.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Reformulasi</a:t>
            </a:r>
            <a:r>
              <a:rPr lang="en-US" dirty="0" smtClean="0"/>
              <a:t> query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</a:t>
            </a:r>
            <a:r>
              <a:rPr lang="en-US" i="1" dirty="0" smtClean="0"/>
              <a:t>information retrieval</a:t>
            </a:r>
          </a:p>
          <a:p>
            <a:r>
              <a:rPr lang="en-US" dirty="0" err="1" smtClean="0"/>
              <a:t>Reformulasi</a:t>
            </a:r>
            <a:r>
              <a:rPr lang="en-US" dirty="0" smtClean="0"/>
              <a:t> </a:t>
            </a:r>
            <a:r>
              <a:rPr lang="en-US" i="1" dirty="0" smtClean="0"/>
              <a:t>query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i="1" dirty="0" smtClean="0"/>
              <a:t>query expansion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i="1" dirty="0" smtClean="0"/>
              <a:t>selection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Global statistic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local syntactic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mengoptimasi</a:t>
            </a:r>
            <a:r>
              <a:rPr lang="en-US" dirty="0" smtClean="0"/>
              <a:t> </a:t>
            </a:r>
            <a:r>
              <a:rPr lang="en-US" i="1" dirty="0" smtClean="0"/>
              <a:t>term selection,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endParaRPr lang="en-US" dirty="0" smtClean="0"/>
          </a:p>
          <a:p>
            <a:r>
              <a:rPr lang="en-US" i="1" dirty="0" smtClean="0"/>
              <a:t>Global statistic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merefleksikan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local query</a:t>
            </a:r>
          </a:p>
          <a:p>
            <a:r>
              <a:rPr lang="en-US" i="1" dirty="0" smtClean="0"/>
              <a:t>Local syntactic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i="1" dirty="0" smtClean="0"/>
              <a:t>informative terms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Ekspansi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verbose query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i="1" dirty="0" smtClean="0"/>
              <a:t>query drift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reformulasi</a:t>
            </a:r>
            <a:r>
              <a:rPr lang="en-US" dirty="0" smtClean="0"/>
              <a:t> </a:t>
            </a:r>
            <a:r>
              <a:rPr lang="en-US" i="1" dirty="0" smtClean="0"/>
              <a:t>query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i="1" dirty="0" smtClean="0"/>
              <a:t>verbose query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56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PhRank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pseudo relevance feedback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term selection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query</a:t>
            </a:r>
          </a:p>
          <a:p>
            <a:r>
              <a:rPr lang="en-US" dirty="0" err="1" smtClean="0"/>
              <a:t>PhRank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i="1" dirty="0" smtClean="0"/>
              <a:t>informative terms</a:t>
            </a:r>
            <a:r>
              <a:rPr lang="en-US" dirty="0" smtClean="0"/>
              <a:t>: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Compactness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i="1" dirty="0" smtClean="0"/>
              <a:t>syntactic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semantic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2818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reformulasi</a:t>
            </a:r>
            <a:r>
              <a:rPr lang="en-US" dirty="0" smtClean="0"/>
              <a:t> query </a:t>
            </a:r>
            <a:r>
              <a:rPr lang="en-US" dirty="0" err="1" smtClean="0"/>
              <a:t>phrank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Query :</a:t>
            </a:r>
          </a:p>
          <a:p>
            <a:pPr marL="0" indent="0">
              <a:buNone/>
            </a:pPr>
            <a:r>
              <a:rPr lang="en-US" sz="2800" dirty="0" smtClean="0"/>
              <a:t>“Locations of volcanic activity </a:t>
            </a:r>
            <a:r>
              <a:rPr lang="en-US" sz="2800" dirty="0"/>
              <a:t>which occurred within the present day boundaries of the U.S. and its </a:t>
            </a:r>
            <a:r>
              <a:rPr lang="en-US" sz="2800" dirty="0" smtClean="0"/>
              <a:t>territories”</a:t>
            </a:r>
          </a:p>
          <a:p>
            <a:r>
              <a:rPr lang="en-ID" sz="2800" dirty="0" smtClean="0"/>
              <a:t>Query yang </a:t>
            </a:r>
            <a:r>
              <a:rPr lang="en-ID" sz="2800" dirty="0" err="1" smtClean="0"/>
              <a:t>telah</a:t>
            </a:r>
            <a:r>
              <a:rPr lang="en-ID" sz="2800" dirty="0" smtClean="0"/>
              <a:t> </a:t>
            </a:r>
            <a:r>
              <a:rPr lang="en-ID" sz="2800" dirty="0" err="1" smtClean="0"/>
              <a:t>direformulasi</a:t>
            </a:r>
            <a:r>
              <a:rPr lang="en-ID" sz="2800" dirty="0" smtClean="0"/>
              <a:t> </a:t>
            </a:r>
            <a:r>
              <a:rPr lang="en-ID" sz="2800" dirty="0" err="1" smtClean="0"/>
              <a:t>dengan</a:t>
            </a:r>
            <a:r>
              <a:rPr lang="en-ID" sz="2800" dirty="0" smtClean="0"/>
              <a:t> </a:t>
            </a:r>
            <a:r>
              <a:rPr lang="en-ID" sz="2800" dirty="0" err="1" smtClean="0"/>
              <a:t>PhRank</a:t>
            </a:r>
            <a:r>
              <a:rPr lang="en-ID" sz="2800" dirty="0" smtClean="0"/>
              <a:t> :</a:t>
            </a:r>
          </a:p>
          <a:p>
            <a:pPr marL="0" indent="0">
              <a:buNone/>
            </a:pPr>
            <a:r>
              <a:rPr lang="en-ID" sz="2800" dirty="0" smtClean="0"/>
              <a:t>“Volcanic”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PhRank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information retrieval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PhRank</a:t>
            </a:r>
            <a:r>
              <a:rPr lang="en-US" dirty="0" smtClean="0"/>
              <a:t> yang </a:t>
            </a:r>
            <a:r>
              <a:rPr lang="en-US" dirty="0" err="1" smtClean="0"/>
              <a:t>dimodifikasi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information retrieval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information retrieval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phrase rank </a:t>
            </a:r>
            <a:r>
              <a:rPr lang="en-US" dirty="0" smtClean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ID" dirty="0" err="1" smtClean="0"/>
              <a:t>Analisis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performansi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i="1" dirty="0" smtClean="0"/>
              <a:t>information retrieval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176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information retrieval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information retrieval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PhRank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information retrieval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PhRank</a:t>
            </a:r>
            <a:r>
              <a:rPr lang="en-US" dirty="0" smtClean="0"/>
              <a:t> yang </a:t>
            </a:r>
            <a:r>
              <a:rPr lang="en-US" dirty="0" err="1" smtClean="0"/>
              <a:t>dimodifikasi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information </a:t>
            </a:r>
            <a:r>
              <a:rPr lang="en-US" i="1" dirty="0" smtClean="0"/>
              <a:t>retrieval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D" dirty="0" smtClean="0"/>
              <a:t>ALUR CONVESIONAL IR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60320" y="2514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0817"/>
              </p:ext>
            </p:extLst>
          </p:nvPr>
        </p:nvGraphicFramePr>
        <p:xfrm>
          <a:off x="2766060" y="1326321"/>
          <a:ext cx="7063740" cy="514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4612680" imgH="3355560" progId="Visio.Drawing.6">
                  <p:embed/>
                </p:oleObj>
              </mc:Choice>
              <mc:Fallback>
                <p:oleObj r:id="rId3" imgW="4612680" imgH="33555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060" y="1326321"/>
                        <a:ext cx="7063740" cy="5144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1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936</TotalTime>
  <Words>1385</Words>
  <Application>Microsoft Office PowerPoint</Application>
  <PresentationFormat>Widescreen</PresentationFormat>
  <Paragraphs>466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Cambria Math</vt:lpstr>
      <vt:lpstr>Rockwell</vt:lpstr>
      <vt:lpstr>Times New Roman</vt:lpstr>
      <vt:lpstr>Damask</vt:lpstr>
      <vt:lpstr>Visio.Drawing.6</vt:lpstr>
      <vt:lpstr>Implementasi Algoritma Phrase rank pada sIstem information retrieval</vt:lpstr>
      <vt:lpstr>OUTLINE</vt:lpstr>
      <vt:lpstr>Latar Belakang</vt:lpstr>
      <vt:lpstr>Masalah</vt:lpstr>
      <vt:lpstr>PhRank</vt:lpstr>
      <vt:lpstr>Contoh reformulasi query phrank</vt:lpstr>
      <vt:lpstr>Tujuan</vt:lpstr>
      <vt:lpstr>Metodologi</vt:lpstr>
      <vt:lpstr>ALUR CONVESIONAL IR</vt:lpstr>
      <vt:lpstr>Alur phrase rank</vt:lpstr>
      <vt:lpstr>Algoritma phrank</vt:lpstr>
      <vt:lpstr>ALGORITMA PHRANK</vt:lpstr>
      <vt:lpstr>ALGORITMA PHRANK YANG DIMODIFIKASI</vt:lpstr>
      <vt:lpstr>METODE PENGUJIAN</vt:lpstr>
      <vt:lpstr>CONTOH HASIL PHRASE RANK</vt:lpstr>
      <vt:lpstr>HASIL PENGUJIAN</vt:lpstr>
      <vt:lpstr>Pengujian Phrase Rank Standar</vt:lpstr>
      <vt:lpstr>KOLEKSI CISI</vt:lpstr>
      <vt:lpstr>KOLEKSI CRAN</vt:lpstr>
      <vt:lpstr>Pengujian phrase rank modifikasi </vt:lpstr>
      <vt:lpstr>KOLEKSI ADI</vt:lpstr>
      <vt:lpstr>KOLEKSI CISI</vt:lpstr>
      <vt:lpstr>KOLEKSI CRAN</vt:lpstr>
      <vt:lpstr>ANALISIS</vt:lpstr>
      <vt:lpstr>ANALISIS</vt:lpstr>
      <vt:lpstr>ANALISIS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Algoritma PhRank untuk Term Selection pada Query</dc:title>
  <dc:creator>Mochamad Lutfi Fadlan</dc:creator>
  <cp:lastModifiedBy>Mochamad Lutfi Fadlan</cp:lastModifiedBy>
  <cp:revision>52</cp:revision>
  <dcterms:created xsi:type="dcterms:W3CDTF">2016-01-12T03:32:26Z</dcterms:created>
  <dcterms:modified xsi:type="dcterms:W3CDTF">2016-08-18T01:58:21Z</dcterms:modified>
</cp:coreProperties>
</file>