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7"/>
  </p:notesMasterIdLst>
  <p:sldIdLst>
    <p:sldId id="256" r:id="rId2"/>
    <p:sldId id="259" r:id="rId3"/>
    <p:sldId id="268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236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F73A8-AF0D-4176-B3B3-5BECF760B9B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2750F-C3D5-450E-9A4B-866E5D002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ED31-F45C-4799-8534-05171810B4D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74B-15D8-444E-AF87-A8EC0B4E7B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ED31-F45C-4799-8534-05171810B4D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74B-15D8-444E-AF87-A8EC0B4E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ED31-F45C-4799-8534-05171810B4D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74B-15D8-444E-AF87-A8EC0B4E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ED31-F45C-4799-8534-05171810B4D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74B-15D8-444E-AF87-A8EC0B4E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ED31-F45C-4799-8534-05171810B4D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74B-15D8-444E-AF87-A8EC0B4E7B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ED31-F45C-4799-8534-05171810B4D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74B-15D8-444E-AF87-A8EC0B4E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7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ED31-F45C-4799-8534-05171810B4D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74B-15D8-444E-AF87-A8EC0B4E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ED31-F45C-4799-8534-05171810B4D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74B-15D8-444E-AF87-A8EC0B4E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2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ED31-F45C-4799-8534-05171810B4D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74B-15D8-444E-AF87-A8EC0B4E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CEED31-F45C-4799-8534-05171810B4D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93274B-15D8-444E-AF87-A8EC0B4E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1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ED31-F45C-4799-8534-05171810B4D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74B-15D8-444E-AF87-A8EC0B4E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CEED31-F45C-4799-8534-05171810B4D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93274B-15D8-444E-AF87-A8EC0B4E7B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5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Right Rate for the Risk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Modeling Applications in Auto Insurance</a:t>
            </a:r>
          </a:p>
          <a:p>
            <a:r>
              <a:rPr lang="en-US" dirty="0"/>
              <a:t>Courtney Rohde, ACAS</a:t>
            </a:r>
          </a:p>
          <a:p>
            <a:r>
              <a:rPr lang="en-US" dirty="0"/>
              <a:t>Math Modeling 3338 - 8/28/2019</a:t>
            </a:r>
          </a:p>
        </p:txBody>
      </p:sp>
    </p:spTree>
    <p:extLst>
      <p:ext uri="{BB962C8B-B14F-4D97-AF65-F5344CB8AC3E}">
        <p14:creationId xmlns:p14="http://schemas.microsoft.com/office/powerpoint/2010/main" val="361426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Distribution of Response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Gam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5572" y="3069884"/>
            <a:ext cx="2715004" cy="1857634"/>
          </a:xfrm>
          <a:prstGeom prst="rect">
            <a:avLst/>
          </a:prstGeom>
        </p:spPr>
      </p:pic>
      <p:pic>
        <p:nvPicPr>
          <p:cNvPr id="26" name="Picture 25" descr="Tweed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2038" y="3069884"/>
            <a:ext cx="2667372" cy="185763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504933" y="203080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333940"/>
                </a:solidFill>
              </a:rPr>
              <a:t>Severity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43144" y="2030801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333940"/>
                </a:solidFill>
              </a:rPr>
              <a:t>Pure Premium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5781" y="249087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Gamma: </a:t>
            </a:r>
            <a:r>
              <a:rPr lang="el-GR" dirty="0">
                <a:solidFill>
                  <a:srgbClr val="C00000"/>
                </a:solidFill>
              </a:rPr>
              <a:t>σ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l-GR" dirty="0">
                <a:solidFill>
                  <a:srgbClr val="C00000"/>
                </a:solidFill>
              </a:rPr>
              <a:t>μ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90341" y="2490877"/>
            <a:ext cx="17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Tweedie: </a:t>
            </a:r>
            <a:r>
              <a:rPr lang="el-GR" dirty="0">
                <a:solidFill>
                  <a:srgbClr val="C00000"/>
                </a:solidFill>
              </a:rPr>
              <a:t>σ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l-GR" dirty="0">
                <a:solidFill>
                  <a:srgbClr val="C00000"/>
                </a:solidFill>
              </a:rPr>
              <a:t>μ</a:t>
            </a:r>
            <a:r>
              <a:rPr lang="en-US" baseline="30000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85733" y="5334719"/>
            <a:ext cx="407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940"/>
                </a:solidFill>
              </a:rPr>
              <a:t>All members of the Exponential Family</a:t>
            </a:r>
          </a:p>
        </p:txBody>
      </p:sp>
      <p:pic>
        <p:nvPicPr>
          <p:cNvPr id="32" name="Picture 31" descr="Poiss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1965" y="3050831"/>
            <a:ext cx="2667372" cy="187668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852703" y="2030801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333940"/>
                </a:solidFill>
              </a:rPr>
              <a:t>Frequency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07633" y="2490877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Poisson: </a:t>
            </a:r>
            <a:r>
              <a:rPr lang="el-GR" dirty="0">
                <a:solidFill>
                  <a:srgbClr val="C00000"/>
                </a:solidFill>
              </a:rPr>
              <a:t>σ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l-GR" dirty="0">
                <a:solidFill>
                  <a:srgbClr val="C00000"/>
                </a:solidFill>
              </a:rPr>
              <a:t>μ</a:t>
            </a:r>
            <a:endParaRPr lang="en-US" baseline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0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Generalized Linear Models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1631594"/>
            <a:ext cx="10058400" cy="22419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More Flexible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Allows any error distribution in the Exponential Family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Allows for multiplicative predictors via a link function g(μ)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Link function defines the relationship between the response and the linear combination of predictors</a:t>
            </a:r>
          </a:p>
        </p:txBody>
      </p:sp>
      <p:graphicFrame>
        <p:nvGraphicFramePr>
          <p:cNvPr id="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549132"/>
              </p:ext>
            </p:extLst>
          </p:nvPr>
        </p:nvGraphicFramePr>
        <p:xfrm>
          <a:off x="3263661" y="4500173"/>
          <a:ext cx="13350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066680" imgH="431640" progId="Equation.3">
                  <p:embed/>
                </p:oleObj>
              </mc:Choice>
              <mc:Fallback>
                <p:oleObj name="Equation" r:id="rId3" imgW="1066680" imgH="431640" progId="Equation.3">
                  <p:embed/>
                  <p:pic>
                    <p:nvPicPr>
                      <p:cNvPr id="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661" y="4500173"/>
                        <a:ext cx="1335088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763311"/>
              </p:ext>
            </p:extLst>
          </p:nvPr>
        </p:nvGraphicFramePr>
        <p:xfrm>
          <a:off x="3254136" y="5054600"/>
          <a:ext cx="11144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888840" imgH="457200" progId="Equation.3">
                  <p:embed/>
                </p:oleObj>
              </mc:Choice>
              <mc:Fallback>
                <p:oleObj name="Equation" r:id="rId5" imgW="888840" imgH="457200" progId="Equation.3">
                  <p:embed/>
                  <p:pic>
                    <p:nvPicPr>
                      <p:cNvPr id="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136" y="5054600"/>
                        <a:ext cx="111442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991689" y="4049861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365B"/>
                </a:solidFill>
              </a:rPr>
              <a:t>Ordinary Linear Model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81538" y="4049861"/>
            <a:ext cx="25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365B"/>
                </a:solidFill>
              </a:rPr>
              <a:t>Generalized Linear Model</a:t>
            </a: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068229"/>
              </p:ext>
            </p:extLst>
          </p:nvPr>
        </p:nvGraphicFramePr>
        <p:xfrm>
          <a:off x="6015038" y="4492625"/>
          <a:ext cx="20986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7" imgW="1676160" imgH="965160" progId="Equation.3">
                  <p:embed/>
                </p:oleObj>
              </mc:Choice>
              <mc:Fallback>
                <p:oleObj name="Equation" r:id="rId7" imgW="1676160" imgH="96516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38" y="4492625"/>
                        <a:ext cx="2098675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8742852" y="5372580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9900"/>
                </a:solidFill>
              </a:rPr>
              <a:t>Factor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742852" y="5930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65B"/>
                </a:solidFill>
              </a:rPr>
              <a:t>Log Link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2852" y="4256896"/>
            <a:ext cx="149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Expected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Loss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42852" y="4814738"/>
            <a:ext cx="110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65B"/>
                </a:solidFill>
              </a:rPr>
              <a:t>Base Rate</a:t>
            </a:r>
          </a:p>
        </p:txBody>
      </p:sp>
      <p:sp>
        <p:nvSpPr>
          <p:cNvPr id="46" name="Oval 45"/>
          <p:cNvSpPr/>
          <p:nvPr/>
        </p:nvSpPr>
        <p:spPr>
          <a:xfrm>
            <a:off x="6951215" y="4765856"/>
            <a:ext cx="353682" cy="2587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30423" y="4797486"/>
            <a:ext cx="353682" cy="2587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18632" y="4771607"/>
            <a:ext cx="393940" cy="258791"/>
          </a:xfrm>
          <a:prstGeom prst="ellipse">
            <a:avLst/>
          </a:prstGeom>
          <a:noFill/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47" idx="7"/>
            <a:endCxn id="44" idx="1"/>
          </p:cNvCxnSpPr>
          <p:nvPr/>
        </p:nvCxnSpPr>
        <p:spPr>
          <a:xfrm flipV="1">
            <a:off x="6232309" y="4441562"/>
            <a:ext cx="2510543" cy="3938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5" idx="1"/>
          </p:cNvCxnSpPr>
          <p:nvPr/>
        </p:nvCxnSpPr>
        <p:spPr>
          <a:xfrm>
            <a:off x="7330775" y="4895251"/>
            <a:ext cx="1412077" cy="1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8" idx="6"/>
            <a:endCxn id="42" idx="1"/>
          </p:cNvCxnSpPr>
          <p:nvPr/>
        </p:nvCxnSpPr>
        <p:spPr>
          <a:xfrm>
            <a:off x="7612572" y="4901003"/>
            <a:ext cx="1130280" cy="656243"/>
          </a:xfrm>
          <a:prstGeom prst="line">
            <a:avLst/>
          </a:prstGeom>
          <a:ln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284106" y="5418588"/>
            <a:ext cx="353682" cy="2587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6"/>
            <a:endCxn id="43" idx="1"/>
          </p:cNvCxnSpPr>
          <p:nvPr/>
        </p:nvCxnSpPr>
        <p:spPr>
          <a:xfrm>
            <a:off x="6637788" y="5547984"/>
            <a:ext cx="2105064" cy="567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4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From GLM Formula to Rating Algorithm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1602424"/>
            <a:ext cx="10058400" cy="45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236B88"/>
                </a:solidFill>
              </a:rPr>
              <a:t>Base Rate × Age Factor × MYR Factor × Deductible Factor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75222"/>
              </p:ext>
            </p:extLst>
          </p:nvPr>
        </p:nvGraphicFramePr>
        <p:xfrm>
          <a:off x="1689100" y="2250912"/>
          <a:ext cx="2760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1104840" imgH="203040" progId="Equation.3">
                  <p:embed/>
                </p:oleObj>
              </mc:Choice>
              <mc:Fallback>
                <p:oleObj name="Equation" r:id="rId3" imgW="1104840" imgH="20304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250912"/>
                        <a:ext cx="27606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27788"/>
              </p:ext>
            </p:extLst>
          </p:nvPr>
        </p:nvGraphicFramePr>
        <p:xfrm>
          <a:off x="1689100" y="3001800"/>
          <a:ext cx="2728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1091880" imgH="203040" progId="Equation.3">
                  <p:embed/>
                </p:oleObj>
              </mc:Choice>
              <mc:Fallback>
                <p:oleObj name="Equation" r:id="rId5" imgW="1091880" imgH="20304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001800"/>
                        <a:ext cx="27289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945121"/>
              </p:ext>
            </p:extLst>
          </p:nvPr>
        </p:nvGraphicFramePr>
        <p:xfrm>
          <a:off x="1689100" y="3754275"/>
          <a:ext cx="3300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1320480" imgH="203040" progId="Equation.3">
                  <p:embed/>
                </p:oleObj>
              </mc:Choice>
              <mc:Fallback>
                <p:oleObj name="Equation" r:id="rId7" imgW="1320480" imgH="203040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754275"/>
                        <a:ext cx="33004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566271"/>
              </p:ext>
            </p:extLst>
          </p:nvPr>
        </p:nvGraphicFramePr>
        <p:xfrm>
          <a:off x="1689100" y="4508337"/>
          <a:ext cx="34274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9" imgW="1371600" imgH="177480" progId="Equation.3">
                  <p:embed/>
                </p:oleObj>
              </mc:Choice>
              <mc:Fallback>
                <p:oleObj name="Equation" r:id="rId9" imgW="1371600" imgH="177480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508337"/>
                        <a:ext cx="3427413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7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Project Phase 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1602424"/>
            <a:ext cx="10058400" cy="45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236B88"/>
                </a:solidFill>
              </a:rPr>
              <a:t>What  are we going to be doing?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2253894"/>
            <a:ext cx="10058400" cy="37659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Calculate indicated rate change:</a:t>
            </a:r>
          </a:p>
          <a:p>
            <a:pPr lvl="1"/>
            <a:r>
              <a:rPr lang="en-US" dirty="0"/>
              <a:t>Formulaic, not interesting</a:t>
            </a:r>
          </a:p>
          <a:p>
            <a:pPr lvl="1"/>
            <a:r>
              <a:rPr lang="en-US" dirty="0"/>
              <a:t>I will provide a workbook and you will fill in the blanks</a:t>
            </a:r>
          </a:p>
          <a:p>
            <a:r>
              <a:rPr lang="en-US" dirty="0"/>
              <a:t>Run the first GLM:</a:t>
            </a:r>
          </a:p>
          <a:p>
            <a:pPr lvl="1"/>
            <a:r>
              <a:rPr lang="en-US" dirty="0"/>
              <a:t>Very interesting!</a:t>
            </a:r>
          </a:p>
          <a:p>
            <a:pPr lvl="1"/>
            <a:r>
              <a:rPr lang="en-US" dirty="0"/>
              <a:t>Download R (free statistical software) &amp; relevant packages</a:t>
            </a:r>
          </a:p>
          <a:p>
            <a:pPr lvl="1"/>
            <a:r>
              <a:rPr lang="en-US" dirty="0"/>
              <a:t>Learn basic functions &amp; syntax with demo</a:t>
            </a:r>
          </a:p>
          <a:p>
            <a:pPr lvl="1"/>
            <a:r>
              <a:rPr lang="en-US" dirty="0"/>
              <a:t>Flesh out code I will provide using functions you learned</a:t>
            </a:r>
          </a:p>
          <a:p>
            <a:pPr lvl="2"/>
            <a:r>
              <a:rPr lang="en-US" dirty="0"/>
              <a:t>Contains both classical linear model and GLM</a:t>
            </a:r>
          </a:p>
          <a:p>
            <a:pPr lvl="1"/>
            <a:r>
              <a:rPr lang="en-US" dirty="0"/>
              <a:t>Run the code</a:t>
            </a:r>
          </a:p>
        </p:txBody>
      </p:sp>
    </p:spTree>
    <p:extLst>
      <p:ext uri="{BB962C8B-B14F-4D97-AF65-F5344CB8AC3E}">
        <p14:creationId xmlns:p14="http://schemas.microsoft.com/office/powerpoint/2010/main" val="1160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Project Phase II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1602424"/>
            <a:ext cx="10058400" cy="45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236B88"/>
                </a:solidFill>
              </a:rPr>
              <a:t>What  are we going to be doing?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2253894"/>
            <a:ext cx="10058400" cy="37659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 the GLM:</a:t>
            </a:r>
          </a:p>
          <a:p>
            <a:pPr lvl="1"/>
            <a:r>
              <a:rPr lang="en-US" dirty="0"/>
              <a:t>Simplify variables to get better parameter estimates</a:t>
            </a:r>
          </a:p>
          <a:p>
            <a:pPr lvl="1"/>
            <a:r>
              <a:rPr lang="en-US" dirty="0"/>
              <a:t>Drop or group away insignificant parameters</a:t>
            </a:r>
          </a:p>
          <a:p>
            <a:r>
              <a:rPr lang="en-US" dirty="0"/>
              <a:t>Select Rating Factors</a:t>
            </a:r>
          </a:p>
          <a:p>
            <a:pPr lvl="1"/>
            <a:r>
              <a:rPr lang="en-US" dirty="0"/>
              <a:t>Based on your model estimated parameter coefficients </a:t>
            </a:r>
          </a:p>
          <a:p>
            <a:pPr lvl="1"/>
            <a:r>
              <a:rPr lang="en-US" dirty="0"/>
              <a:t>Competitive concerns (to be outlined later)</a:t>
            </a:r>
          </a:p>
          <a:p>
            <a:pPr lvl="1"/>
            <a:r>
              <a:rPr lang="en-US" dirty="0"/>
              <a:t>And common sense</a:t>
            </a:r>
          </a:p>
          <a:p>
            <a:r>
              <a:rPr lang="en-US" dirty="0"/>
              <a:t>Calculate the new base rate:</a:t>
            </a:r>
          </a:p>
          <a:p>
            <a:pPr lvl="1"/>
            <a:r>
              <a:rPr lang="en-US" dirty="0"/>
              <a:t>That will result in new aggregate premium satisfying equations from first few slides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78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Project Phase III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1602424"/>
            <a:ext cx="10058400" cy="45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236B88"/>
                </a:solidFill>
              </a:rPr>
              <a:t>What  are we going to be doing?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2253894"/>
            <a:ext cx="10058400" cy="37659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Calculate old/new premiums:</a:t>
            </a:r>
          </a:p>
          <a:p>
            <a:pPr lvl="1"/>
            <a:r>
              <a:rPr lang="en-US" dirty="0"/>
              <a:t>Evaluate dislocation</a:t>
            </a:r>
          </a:p>
          <a:p>
            <a:r>
              <a:rPr lang="en-US" dirty="0"/>
              <a:t>Evaluate the GLM:</a:t>
            </a:r>
          </a:p>
          <a:p>
            <a:pPr lvl="1"/>
            <a:r>
              <a:rPr lang="en-US" dirty="0"/>
              <a:t>“Score” data set (calculate expected losses) using</a:t>
            </a:r>
          </a:p>
          <a:p>
            <a:pPr lvl="2"/>
            <a:r>
              <a:rPr lang="en-US" dirty="0"/>
              <a:t>Model parameter estimates</a:t>
            </a:r>
          </a:p>
          <a:p>
            <a:pPr lvl="2"/>
            <a:r>
              <a:rPr lang="en-US" dirty="0"/>
              <a:t>Selected factors</a:t>
            </a:r>
          </a:p>
          <a:p>
            <a:pPr lvl="2"/>
            <a:r>
              <a:rPr lang="en-US" dirty="0"/>
              <a:t>Old factors</a:t>
            </a:r>
          </a:p>
          <a:p>
            <a:pPr lvl="1"/>
            <a:r>
              <a:rPr lang="en-US" dirty="0"/>
              <a:t>Metrics TBD, probably calculate a Gini coefficient and/or plot the fit to actual data</a:t>
            </a:r>
          </a:p>
          <a:p>
            <a:r>
              <a:rPr lang="en-US" dirty="0"/>
              <a:t>Present your findings</a:t>
            </a:r>
          </a:p>
        </p:txBody>
      </p:sp>
    </p:spTree>
    <p:extLst>
      <p:ext uri="{BB962C8B-B14F-4D97-AF65-F5344CB8AC3E}">
        <p14:creationId xmlns:p14="http://schemas.microsoft.com/office/powerpoint/2010/main" val="23215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Intro to Auto Insurance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587500"/>
            <a:ext cx="10058400" cy="42815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Policy Premium = </a:t>
            </a:r>
            <a:r>
              <a:rPr lang="el-GR" dirty="0"/>
              <a:t>Σ</a:t>
            </a:r>
            <a:r>
              <a:rPr lang="en-US" dirty="0"/>
              <a:t>(Vehicle Premiums)</a:t>
            </a:r>
          </a:p>
          <a:p>
            <a:r>
              <a:rPr lang="en-US" dirty="0"/>
              <a:t>Vehicle Premium = </a:t>
            </a:r>
            <a:r>
              <a:rPr lang="el-GR" dirty="0"/>
              <a:t>Σ</a:t>
            </a:r>
            <a:r>
              <a:rPr lang="en-US" dirty="0"/>
              <a:t>(Policy Premiums), e.g. Bodily Injury, Collision, Towing &amp; Labor</a:t>
            </a:r>
          </a:p>
          <a:p>
            <a:r>
              <a:rPr lang="en-US" dirty="0"/>
              <a:t>Coverage Premium = Base Rate × </a:t>
            </a:r>
            <a:r>
              <a:rPr lang="el-GR" dirty="0"/>
              <a:t>Π</a:t>
            </a:r>
            <a:r>
              <a:rPr lang="en-US" dirty="0"/>
              <a:t>(Factors) + Expense Fees</a:t>
            </a:r>
          </a:p>
          <a:p>
            <a:pPr lvl="1"/>
            <a:r>
              <a:rPr lang="en-US" dirty="0"/>
              <a:t>e.g. $200 × 1.2 × 0.75 × 1.15 + $5.50 = $212.50</a:t>
            </a:r>
          </a:p>
          <a:p>
            <a:pPr lvl="1"/>
            <a:r>
              <a:rPr lang="en-US" dirty="0"/>
              <a:t>where:</a:t>
            </a:r>
          </a:p>
          <a:p>
            <a:pPr lvl="2"/>
            <a:r>
              <a:rPr lang="en-US" dirty="0"/>
              <a:t>Age Factor = 1.2</a:t>
            </a:r>
          </a:p>
          <a:p>
            <a:pPr lvl="2"/>
            <a:r>
              <a:rPr lang="en-US" dirty="0"/>
              <a:t>Vehicle Model Year Factor = 0.75</a:t>
            </a:r>
          </a:p>
          <a:p>
            <a:pPr lvl="2"/>
            <a:r>
              <a:rPr lang="en-US" dirty="0"/>
              <a:t>Lower Deductible Factor = 1.15</a:t>
            </a:r>
          </a:p>
          <a:p>
            <a:r>
              <a:rPr lang="en-US" dirty="0"/>
              <a:t>Base rates and factors must be approved by state governments</a:t>
            </a:r>
          </a:p>
        </p:txBody>
      </p:sp>
      <p:sp>
        <p:nvSpPr>
          <p:cNvPr id="8" name="Oval 7"/>
          <p:cNvSpPr/>
          <p:nvPr/>
        </p:nvSpPr>
        <p:spPr>
          <a:xfrm>
            <a:off x="3417294" y="2493949"/>
            <a:ext cx="1152939" cy="3578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4925" y="2493949"/>
            <a:ext cx="1152939" cy="3578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8" idx="4"/>
          </p:cNvCxnSpPr>
          <p:nvPr/>
        </p:nvCxnSpPr>
        <p:spPr>
          <a:xfrm>
            <a:off x="3993764" y="2851757"/>
            <a:ext cx="2794883" cy="106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11030" y="2851757"/>
            <a:ext cx="1477617" cy="62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5989" y="3287293"/>
            <a:ext cx="15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Losses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5989" y="3722829"/>
            <a:ext cx="15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Losses</a:t>
            </a:r>
          </a:p>
        </p:txBody>
      </p:sp>
    </p:spTree>
    <p:extLst>
      <p:ext uri="{BB962C8B-B14F-4D97-AF65-F5344CB8AC3E}">
        <p14:creationId xmlns:p14="http://schemas.microsoft.com/office/powerpoint/2010/main" val="15107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The Base Rate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1602424"/>
            <a:ext cx="10058400" cy="45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236B88"/>
                </a:solidFill>
              </a:rPr>
              <a:t>How much total premium do we need to bring in?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066800" y="2253894"/>
                <a:ext cx="1005840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Insurers make money from:</a:t>
                </a:r>
              </a:p>
              <a:p>
                <a:pPr lvl="1"/>
                <a:r>
                  <a:rPr lang="en-US" dirty="0"/>
                  <a:t>Premiums</a:t>
                </a:r>
              </a:p>
              <a:p>
                <a:pPr lvl="1"/>
                <a:r>
                  <a:rPr lang="en-US" dirty="0"/>
                  <a:t>Investment Income</a:t>
                </a:r>
              </a:p>
              <a:p>
                <a:r>
                  <a:rPr lang="en-US" dirty="0"/>
                  <a:t>Insurers need to cover:</a:t>
                </a:r>
              </a:p>
              <a:p>
                <a:pPr lvl="1"/>
                <a:r>
                  <a:rPr lang="en-US" dirty="0"/>
                  <a:t>Claim payments and related adjustment expenses</a:t>
                </a:r>
              </a:p>
              <a:p>
                <a:pPr lvl="1"/>
                <a:r>
                  <a:rPr lang="en-US" dirty="0"/>
                  <a:t>Underwriting and operating expenses</a:t>
                </a:r>
              </a:p>
              <a:p>
                <a:pPr lvl="1"/>
                <a:r>
                  <a:rPr lang="en-US" dirty="0"/>
                  <a:t>Reasonable underwriting profit margin after investment income</a:t>
                </a:r>
              </a:p>
              <a:p>
                <a:r>
                  <a:rPr lang="en-US" dirty="0"/>
                  <a:t>Equation form:</a:t>
                </a:r>
              </a:p>
              <a:p>
                <a:pPr lvl="1"/>
                <a:r>
                  <a:rPr lang="en-US" dirty="0"/>
                  <a:t>Premium = Losses + Expenses + Profit</a:t>
                </a:r>
              </a:p>
              <a:p>
                <a:pPr lvl="1"/>
                <a:r>
                  <a:rPr lang="en-US" dirty="0"/>
                  <a:t>Loss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Losses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Premium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53894"/>
                <a:ext cx="10058400" cy="4023360"/>
              </a:xfrm>
              <a:prstGeom prst="rect">
                <a:avLst/>
              </a:prstGeom>
              <a:blipFill>
                <a:blip r:embed="rId2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The Base Rate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1602424"/>
            <a:ext cx="10058400" cy="45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236B88"/>
                </a:solidFill>
              </a:rPr>
              <a:t>How much total premium do we need to bring in?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066800" y="2253894"/>
                <a:ext cx="1005840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Equation form:</a:t>
                </a:r>
              </a:p>
              <a:p>
                <a:pPr lvl="1"/>
                <a:r>
                  <a:rPr lang="en-US" dirty="0"/>
                  <a:t>Premium = Losses + Expenses + Profit</a:t>
                </a:r>
              </a:p>
              <a:p>
                <a:pPr lvl="1"/>
                <a:r>
                  <a:rPr lang="en-US" dirty="0"/>
                  <a:t>Loss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Losses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Premium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Permissible Loss Ratio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Expenses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Premium</m:t>
                        </m:r>
                      </m:den>
                    </m:f>
                  </m:oMath>
                </a14:m>
                <a:r>
                  <a:rPr lang="en-US" sz="20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Profit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Premium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Indication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Ratio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ermissible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Ratio</m:t>
                        </m:r>
                      </m:den>
                    </m:f>
                  </m:oMath>
                </a14:m>
                <a:r>
                  <a:rPr lang="en-US" dirty="0"/>
                  <a:t> - 1</a:t>
                </a:r>
              </a:p>
              <a:p>
                <a:pPr lvl="1"/>
                <a:r>
                  <a:rPr lang="en-US" dirty="0"/>
                  <a:t>“Indication” - The percent change in premium required to balance the first equation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53894"/>
                <a:ext cx="10058400" cy="4023360"/>
              </a:xfrm>
              <a:prstGeom prst="rect">
                <a:avLst/>
              </a:prstGeom>
              <a:blipFill>
                <a:blip r:embed="rId2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The Base Rate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1602424"/>
            <a:ext cx="10058400" cy="45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236B88"/>
                </a:solidFill>
              </a:rPr>
              <a:t>How much total premium do we need to bring in?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066800" y="2253894"/>
                <a:ext cx="1005840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Best guess at future losses:</a:t>
                </a:r>
              </a:p>
              <a:p>
                <a:pPr lvl="1"/>
                <a:r>
                  <a:rPr lang="en-US" dirty="0"/>
                  <a:t>X-year average of previous years’ losses</a:t>
                </a:r>
              </a:p>
              <a:p>
                <a:pPr lvl="1"/>
                <a:r>
                  <a:rPr lang="en-US" dirty="0"/>
                  <a:t>Adjusted for loss development</a:t>
                </a:r>
              </a:p>
              <a:p>
                <a:pPr lvl="1"/>
                <a:r>
                  <a:rPr lang="en-US" dirty="0"/>
                  <a:t>Adjusted for loss trend</a:t>
                </a:r>
              </a:p>
              <a:p>
                <a:r>
                  <a:rPr lang="en-US" dirty="0"/>
                  <a:t>Best guess at future premiums:</a:t>
                </a:r>
              </a:p>
              <a:p>
                <a:pPr lvl="1"/>
                <a:r>
                  <a:rPr lang="en-US" dirty="0"/>
                  <a:t>X-year average of previous years’ premiums</a:t>
                </a:r>
              </a:p>
              <a:p>
                <a:pPr lvl="1"/>
                <a:r>
                  <a:rPr lang="en-US" dirty="0"/>
                  <a:t>Restated at present rates</a:t>
                </a:r>
              </a:p>
              <a:p>
                <a:pPr lvl="1"/>
                <a:r>
                  <a:rPr lang="en-US" dirty="0"/>
                  <a:t>Adjusted for premium trend</a:t>
                </a:r>
              </a:p>
              <a:p>
                <a:r>
                  <a:rPr lang="en-US" dirty="0"/>
                  <a:t>Indication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en-US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Ratio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Permissible</m:t>
                        </m:r>
                        <m:r>
                          <a:rPr lang="en-US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en-US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Ratio</m:t>
                        </m:r>
                      </m:den>
                    </m:f>
                  </m:oMath>
                </a14:m>
                <a:r>
                  <a:rPr lang="en-US" dirty="0"/>
                  <a:t> - 1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Losses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Premiums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Expense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%−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Profit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%</m:t>
                        </m:r>
                      </m:den>
                    </m:f>
                  </m:oMath>
                </a14:m>
                <a:r>
                  <a:rPr lang="en-US" dirty="0"/>
                  <a:t> - 1 = +5% (or similar)</a:t>
                </a:r>
              </a:p>
              <a:p>
                <a:r>
                  <a:rPr lang="en-US" dirty="0"/>
                  <a:t>Desired aggregate premium = 1.05 × Current aggregate premium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53894"/>
                <a:ext cx="10058400" cy="4023360"/>
              </a:xfrm>
              <a:prstGeom prst="rect">
                <a:avLst/>
              </a:prstGeom>
              <a:blipFill>
                <a:blip r:embed="rId2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The Big Modeling Question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1602424"/>
            <a:ext cx="10058400" cy="45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236B88"/>
                </a:solidFill>
              </a:rPr>
              <a:t>Given a set of policy &amp; vehicle characteristics, what is the expected loss?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6800" y="225389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we know the expected losses for each vehicle, we can calculate the relative difference in expected losses as the characteristics vary.</a:t>
            </a:r>
          </a:p>
          <a:p>
            <a:pPr algn="ctr"/>
            <a:r>
              <a:rPr lang="en-US" dirty="0"/>
              <a:t>E(LossAge</a:t>
            </a:r>
            <a:r>
              <a:rPr lang="en-US" baseline="-25000" dirty="0"/>
              <a:t>21</a:t>
            </a:r>
            <a:r>
              <a:rPr lang="en-US" dirty="0"/>
              <a:t>) = </a:t>
            </a:r>
            <a:r>
              <a:rPr lang="en-US" dirty="0">
                <a:solidFill>
                  <a:srgbClr val="CC0000"/>
                </a:solidFill>
              </a:rPr>
              <a:t>1.2</a:t>
            </a:r>
            <a:r>
              <a:rPr lang="en-US" dirty="0"/>
              <a:t> × E(LossAge</a:t>
            </a:r>
            <a:r>
              <a:rPr lang="en-US" baseline="-25000" dirty="0"/>
              <a:t>40</a:t>
            </a:r>
            <a:r>
              <a:rPr lang="en-US" dirty="0"/>
              <a:t>)</a:t>
            </a:r>
          </a:p>
          <a:p>
            <a:r>
              <a:rPr lang="en-US" dirty="0"/>
              <a:t>We want to know:</a:t>
            </a:r>
          </a:p>
          <a:p>
            <a:pPr lvl="1"/>
            <a:r>
              <a:rPr lang="en-US" dirty="0"/>
              <a:t>What characteristics impact expected loss?</a:t>
            </a:r>
          </a:p>
          <a:p>
            <a:pPr lvl="1"/>
            <a:r>
              <a:rPr lang="en-US" dirty="0"/>
              <a:t>What is the direction of the impact?  (discount vs. surcharge)</a:t>
            </a:r>
          </a:p>
          <a:p>
            <a:pPr lvl="1"/>
            <a:r>
              <a:rPr lang="en-US" dirty="0"/>
              <a:t>What is the magnitude of the impact?</a:t>
            </a:r>
          </a:p>
          <a:p>
            <a:r>
              <a:rPr lang="en-US" dirty="0"/>
              <a:t>Charging the right rate for the risk matters.</a:t>
            </a:r>
          </a:p>
          <a:p>
            <a:pPr lvl="1"/>
            <a:r>
              <a:rPr lang="en-US" dirty="0"/>
              <a:t>When safe policies subsidize risky policies, the company can experience </a:t>
            </a:r>
            <a:r>
              <a:rPr lang="en-US" i="1" dirty="0"/>
              <a:t>Adverse Selection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6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Definition of a Loss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1602424"/>
            <a:ext cx="10058400" cy="45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236B88"/>
                </a:solidFill>
              </a:rPr>
              <a:t>What  are we actually modeling?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2253894"/>
            <a:ext cx="10058400" cy="37659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components of “Loss”</a:t>
            </a:r>
          </a:p>
          <a:p>
            <a:pPr lvl="1"/>
            <a:r>
              <a:rPr lang="en-US" dirty="0"/>
              <a:t>Whether it happens or not: </a:t>
            </a:r>
            <a:r>
              <a:rPr lang="en-US" b="1" dirty="0"/>
              <a:t>Frequency</a:t>
            </a:r>
            <a:r>
              <a:rPr lang="en-US" dirty="0"/>
              <a:t> = Claim Count ÷ Exposure</a:t>
            </a:r>
          </a:p>
          <a:p>
            <a:pPr lvl="1"/>
            <a:r>
              <a:rPr lang="en-US" dirty="0"/>
              <a:t>For example: one car insured for six months has one claim. Observed frequency: 1 ÷ 0.5 = </a:t>
            </a:r>
            <a:r>
              <a:rPr lang="en-US" dirty="0">
                <a:solidFill>
                  <a:srgbClr val="CC0000"/>
                </a:solidFill>
              </a:rPr>
              <a:t>2</a:t>
            </a:r>
          </a:p>
          <a:p>
            <a:pPr lvl="1"/>
            <a:r>
              <a:rPr lang="en-US" dirty="0"/>
              <a:t>When it happens, how expensive it is: </a:t>
            </a:r>
            <a:r>
              <a:rPr lang="en-US" b="1" dirty="0"/>
              <a:t>Severity</a:t>
            </a:r>
            <a:r>
              <a:rPr lang="en-US" dirty="0"/>
              <a:t> = Claim Amount ÷ Claim Count</a:t>
            </a:r>
          </a:p>
          <a:p>
            <a:pPr lvl="1"/>
            <a:r>
              <a:rPr lang="en-US" dirty="0"/>
              <a:t>For example: The claim costs us $2000. Observed severity: 2000 ÷ 1 = </a:t>
            </a:r>
            <a:r>
              <a:rPr lang="en-US" dirty="0">
                <a:solidFill>
                  <a:srgbClr val="CC0000"/>
                </a:solidFill>
              </a:rPr>
              <a:t>2000</a:t>
            </a:r>
          </a:p>
          <a:p>
            <a:r>
              <a:rPr lang="en-US" dirty="0"/>
              <a:t>Either Frequency or Severity could be the response variable (the Y)</a:t>
            </a:r>
          </a:p>
          <a:p>
            <a:r>
              <a:rPr lang="en-US" dirty="0"/>
              <a:t>We model Pure Premium = Frequency × Severity</a:t>
            </a:r>
          </a:p>
          <a:p>
            <a:pPr lvl="1"/>
            <a:r>
              <a:rPr lang="en-US" dirty="0"/>
              <a:t>For example: The claim above has Observed pure premium: 2 x 2000 = </a:t>
            </a:r>
            <a:r>
              <a:rPr lang="en-US" dirty="0">
                <a:solidFill>
                  <a:srgbClr val="CC0000"/>
                </a:solidFill>
              </a:rPr>
              <a:t>4000</a:t>
            </a:r>
          </a:p>
          <a:p>
            <a:pPr lvl="1"/>
            <a:r>
              <a:rPr lang="en-US" dirty="0"/>
              <a:t>Accounts for both components</a:t>
            </a:r>
          </a:p>
          <a:p>
            <a:pPr lvl="1"/>
            <a:r>
              <a:rPr lang="en-US" dirty="0"/>
              <a:t>Half as many models to maintain</a:t>
            </a:r>
          </a:p>
        </p:txBody>
      </p:sp>
    </p:spTree>
    <p:extLst>
      <p:ext uri="{BB962C8B-B14F-4D97-AF65-F5344CB8AC3E}">
        <p14:creationId xmlns:p14="http://schemas.microsoft.com/office/powerpoint/2010/main" val="14755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1602424"/>
            <a:ext cx="10058400" cy="45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236B88"/>
                </a:solidFill>
              </a:rPr>
              <a:t>Example Model Input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03936"/>
              </p:ext>
            </p:extLst>
          </p:nvPr>
        </p:nvGraphicFramePr>
        <p:xfrm>
          <a:off x="2739607" y="2656217"/>
          <a:ext cx="617938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0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Vehicle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Oper 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MYR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Deductible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Claim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Claim 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Earned</a:t>
                      </a:r>
                    </a:p>
                    <a:p>
                      <a:pPr algn="ctr"/>
                      <a:r>
                        <a:rPr lang="en-US" sz="1000" dirty="0"/>
                        <a:t>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Pure Premium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 rot="16200000">
            <a:off x="4548149" y="4322801"/>
            <a:ext cx="241712" cy="22514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0" y="5556250"/>
            <a:ext cx="12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2395B"/>
                </a:solidFill>
              </a:rPr>
              <a:t>Predictors (X</a:t>
            </a:r>
            <a:r>
              <a:rPr lang="en-US" sz="1400" b="1" baseline="-25000" dirty="0">
                <a:solidFill>
                  <a:srgbClr val="12395B"/>
                </a:solidFill>
              </a:rPr>
              <a:t>i</a:t>
            </a:r>
            <a:r>
              <a:rPr lang="en-US" sz="1400" b="1" dirty="0">
                <a:solidFill>
                  <a:srgbClr val="12395B"/>
                </a:solidFill>
              </a:rPr>
              <a:t>)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8442975" y="5076175"/>
            <a:ext cx="241712" cy="7446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10500" y="5556250"/>
            <a:ext cx="1140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2395B"/>
                </a:solidFill>
              </a:rPr>
              <a:t>Response (Y)</a:t>
            </a:r>
          </a:p>
        </p:txBody>
      </p:sp>
    </p:spTree>
    <p:extLst>
      <p:ext uri="{BB962C8B-B14F-4D97-AF65-F5344CB8AC3E}">
        <p14:creationId xmlns:p14="http://schemas.microsoft.com/office/powerpoint/2010/main" val="337681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22398"/>
            <a:ext cx="10058400" cy="785812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36650" y="1408210"/>
            <a:ext cx="991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650" y="2011633"/>
            <a:ext cx="3200400" cy="170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3903" y="3860921"/>
            <a:ext cx="3200400" cy="170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6264275" y="1408210"/>
            <a:ext cx="4895850" cy="37659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Ordinary Least Squares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Minimize the total square error</a:t>
            </a:r>
          </a:p>
          <a:p>
            <a:pPr>
              <a:lnSpc>
                <a:spcPct val="3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Assumes: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Does not work well for loss distributions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289581"/>
              </p:ext>
            </p:extLst>
          </p:nvPr>
        </p:nvGraphicFramePr>
        <p:xfrm>
          <a:off x="6743700" y="2194022"/>
          <a:ext cx="13350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1066680" imgH="431640" progId="Equation.3">
                  <p:embed/>
                </p:oleObj>
              </mc:Choice>
              <mc:Fallback>
                <p:oleObj name="Equation" r:id="rId5" imgW="1066680" imgH="4316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194022"/>
                        <a:ext cx="1335088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81625"/>
              </p:ext>
            </p:extLst>
          </p:nvPr>
        </p:nvGraphicFramePr>
        <p:xfrm>
          <a:off x="6743700" y="3291163"/>
          <a:ext cx="18462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7" imgW="1473120" imgH="660240" progId="Equation.3">
                  <p:embed/>
                </p:oleObj>
              </mc:Choice>
              <mc:Fallback>
                <p:oleObj name="Equation" r:id="rId7" imgW="1473120" imgH="6602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291163"/>
                        <a:ext cx="1846263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012176"/>
              </p:ext>
            </p:extLst>
          </p:nvPr>
        </p:nvGraphicFramePr>
        <p:xfrm>
          <a:off x="6743700" y="4545556"/>
          <a:ext cx="11144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9" imgW="888840" imgH="457200" progId="Equation.3">
                  <p:embed/>
                </p:oleObj>
              </mc:Choice>
              <mc:Fallback>
                <p:oleObj name="Equation" r:id="rId9" imgW="888840" imgH="457200" progId="Equation.3">
                  <p:embed/>
                  <p:pic>
                    <p:nvPicPr>
                      <p:cNvPr id="10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545556"/>
                        <a:ext cx="111442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09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</TotalTime>
  <Words>960</Words>
  <Application>Microsoft Office PowerPoint</Application>
  <PresentationFormat>Widescreen</PresentationFormat>
  <Paragraphs>191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Wingdings</vt:lpstr>
      <vt:lpstr>Retrospect</vt:lpstr>
      <vt:lpstr>Equation</vt:lpstr>
      <vt:lpstr>The Right Rate for the Risk</vt:lpstr>
      <vt:lpstr>Intro to Auto Insurance</vt:lpstr>
      <vt:lpstr>The Base Rate</vt:lpstr>
      <vt:lpstr>The Base Rate</vt:lpstr>
      <vt:lpstr>The Base Rate</vt:lpstr>
      <vt:lpstr>The Big Modeling Question</vt:lpstr>
      <vt:lpstr>Definition of a Loss</vt:lpstr>
      <vt:lpstr>The Data</vt:lpstr>
      <vt:lpstr>Linear Regression</vt:lpstr>
      <vt:lpstr>Distribution of Response</vt:lpstr>
      <vt:lpstr>Generalized Linear Models</vt:lpstr>
      <vt:lpstr>From GLM Formula to Rating Algorithm</vt:lpstr>
      <vt:lpstr>Project Phase I</vt:lpstr>
      <vt:lpstr>Project Phase II</vt:lpstr>
      <vt:lpstr>Project Phase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Right Rate for the Risk</dc:title>
  <dc:creator>Rohde, Courtney</dc:creator>
  <cp:lastModifiedBy>plk5728</cp:lastModifiedBy>
  <cp:revision>16</cp:revision>
  <dcterms:created xsi:type="dcterms:W3CDTF">2017-08-28T15:26:18Z</dcterms:created>
  <dcterms:modified xsi:type="dcterms:W3CDTF">2019-08-28T16:47:42Z</dcterms:modified>
</cp:coreProperties>
</file>