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1" r:id="rId3"/>
    <p:sldId id="267" r:id="rId4"/>
    <p:sldId id="268" r:id="rId5"/>
    <p:sldId id="264" r:id="rId6"/>
    <p:sldId id="271" r:id="rId7"/>
    <p:sldId id="288" r:id="rId8"/>
    <p:sldId id="289" r:id="rId9"/>
    <p:sldId id="277" r:id="rId10"/>
    <p:sldId id="257" r:id="rId11"/>
    <p:sldId id="258" r:id="rId12"/>
    <p:sldId id="281" r:id="rId13"/>
    <p:sldId id="283" r:id="rId14"/>
    <p:sldId id="278" r:id="rId15"/>
    <p:sldId id="280" r:id="rId16"/>
    <p:sldId id="282" r:id="rId17"/>
    <p:sldId id="290" r:id="rId18"/>
    <p:sldId id="284" r:id="rId19"/>
    <p:sldId id="285" r:id="rId20"/>
    <p:sldId id="293" r:id="rId21"/>
    <p:sldId id="295" r:id="rId22"/>
    <p:sldId id="297" r:id="rId23"/>
    <p:sldId id="296" r:id="rId24"/>
    <p:sldId id="294" r:id="rId25"/>
    <p:sldId id="298" r:id="rId26"/>
    <p:sldId id="286" r:id="rId27"/>
    <p:sldId id="292" r:id="rId28"/>
    <p:sldId id="299" r:id="rId29"/>
    <p:sldId id="300" r:id="rId30"/>
    <p:sldId id="30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7324-96F7-4B40-A3CB-910D8DB2BB3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B58-9538-4DD6-AC4E-AC01DC5F4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7324-96F7-4B40-A3CB-910D8DB2BB3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B58-9538-4DD6-AC4E-AC01DC5F4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7324-96F7-4B40-A3CB-910D8DB2BB3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B58-9538-4DD6-AC4E-AC01DC5F4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7324-96F7-4B40-A3CB-910D8DB2BB3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B58-9538-4DD6-AC4E-AC01DC5F4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7324-96F7-4B40-A3CB-910D8DB2BB3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B58-9538-4DD6-AC4E-AC01DC5F4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7324-96F7-4B40-A3CB-910D8DB2BB3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B58-9538-4DD6-AC4E-AC01DC5F4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7324-96F7-4B40-A3CB-910D8DB2BB3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B58-9538-4DD6-AC4E-AC01DC5F4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7324-96F7-4B40-A3CB-910D8DB2BB3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B58-9538-4DD6-AC4E-AC01DC5F4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7324-96F7-4B40-A3CB-910D8DB2BB3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B58-9538-4DD6-AC4E-AC01DC5F4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7324-96F7-4B40-A3CB-910D8DB2BB3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B58-9538-4DD6-AC4E-AC01DC5F4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7324-96F7-4B40-A3CB-910D8DB2BB3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B58-9538-4DD6-AC4E-AC01DC5F4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7324-96F7-4B40-A3CB-910D8DB2BB3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DB58-9538-4DD6-AC4E-AC01DC5F4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Tutorial on Automation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Md</a:t>
            </a:r>
            <a:r>
              <a:rPr lang="en-US" smtClean="0"/>
              <a:t> </a:t>
            </a:r>
            <a:r>
              <a:rPr lang="en-US" smtClean="0"/>
              <a:t>Khan</a:t>
            </a:r>
            <a:endParaRPr lang="en-US" dirty="0" smtClean="0"/>
          </a:p>
          <a:p>
            <a:r>
              <a:rPr lang="en-US" dirty="0" smtClean="0"/>
              <a:t>Date: 01/26/17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Q1. What is Selenium?</a:t>
            </a:r>
          </a:p>
          <a:p>
            <a:pPr>
              <a:buNone/>
            </a:pPr>
            <a:r>
              <a:rPr lang="en-US" dirty="0" smtClean="0"/>
              <a:t>	a) Selenium is an open source Automation testing suites</a:t>
            </a:r>
          </a:p>
          <a:p>
            <a:pPr>
              <a:buNone/>
            </a:pPr>
            <a:r>
              <a:rPr lang="en-US" dirty="0" smtClean="0"/>
              <a:t>	Advantages:</a:t>
            </a:r>
          </a:p>
          <a:p>
            <a:pPr marL="514350" indent="-514350">
              <a:buNone/>
            </a:pPr>
            <a:r>
              <a:rPr lang="en-US" dirty="0" smtClean="0"/>
              <a:t>	a) Open source testing software</a:t>
            </a:r>
          </a:p>
          <a:p>
            <a:pPr marL="514350" indent="-514350">
              <a:buNone/>
            </a:pPr>
            <a:r>
              <a:rPr lang="en-US" dirty="0" smtClean="0"/>
              <a:t>	b) No license  required</a:t>
            </a:r>
          </a:p>
          <a:p>
            <a:pPr>
              <a:buNone/>
            </a:pPr>
            <a:r>
              <a:rPr lang="en-US" dirty="0" smtClean="0"/>
              <a:t>	c) Environment platform independent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Exm</a:t>
            </a:r>
            <a:r>
              <a:rPr lang="en-US" dirty="0" smtClean="0"/>
              <a:t>: Windows, Linux, Macintosh 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 d) Versatile on browsers and programming languages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Exm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Browser:  IE , Mozilla Firefox, Google Chrome, Safari, Opera etc..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Note: IDE (Integrated Development Environment)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only support Mozilla Firefox browser</a:t>
            </a:r>
          </a:p>
          <a:p>
            <a:pPr>
              <a:buNone/>
            </a:pPr>
            <a:r>
              <a:rPr lang="en-US" dirty="0" smtClean="0"/>
              <a:t>	Language: Java, C#, Python, Ruby, PHP, Perl etc..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	</a:t>
            </a:r>
          </a:p>
          <a:p>
            <a:pPr marL="400050" indent="-400050">
              <a:buAutoNum type="romanUcParenR"/>
            </a:pPr>
            <a:r>
              <a:rPr lang="en-US" sz="2400" dirty="0" smtClean="0"/>
              <a:t>Selenium supports testing of only web-based applications</a:t>
            </a:r>
          </a:p>
          <a:p>
            <a:pPr marL="400050" indent="-400050">
              <a:buFontTx/>
              <a:buAutoNum type="romanUcParenR"/>
            </a:pPr>
            <a:r>
              <a:rPr lang="en-US" sz="2400" dirty="0" smtClean="0"/>
              <a:t>Reports can only be generated using third-party tools like </a:t>
            </a:r>
            <a:r>
              <a:rPr lang="en-US" sz="2400" dirty="0" err="1" smtClean="0"/>
              <a:t>TestNG</a:t>
            </a:r>
            <a:r>
              <a:rPr lang="en-US" sz="2400" dirty="0" smtClean="0"/>
              <a:t> or </a:t>
            </a:r>
            <a:r>
              <a:rPr lang="en-US" sz="2400" dirty="0" err="1" smtClean="0"/>
              <a:t>JUnit</a:t>
            </a:r>
            <a:r>
              <a:rPr lang="en-US" sz="2400" dirty="0" smtClean="0"/>
              <a:t>.</a:t>
            </a:r>
          </a:p>
          <a:p>
            <a:pPr marL="400050" indent="-400050">
              <a:buFontTx/>
              <a:buAutoNum type="romanUcParenR"/>
            </a:pPr>
            <a:r>
              <a:rPr lang="en-US" sz="2400" dirty="0" smtClean="0"/>
              <a:t>As Selenium is a free tool, thus there is no ready vendor support though the user can find numerous helping communities.</a:t>
            </a:r>
          </a:p>
          <a:p>
            <a:pPr marL="400050" indent="-400050">
              <a:buFontTx/>
              <a:buAutoNum type="romanUcParenR"/>
            </a:pPr>
            <a:r>
              <a:rPr lang="en-US" sz="2400" dirty="0" smtClean="0"/>
              <a:t>The user is expected to possess prior programming language knowledge.</a:t>
            </a:r>
          </a:p>
          <a:p>
            <a:pPr marL="400050" indent="-400050">
              <a:buAutoNum type="romanUcParenR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Selenium Components?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00400"/>
            <a:ext cx="664464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95400"/>
            <a:ext cx="6629400" cy="229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QTP/UFT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Applicable for web, windows and mobile applications</a:t>
            </a:r>
          </a:p>
          <a:p>
            <a:r>
              <a:rPr lang="en-US" sz="2800" dirty="0" smtClean="0"/>
              <a:t>Provide integrated detail test result report</a:t>
            </a:r>
          </a:p>
          <a:p>
            <a:r>
              <a:rPr lang="en-US" sz="2800" dirty="0" smtClean="0"/>
              <a:t>Support only </a:t>
            </a:r>
            <a:r>
              <a:rPr lang="en-US" sz="2800" dirty="0" err="1" smtClean="0"/>
              <a:t>vbs</a:t>
            </a:r>
            <a:r>
              <a:rPr lang="en-US" sz="2800" dirty="0" smtClean="0"/>
              <a:t> (Visual basic scripting) language</a:t>
            </a:r>
          </a:p>
          <a:p>
            <a:r>
              <a:rPr lang="en-US" sz="2800" dirty="0" smtClean="0"/>
              <a:t>Lenience is required </a:t>
            </a:r>
          </a:p>
          <a:p>
            <a:r>
              <a:rPr lang="en-US" sz="2800" dirty="0" smtClean="0"/>
              <a:t>Support test management tool QC/ALM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219200" y="5029200"/>
            <a:ext cx="6629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NB: If you have any problem with QTP/UFT you create a ticket with HP. HP will support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of Automation tester:</a:t>
            </a:r>
          </a:p>
          <a:p>
            <a:pPr>
              <a:buNone/>
            </a:pPr>
            <a:r>
              <a:rPr lang="en-US" dirty="0" smtClean="0"/>
              <a:t>	a) Select test case for automation</a:t>
            </a:r>
          </a:p>
          <a:p>
            <a:pPr>
              <a:buNone/>
            </a:pPr>
            <a:r>
              <a:rPr lang="en-US" dirty="0" smtClean="0"/>
              <a:t>	b) Develop test script</a:t>
            </a:r>
          </a:p>
          <a:p>
            <a:pPr>
              <a:buNone/>
            </a:pPr>
            <a:r>
              <a:rPr lang="en-US" dirty="0" smtClean="0"/>
              <a:t>	c) Enhance test script</a:t>
            </a:r>
          </a:p>
          <a:p>
            <a:pPr>
              <a:buNone/>
            </a:pPr>
            <a:r>
              <a:rPr lang="en-US" dirty="0" smtClean="0"/>
              <a:t>	d) Debug test script</a:t>
            </a:r>
          </a:p>
          <a:p>
            <a:pPr>
              <a:buNone/>
            </a:pPr>
            <a:r>
              <a:rPr lang="en-US" dirty="0" smtClean="0"/>
              <a:t>	e) Execute test script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of Automation tester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f) Analyze test result</a:t>
            </a:r>
          </a:p>
          <a:p>
            <a:pPr>
              <a:buNone/>
            </a:pPr>
            <a:r>
              <a:rPr lang="en-US" dirty="0" smtClean="0"/>
              <a:t>	g) Defect entry</a:t>
            </a:r>
          </a:p>
          <a:p>
            <a:pPr>
              <a:buNone/>
            </a:pPr>
            <a:r>
              <a:rPr lang="en-US" dirty="0" smtClean="0"/>
              <a:t>	h) Check for test completion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candidates Or Good test cases for Automation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905000"/>
            <a:ext cx="6774902" cy="3276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4953000"/>
            <a:ext cx="7239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How do you select  Automation test case?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get preparation on</a:t>
            </a:r>
          </a:p>
          <a:p>
            <a:r>
              <a:rPr lang="en-US" dirty="0" smtClean="0"/>
              <a:t>a) Java basics up to interface</a:t>
            </a:r>
          </a:p>
          <a:p>
            <a:r>
              <a:rPr lang="en-US" dirty="0" smtClean="0"/>
              <a:t>b) How to develop and debug test automation scripts</a:t>
            </a:r>
          </a:p>
          <a:p>
            <a:r>
              <a:rPr lang="en-US" dirty="0" smtClean="0"/>
              <a:t>c) Framework (Keyword driven, Data driven, Hybrid, POM )</a:t>
            </a:r>
          </a:p>
          <a:p>
            <a:r>
              <a:rPr lang="en-US" dirty="0" smtClean="0"/>
              <a:t>d) How to make script robust (Synchronization, Exception handling)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Execution and Reporting (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TestNG</a:t>
            </a:r>
            <a:r>
              <a:rPr lang="en-US" dirty="0" smtClean="0"/>
              <a:t>, Maven, Jenkins)</a:t>
            </a:r>
          </a:p>
          <a:p>
            <a:r>
              <a:rPr lang="en-US" dirty="0" smtClean="0"/>
              <a:t>Test management tool (JIRA, Cucumber)</a:t>
            </a:r>
          </a:p>
          <a:p>
            <a:r>
              <a:rPr lang="en-US" dirty="0" smtClean="0"/>
              <a:t>Others (Manual, Database)</a:t>
            </a:r>
          </a:p>
          <a:p>
            <a:r>
              <a:rPr lang="en-US" dirty="0" smtClean="0"/>
              <a:t>etc:  File handling, Parameterization, make custom function, Data read from external source.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a)How to sale yourself? ( Success is hidden here)</a:t>
            </a:r>
          </a:p>
          <a:p>
            <a:pPr lvl="1"/>
            <a:r>
              <a:rPr lang="en-US" dirty="0" smtClean="0"/>
              <a:t>Tel me about yourself (*****)</a:t>
            </a:r>
          </a:p>
          <a:p>
            <a:pPr lvl="1"/>
            <a:r>
              <a:rPr lang="en-US" dirty="0" smtClean="0"/>
              <a:t>Tel me about your last/ current project(*****)</a:t>
            </a:r>
          </a:p>
          <a:p>
            <a:pPr lvl="1"/>
            <a:r>
              <a:rPr lang="en-US" dirty="0" smtClean="0"/>
              <a:t>SOP (Standard Operating Procedure) (*****)</a:t>
            </a:r>
          </a:p>
          <a:p>
            <a:pPr>
              <a:buNone/>
            </a:pPr>
            <a:r>
              <a:rPr lang="en-US" dirty="0" smtClean="0"/>
              <a:t>b)What is the best technique to sale yourself?</a:t>
            </a:r>
          </a:p>
          <a:p>
            <a:pPr>
              <a:buNone/>
            </a:pPr>
            <a:r>
              <a:rPr lang="en-US" dirty="0" smtClean="0"/>
              <a:t>		Find out the questions on learning subjects</a:t>
            </a:r>
          </a:p>
          <a:p>
            <a:pPr>
              <a:buNone/>
            </a:pPr>
            <a:r>
              <a:rPr lang="en-US" dirty="0" smtClean="0"/>
              <a:t>		Make a note on those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 all about QA based on live project.</a:t>
            </a:r>
          </a:p>
          <a:p>
            <a:r>
              <a:rPr lang="en-US" dirty="0" smtClean="0"/>
              <a:t>ICTER Guru wants to develop an application to teach  their students manual and automation testing based on  live project.</a:t>
            </a:r>
          </a:p>
          <a:p>
            <a:r>
              <a:rPr lang="en-US" dirty="0" smtClean="0"/>
              <a:t>Q. Is this possible to develop software without requirement? </a:t>
            </a:r>
          </a:p>
          <a:p>
            <a:r>
              <a:rPr lang="en-US" dirty="0" smtClean="0"/>
              <a:t>Then what are the requirement here?</a:t>
            </a:r>
          </a:p>
          <a:p>
            <a:r>
              <a:rPr lang="en-US" dirty="0" smtClean="0"/>
              <a:t> Who will collect the requirement? (BA) </a:t>
            </a:r>
          </a:p>
          <a:p>
            <a:r>
              <a:rPr lang="en-US" dirty="0" smtClean="0"/>
              <a:t> From whom? ICTER Guru (Client)</a:t>
            </a:r>
          </a:p>
          <a:p>
            <a:r>
              <a:rPr lang="en-US" dirty="0" smtClean="0"/>
              <a:t>For whom ? Khan </a:t>
            </a:r>
            <a:r>
              <a:rPr lang="en-US" dirty="0" err="1" smtClean="0"/>
              <a:t>GlobalTech</a:t>
            </a:r>
            <a:r>
              <a:rPr lang="en-US" dirty="0" smtClean="0"/>
              <a:t> ( Vendor)</a:t>
            </a:r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Requirement (BRD)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BR1: Application should have a title.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BR2: Student should be able to input their first and last name.</a:t>
            </a:r>
          </a:p>
          <a:p>
            <a:pPr>
              <a:buNone/>
            </a:pPr>
            <a:r>
              <a:rPr lang="en-US" dirty="0" smtClean="0"/>
              <a:t>BR3: Student should be able to select their gender</a:t>
            </a:r>
          </a:p>
          <a:p>
            <a:pPr>
              <a:buNone/>
            </a:pPr>
            <a:r>
              <a:rPr lang="en-US" dirty="0" smtClean="0"/>
              <a:t>BR4: Student should be able to select their subjects.</a:t>
            </a:r>
          </a:p>
          <a:p>
            <a:pPr>
              <a:buNone/>
            </a:pPr>
            <a:r>
              <a:rPr lang="en-US" dirty="0" smtClean="0"/>
              <a:t>BR5: Student should be able to select element locators from a dropdown list.</a:t>
            </a:r>
          </a:p>
          <a:p>
            <a:pPr>
              <a:buNone/>
            </a:pPr>
            <a:r>
              <a:rPr lang="en-US" dirty="0" smtClean="0"/>
              <a:t>BR6: Student should be able to select web-element from a dropdown list.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the BRS?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BRS1: Application should have a title.</a:t>
            </a:r>
          </a:p>
          <a:p>
            <a:pPr>
              <a:buNone/>
            </a:pPr>
            <a:r>
              <a:rPr lang="en-US" b="1" dirty="0" smtClean="0"/>
              <a:t>(ICTER Guru Automation Demo Application)</a:t>
            </a:r>
          </a:p>
          <a:p>
            <a:pPr>
              <a:buNone/>
            </a:pPr>
            <a:r>
              <a:rPr lang="en-US" dirty="0" smtClean="0"/>
              <a:t>BRS2: Student should be able to input their first and last name.( Max character 12 digit)</a:t>
            </a:r>
          </a:p>
          <a:p>
            <a:pPr>
              <a:buNone/>
            </a:pPr>
            <a:r>
              <a:rPr lang="en-US" dirty="0" smtClean="0"/>
              <a:t>BRS3: Student should be able to select their gender</a:t>
            </a:r>
          </a:p>
          <a:p>
            <a:pPr>
              <a:buNone/>
            </a:pPr>
            <a:r>
              <a:rPr lang="en-US" dirty="0" smtClean="0"/>
              <a:t>(Male, Female and Others)</a:t>
            </a:r>
          </a:p>
          <a:p>
            <a:pPr>
              <a:buNone/>
            </a:pPr>
            <a:r>
              <a:rPr lang="en-US" dirty="0" smtClean="0"/>
              <a:t>BRS4: Student should be able to select their subjects.</a:t>
            </a:r>
          </a:p>
          <a:p>
            <a:pPr>
              <a:buNone/>
            </a:pPr>
            <a:r>
              <a:rPr lang="en-US" dirty="0" smtClean="0"/>
              <a:t>( Selenium, Database and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BRS5: Student should be able to select element locators from a dropdown list.</a:t>
            </a:r>
          </a:p>
          <a:p>
            <a:pPr>
              <a:buNone/>
            </a:pPr>
            <a:r>
              <a:rPr lang="en-US" dirty="0" smtClean="0"/>
              <a:t>(Id, Name, </a:t>
            </a:r>
            <a:r>
              <a:rPr lang="en-US" dirty="0" err="1" smtClean="0"/>
              <a:t>TagName</a:t>
            </a:r>
            <a:r>
              <a:rPr lang="en-US" dirty="0" smtClean="0"/>
              <a:t>, </a:t>
            </a:r>
            <a:r>
              <a:rPr lang="en-US" dirty="0" err="1" smtClean="0"/>
              <a:t>LinkText</a:t>
            </a:r>
            <a:r>
              <a:rPr lang="en-US" dirty="0" smtClean="0"/>
              <a:t>, </a:t>
            </a:r>
            <a:r>
              <a:rPr lang="en-US" dirty="0" err="1" smtClean="0"/>
              <a:t>PartialLinkText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Xpath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BRS6: Student should be able to select web-element from a dropdown list. (………………………………………………………………)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Q. What would be the best methodology for this project?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Who is client and stakeholder?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Ans</a:t>
            </a:r>
            <a:r>
              <a:rPr lang="en-US" sz="2800" dirty="0" smtClean="0"/>
              <a:t>: Here ICTERGURU is a </a:t>
            </a:r>
            <a:r>
              <a:rPr lang="en-US" sz="2800" b="1" i="1" dirty="0" smtClean="0"/>
              <a:t>Client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stakeholder</a:t>
            </a:r>
          </a:p>
          <a:p>
            <a:pPr>
              <a:buNone/>
            </a:pPr>
            <a:r>
              <a:rPr lang="en-US" sz="2800" i="1" dirty="0" smtClean="0"/>
              <a:t>		(</a:t>
            </a:r>
            <a:r>
              <a:rPr lang="en-US" sz="2800" dirty="0" smtClean="0"/>
              <a:t>A </a:t>
            </a:r>
            <a:r>
              <a:rPr lang="en-US" sz="2800" b="1" dirty="0" smtClean="0"/>
              <a:t>stakeholder</a:t>
            </a:r>
            <a:r>
              <a:rPr lang="en-US" sz="2800" dirty="0" smtClean="0"/>
              <a:t> is either an </a:t>
            </a:r>
            <a:r>
              <a:rPr lang="en-US" sz="2800" i="1" dirty="0" smtClean="0"/>
              <a:t>individual</a:t>
            </a:r>
            <a:r>
              <a:rPr lang="en-US" sz="2800" dirty="0" smtClean="0"/>
              <a:t>, </a:t>
            </a:r>
            <a:r>
              <a:rPr lang="en-US" sz="2800" i="1" dirty="0" smtClean="0"/>
              <a:t>group</a:t>
            </a:r>
            <a:r>
              <a:rPr lang="en-US" sz="2800" dirty="0" smtClean="0"/>
              <a:t> or </a:t>
            </a:r>
          </a:p>
          <a:p>
            <a:pPr>
              <a:buNone/>
            </a:pPr>
            <a:r>
              <a:rPr lang="en-US" sz="2800" i="1" dirty="0" smtClean="0"/>
              <a:t>		organization</a:t>
            </a:r>
            <a:r>
              <a:rPr lang="en-US" sz="2800" dirty="0" smtClean="0"/>
              <a:t> who is impacted by the outcome   	of a project</a:t>
            </a:r>
            <a:r>
              <a:rPr lang="en-US" dirty="0" smtClean="0"/>
              <a:t>).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	Note: We provide our update to stakeholder, 	     We present demo to stakeholder.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Demo Application Based on 4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develop some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Before that tell me,</a:t>
            </a:r>
          </a:p>
          <a:p>
            <a:r>
              <a:rPr lang="en-US" dirty="0" smtClean="0"/>
              <a:t>I) What is command/Statement? Give me an example.</a:t>
            </a:r>
          </a:p>
          <a:p>
            <a:r>
              <a:rPr lang="en-US" dirty="0" smtClean="0"/>
              <a:t>II) What is AUT? What is the difference among AUT, GUI, UI and Application?</a:t>
            </a:r>
          </a:p>
          <a:p>
            <a:r>
              <a:rPr lang="en-US" dirty="0" smtClean="0"/>
              <a:t>III) How selenium execute statements? I mean execution sequence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IV) What are the most common components we use to develop a script?</a:t>
            </a:r>
          </a:p>
          <a:p>
            <a:r>
              <a:rPr lang="en-US" dirty="0" smtClean="0"/>
              <a:t>What is the technique ? And what are the element </a:t>
            </a:r>
            <a:r>
              <a:rPr lang="en-US" dirty="0" smtClean="0"/>
              <a:t>locators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If you want to understand the locators then you need to know about html little bit</a:t>
            </a:r>
          </a:p>
          <a:p>
            <a:r>
              <a:rPr lang="en-US" dirty="0" smtClean="0"/>
              <a:t>I will let you know all together here.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Summary of today’s Class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err="1" smtClean="0"/>
              <a:t>i</a:t>
            </a:r>
            <a:r>
              <a:rPr lang="en-US" b="1" dirty="0" smtClean="0"/>
              <a:t>) How to sale yourself </a:t>
            </a:r>
          </a:p>
          <a:p>
            <a:r>
              <a:rPr lang="en-US" b="1" dirty="0" smtClean="0"/>
              <a:t>II) How manual and Automation make testing comprehensive </a:t>
            </a:r>
          </a:p>
          <a:p>
            <a:r>
              <a:rPr lang="en-US" b="1" dirty="0" smtClean="0"/>
              <a:t>III) Different automation testing tools and their  objectives, uses and so on…</a:t>
            </a:r>
          </a:p>
          <a:p>
            <a:r>
              <a:rPr lang="en-US" b="1" dirty="0" smtClean="0"/>
              <a:t>What to be learn in Automation </a:t>
            </a:r>
            <a:r>
              <a:rPr lang="en-US" b="1" dirty="0" smtClean="0"/>
              <a:t>perspectives</a:t>
            </a:r>
            <a:endParaRPr lang="en-US" b="1" dirty="0" smtClean="0"/>
          </a:p>
          <a:p>
            <a:r>
              <a:rPr lang="en-US" b="1" dirty="0" smtClean="0"/>
              <a:t>ICTER Guru demo applications.</a:t>
            </a:r>
          </a:p>
          <a:p>
            <a:r>
              <a:rPr lang="en-US" b="1" dirty="0" smtClean="0"/>
              <a:t> HTML, Web elements  and some operating methods</a:t>
            </a: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Objective of  ICTER Guru Demo Application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we want to do?</a:t>
            </a:r>
          </a:p>
          <a:p>
            <a:r>
              <a:rPr lang="en-US" dirty="0" smtClean="0"/>
              <a:t>We want to</a:t>
            </a:r>
            <a:r>
              <a:rPr lang="en-US" dirty="0" smtClean="0"/>
              <a:t> </a:t>
            </a:r>
            <a:r>
              <a:rPr lang="en-US" dirty="0" smtClean="0"/>
              <a:t>know about:</a:t>
            </a:r>
          </a:p>
          <a:p>
            <a:pPr>
              <a:buNone/>
            </a:pPr>
            <a:r>
              <a:rPr lang="en-US" dirty="0" smtClean="0"/>
              <a:t>	a)  Web elements in application</a:t>
            </a:r>
          </a:p>
          <a:p>
            <a:pPr>
              <a:buNone/>
            </a:pPr>
            <a:r>
              <a:rPr lang="en-US" dirty="0" smtClean="0"/>
              <a:t>	b)  Different element locators</a:t>
            </a:r>
          </a:p>
          <a:p>
            <a:pPr>
              <a:buNone/>
            </a:pPr>
            <a:r>
              <a:rPr lang="en-US" dirty="0" smtClean="0"/>
              <a:t>	c) Different  </a:t>
            </a:r>
            <a:r>
              <a:rPr lang="en-US" dirty="0" err="1" smtClean="0"/>
              <a:t>WebDriver</a:t>
            </a:r>
            <a:r>
              <a:rPr lang="en-US" dirty="0" smtClean="0"/>
              <a:t> methods and techniques</a:t>
            </a:r>
          </a:p>
          <a:p>
            <a:pPr>
              <a:buNone/>
            </a:pPr>
            <a:r>
              <a:rPr lang="en-US" dirty="0" smtClean="0"/>
              <a:t>	d) Correlation between manual and 	automation testing</a:t>
            </a:r>
          </a:p>
          <a:p>
            <a:pPr>
              <a:buNone/>
            </a:pPr>
            <a:r>
              <a:rPr lang="en-US" dirty="0" smtClean="0"/>
              <a:t>	e) Application workflow</a:t>
            </a:r>
          </a:p>
          <a:p>
            <a:pPr>
              <a:buNone/>
            </a:pPr>
            <a:r>
              <a:rPr lang="en-US" dirty="0" smtClean="0"/>
              <a:t>	f) Testing integration and development integration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Type (Main)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1200" y="30480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2209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Manual Testing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800600" y="4038600"/>
            <a:ext cx="2209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Automation Testing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 flipV="1">
            <a:off x="3505200" y="28956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</p:cNvCxnSpPr>
          <p:nvPr/>
        </p:nvCxnSpPr>
        <p:spPr>
          <a:xfrm>
            <a:off x="3505200" y="37338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g) Release and Build</a:t>
            </a:r>
          </a:p>
          <a:p>
            <a:r>
              <a:rPr lang="en-US" dirty="0" smtClean="0"/>
              <a:t>h) Scripts development and debugging</a:t>
            </a:r>
          </a:p>
          <a:p>
            <a:r>
              <a:rPr lang="en-US" dirty="0" smtClean="0"/>
              <a:t>i) Batch execution , Framework and Reporting</a:t>
            </a:r>
          </a:p>
          <a:p>
            <a:r>
              <a:rPr lang="en-US" dirty="0" smtClean="0"/>
              <a:t>j) How to sale yourself ( Interview questions </a:t>
            </a:r>
            <a:r>
              <a:rPr lang="en-US" smtClean="0"/>
              <a:t>and answers)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57800" y="4419600"/>
            <a:ext cx="3276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Thanks!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manual testing?</a:t>
            </a:r>
          </a:p>
          <a:p>
            <a:r>
              <a:rPr lang="en-US" sz="2800" dirty="0" err="1" smtClean="0"/>
              <a:t>Ans</a:t>
            </a:r>
            <a:r>
              <a:rPr lang="en-US" sz="2800" dirty="0" smtClean="0"/>
              <a:t>:  Testing which is done by manually, I mean using human resource is called manual testing.</a:t>
            </a:r>
          </a:p>
          <a:p>
            <a:endParaRPr lang="en-US" sz="2400" dirty="0" smtClean="0"/>
          </a:p>
          <a:p>
            <a:r>
              <a:rPr lang="en-US" sz="2800" dirty="0" smtClean="0"/>
              <a:t>What is Automation testing?</a:t>
            </a:r>
          </a:p>
          <a:p>
            <a:r>
              <a:rPr lang="en-US" sz="2800" dirty="0" err="1" smtClean="0"/>
              <a:t>Ans</a:t>
            </a:r>
            <a:r>
              <a:rPr lang="en-US" sz="2800" dirty="0" smtClean="0"/>
              <a:t>: Testing which is done by using automation testing tool is called automation testing.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Diversity of Testing ( Find at least 2 Qs.)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505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34056" y="2584704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34056" y="3041904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34056" y="3499104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 8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34056" y="3956304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 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53000" y="2743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53000" y="43434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Safari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38100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M. Firefox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53000" y="3276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G. Chrome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12720" y="20574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12720" y="4974336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Macintosh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712720" y="4440936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6934200" y="17526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Browser Version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6934200" y="3124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 9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6934200" y="2209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 11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6934200" y="2667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 10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6934200" y="35814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 8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6934200" y="4495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Safari  8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6934200" y="4953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Safari 9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6934200" y="5410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Safari 10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4953000" y="20574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4" idx="3"/>
          </p:cNvCxnSpPr>
          <p:nvPr/>
        </p:nvCxnSpPr>
        <p:spPr>
          <a:xfrm flipV="1">
            <a:off x="1752600" y="2819400"/>
            <a:ext cx="9144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4" idx="3"/>
            <a:endCxn id="16" idx="1"/>
          </p:cNvCxnSpPr>
          <p:nvPr/>
        </p:nvCxnSpPr>
        <p:spPr>
          <a:xfrm flipV="1">
            <a:off x="1752600" y="3232404"/>
            <a:ext cx="981456" cy="539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4" idx="3"/>
          </p:cNvCxnSpPr>
          <p:nvPr/>
        </p:nvCxnSpPr>
        <p:spPr>
          <a:xfrm flipV="1">
            <a:off x="1752600" y="3657600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4" idx="3"/>
            <a:endCxn id="18" idx="1"/>
          </p:cNvCxnSpPr>
          <p:nvPr/>
        </p:nvCxnSpPr>
        <p:spPr>
          <a:xfrm>
            <a:off x="1752600" y="3771900"/>
            <a:ext cx="981456" cy="374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4" idx="3"/>
            <a:endCxn id="42" idx="1"/>
          </p:cNvCxnSpPr>
          <p:nvPr/>
        </p:nvCxnSpPr>
        <p:spPr>
          <a:xfrm>
            <a:off x="1752600" y="3771900"/>
            <a:ext cx="960120" cy="859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" idx="3"/>
          </p:cNvCxnSpPr>
          <p:nvPr/>
        </p:nvCxnSpPr>
        <p:spPr>
          <a:xfrm>
            <a:off x="1752600" y="3771900"/>
            <a:ext cx="9144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" idx="3"/>
            <a:endCxn id="20" idx="1"/>
          </p:cNvCxnSpPr>
          <p:nvPr/>
        </p:nvCxnSpPr>
        <p:spPr>
          <a:xfrm>
            <a:off x="4029456" y="2775204"/>
            <a:ext cx="923544" cy="158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" idx="3"/>
          </p:cNvCxnSpPr>
          <p:nvPr/>
        </p:nvCxnSpPr>
        <p:spPr>
          <a:xfrm>
            <a:off x="4029456" y="2775204"/>
            <a:ext cx="923544" cy="729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" idx="3"/>
            <a:endCxn id="22" idx="1"/>
          </p:cNvCxnSpPr>
          <p:nvPr/>
        </p:nvCxnSpPr>
        <p:spPr>
          <a:xfrm>
            <a:off x="4029456" y="2775204"/>
            <a:ext cx="923544" cy="1225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" idx="3"/>
            <a:endCxn id="21" idx="1"/>
          </p:cNvCxnSpPr>
          <p:nvPr/>
        </p:nvCxnSpPr>
        <p:spPr>
          <a:xfrm>
            <a:off x="4029456" y="2775204"/>
            <a:ext cx="923544" cy="1758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4038600" y="29718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" idx="3"/>
          </p:cNvCxnSpPr>
          <p:nvPr/>
        </p:nvCxnSpPr>
        <p:spPr>
          <a:xfrm>
            <a:off x="4029456" y="3232404"/>
            <a:ext cx="923544" cy="27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" idx="3"/>
            <a:endCxn id="22" idx="1"/>
          </p:cNvCxnSpPr>
          <p:nvPr/>
        </p:nvCxnSpPr>
        <p:spPr>
          <a:xfrm>
            <a:off x="4029456" y="3232404"/>
            <a:ext cx="923544" cy="768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" idx="3"/>
            <a:endCxn id="21" idx="1"/>
          </p:cNvCxnSpPr>
          <p:nvPr/>
        </p:nvCxnSpPr>
        <p:spPr>
          <a:xfrm>
            <a:off x="4029456" y="3232404"/>
            <a:ext cx="923544" cy="130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" idx="3"/>
          </p:cNvCxnSpPr>
          <p:nvPr/>
        </p:nvCxnSpPr>
        <p:spPr>
          <a:xfrm flipV="1">
            <a:off x="4029456" y="2895600"/>
            <a:ext cx="923544" cy="794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" idx="3"/>
            <a:endCxn id="23" idx="1"/>
          </p:cNvCxnSpPr>
          <p:nvPr/>
        </p:nvCxnSpPr>
        <p:spPr>
          <a:xfrm flipV="1">
            <a:off x="4029456" y="3467100"/>
            <a:ext cx="923544" cy="222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" idx="3"/>
            <a:endCxn id="22" idx="1"/>
          </p:cNvCxnSpPr>
          <p:nvPr/>
        </p:nvCxnSpPr>
        <p:spPr>
          <a:xfrm>
            <a:off x="4029456" y="3689604"/>
            <a:ext cx="923544" cy="310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" idx="3"/>
            <a:endCxn id="21" idx="1"/>
          </p:cNvCxnSpPr>
          <p:nvPr/>
        </p:nvCxnSpPr>
        <p:spPr>
          <a:xfrm>
            <a:off x="4029456" y="3689604"/>
            <a:ext cx="923544" cy="84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8" idx="3"/>
          </p:cNvCxnSpPr>
          <p:nvPr/>
        </p:nvCxnSpPr>
        <p:spPr>
          <a:xfrm flipV="1">
            <a:off x="4029456" y="2895600"/>
            <a:ext cx="923544" cy="125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4038600" y="34290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22" idx="1"/>
          </p:cNvCxnSpPr>
          <p:nvPr/>
        </p:nvCxnSpPr>
        <p:spPr>
          <a:xfrm flipV="1">
            <a:off x="4114800" y="4000500"/>
            <a:ext cx="838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4038600" y="41148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3619500" y="33909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42" idx="3"/>
          </p:cNvCxnSpPr>
          <p:nvPr/>
        </p:nvCxnSpPr>
        <p:spPr>
          <a:xfrm flipV="1">
            <a:off x="4008120" y="3505200"/>
            <a:ext cx="868680" cy="1126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42" idx="3"/>
          </p:cNvCxnSpPr>
          <p:nvPr/>
        </p:nvCxnSpPr>
        <p:spPr>
          <a:xfrm flipV="1">
            <a:off x="4008120" y="4038600"/>
            <a:ext cx="868680" cy="592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42" idx="3"/>
          </p:cNvCxnSpPr>
          <p:nvPr/>
        </p:nvCxnSpPr>
        <p:spPr>
          <a:xfrm flipV="1">
            <a:off x="4008120" y="4495800"/>
            <a:ext cx="868680" cy="135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41" idx="3"/>
          </p:cNvCxnSpPr>
          <p:nvPr/>
        </p:nvCxnSpPr>
        <p:spPr>
          <a:xfrm flipV="1">
            <a:off x="4008120" y="2895600"/>
            <a:ext cx="868680" cy="2269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41" idx="3"/>
          </p:cNvCxnSpPr>
          <p:nvPr/>
        </p:nvCxnSpPr>
        <p:spPr>
          <a:xfrm flipV="1">
            <a:off x="4008120" y="3505200"/>
            <a:ext cx="868680" cy="165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41" idx="3"/>
          </p:cNvCxnSpPr>
          <p:nvPr/>
        </p:nvCxnSpPr>
        <p:spPr>
          <a:xfrm flipV="1">
            <a:off x="4008120" y="4038600"/>
            <a:ext cx="944880" cy="1126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41" idx="3"/>
          </p:cNvCxnSpPr>
          <p:nvPr/>
        </p:nvCxnSpPr>
        <p:spPr>
          <a:xfrm flipV="1">
            <a:off x="4008120" y="4495800"/>
            <a:ext cx="868680" cy="669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0" idx="3"/>
            <a:endCxn id="136" idx="1"/>
          </p:cNvCxnSpPr>
          <p:nvPr/>
        </p:nvCxnSpPr>
        <p:spPr>
          <a:xfrm flipV="1">
            <a:off x="6248400" y="24003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" idx="3"/>
            <a:endCxn id="137" idx="1"/>
          </p:cNvCxnSpPr>
          <p:nvPr/>
        </p:nvCxnSpPr>
        <p:spPr>
          <a:xfrm flipV="1">
            <a:off x="6248400" y="28575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0" idx="3"/>
          </p:cNvCxnSpPr>
          <p:nvPr/>
        </p:nvCxnSpPr>
        <p:spPr>
          <a:xfrm>
            <a:off x="6248400" y="2933700"/>
            <a:ext cx="7620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0" idx="3"/>
          </p:cNvCxnSpPr>
          <p:nvPr/>
        </p:nvCxnSpPr>
        <p:spPr>
          <a:xfrm>
            <a:off x="6248400" y="2933700"/>
            <a:ext cx="6858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6934200" y="40386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Safari 7</a:t>
            </a:r>
            <a:endParaRPr lang="en-US" dirty="0"/>
          </a:p>
        </p:txBody>
      </p:sp>
      <p:cxnSp>
        <p:nvCxnSpPr>
          <p:cNvPr id="218" name="Straight Arrow Connector 217"/>
          <p:cNvCxnSpPr>
            <a:stCxn id="21" idx="3"/>
            <a:endCxn id="216" idx="1"/>
          </p:cNvCxnSpPr>
          <p:nvPr/>
        </p:nvCxnSpPr>
        <p:spPr>
          <a:xfrm flipV="1">
            <a:off x="6248400" y="42291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" idx="3"/>
            <a:endCxn id="139" idx="1"/>
          </p:cNvCxnSpPr>
          <p:nvPr/>
        </p:nvCxnSpPr>
        <p:spPr>
          <a:xfrm>
            <a:off x="6248400" y="45339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" idx="3"/>
            <a:endCxn id="140" idx="1"/>
          </p:cNvCxnSpPr>
          <p:nvPr/>
        </p:nvCxnSpPr>
        <p:spPr>
          <a:xfrm>
            <a:off x="6248400" y="45339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endCxn id="141" idx="1"/>
          </p:cNvCxnSpPr>
          <p:nvPr/>
        </p:nvCxnSpPr>
        <p:spPr>
          <a:xfrm rot="16200000" flipH="1">
            <a:off x="6038850" y="4705350"/>
            <a:ext cx="11049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Down Arrow 224"/>
          <p:cNvSpPr/>
          <p:nvPr/>
        </p:nvSpPr>
        <p:spPr>
          <a:xfrm>
            <a:off x="3352800" y="243840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Down Arrow 225"/>
          <p:cNvSpPr/>
          <p:nvPr/>
        </p:nvSpPr>
        <p:spPr>
          <a:xfrm>
            <a:off x="5486400" y="2438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914400" y="5410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 Platform</a:t>
            </a:r>
            <a:endParaRPr lang="en-US" dirty="0"/>
          </a:p>
        </p:txBody>
      </p:sp>
      <p:sp>
        <p:nvSpPr>
          <p:cNvPr id="237" name="Rounded Rectangle 236"/>
          <p:cNvSpPr/>
          <p:nvPr/>
        </p:nvSpPr>
        <p:spPr>
          <a:xfrm>
            <a:off x="4572000" y="5410200"/>
            <a:ext cx="1905000" cy="533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 Browser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advantages of Automation Testing?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781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019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type of  Testing is done in test automation?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09835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90600" y="4724400"/>
            <a:ext cx="701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WE do Automation testing for regression testing</a:t>
            </a:r>
          </a:p>
          <a:p>
            <a:pPr algn="ctr"/>
            <a:r>
              <a:rPr lang="en-US" sz="2400" b="1" dirty="0" smtClean="0"/>
              <a:t>We do Automation testing for testing diversity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Automation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08100"/>
            <a:ext cx="8328025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890</Words>
  <Application>Microsoft Office PowerPoint</Application>
  <PresentationFormat>On-screen Show (4:3)</PresentationFormat>
  <Paragraphs>177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 Tutorial on Automation Testing</vt:lpstr>
      <vt:lpstr>Class Objective</vt:lpstr>
      <vt:lpstr>Testing Type (Main)</vt:lpstr>
      <vt:lpstr>Slide 4</vt:lpstr>
      <vt:lpstr>Diversity of Testing ( Find at least 2 Qs.)</vt:lpstr>
      <vt:lpstr>What are the advantages of Automation Testing?</vt:lpstr>
      <vt:lpstr>Disadvantages</vt:lpstr>
      <vt:lpstr>What type of  Testing is done in test automation?</vt:lpstr>
      <vt:lpstr>Some Automation Testing tool</vt:lpstr>
      <vt:lpstr>Slide 10</vt:lpstr>
      <vt:lpstr>Slide 11</vt:lpstr>
      <vt:lpstr>Limitations</vt:lpstr>
      <vt:lpstr>What are the Selenium Components?</vt:lpstr>
      <vt:lpstr>About QTP/UFT</vt:lpstr>
      <vt:lpstr>Automation Testing</vt:lpstr>
      <vt:lpstr>Process of Automation tester cont..</vt:lpstr>
      <vt:lpstr>Good candidates Or Good test cases for Automation Testing</vt:lpstr>
      <vt:lpstr>Slide 18</vt:lpstr>
      <vt:lpstr>Slide 19</vt:lpstr>
      <vt:lpstr>Objective</vt:lpstr>
      <vt:lpstr>Requirement (BRD) </vt:lpstr>
      <vt:lpstr>What should the BRS?</vt:lpstr>
      <vt:lpstr>Slide 23</vt:lpstr>
      <vt:lpstr>Slide 24</vt:lpstr>
      <vt:lpstr>First Demo Application Based on 4 Requirements </vt:lpstr>
      <vt:lpstr>Lets develop some scripts</vt:lpstr>
      <vt:lpstr>Slide 27</vt:lpstr>
      <vt:lpstr>Summary of today’s Class </vt:lpstr>
      <vt:lpstr>Objective of  ICTER Guru Demo Application</vt:lpstr>
      <vt:lpstr>Slide 30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tutorial</dc:title>
  <dc:creator>Muhammad Khan</dc:creator>
  <cp:lastModifiedBy>Muhammad Khan</cp:lastModifiedBy>
  <cp:revision>186</cp:revision>
  <dcterms:created xsi:type="dcterms:W3CDTF">2017-01-26T16:32:09Z</dcterms:created>
  <dcterms:modified xsi:type="dcterms:W3CDTF">2018-02-05T22:11:45Z</dcterms:modified>
</cp:coreProperties>
</file>