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1"/>
  </p:notesMasterIdLst>
  <p:sldIdLst>
    <p:sldId id="258" r:id="rId2"/>
    <p:sldId id="256" r:id="rId3"/>
    <p:sldId id="257" r:id="rId4"/>
    <p:sldId id="270" r:id="rId5"/>
    <p:sldId id="271" r:id="rId6"/>
    <p:sldId id="259" r:id="rId7"/>
    <p:sldId id="269" r:id="rId8"/>
    <p:sldId id="261" r:id="rId9"/>
    <p:sldId id="262" r:id="rId10"/>
    <p:sldId id="263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64A54-8DE5-4BB4-ACA7-740847C0A52D}" type="datetimeFigureOut">
              <a:rPr lang="pt-PT" smtClean="0"/>
              <a:t>25/11/2017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260B1-A7B9-4A3C-A330-6B91C85CFB9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994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60B1-A7B9-4A3C-A330-6B91C85CFB9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58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60B1-A7B9-4A3C-A330-6B91C85CFB9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78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2793-57CD-4940-94D5-E66D50102877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680-AA42-4AAA-A6D5-90DDBB3FCB9D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2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391-7AE2-4602-96F1-A9E4C9FE4D1F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00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C3C-C09B-4B48-B796-D7658A773BFC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3DD-21AE-4B50-8493-7AB8A2859633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946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2866-4FFC-4220-B364-28C88C03789A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4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31D0-33F3-40ED-8FF8-581C1918DA43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34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EFC-9AEB-4FFE-88FF-EA2CE0CF9CBE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5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83C1-CFE6-4FE3-892F-39A17285CB21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9F28-A6F2-4CBE-9830-4D088516B4E0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6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41E-0413-4A99-AAE4-80121655A75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5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5489-73B8-42D0-A4FF-DF39186954A8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A18-D1E3-4FDF-B034-E390A26DED8C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CCFA-4A48-475E-AC83-F987F3BD9FE1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180C-B1E8-45DE-ACB6-9EF955EE2AF9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3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739C-1E4C-4490-80E7-F94E445130A9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9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CD8B-9EB9-472C-8591-7D04334CD8BE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70857"/>
          </a:xfrm>
        </p:spPr>
        <p:txBody>
          <a:bodyPr/>
          <a:lstStyle/>
          <a:p>
            <a:r>
              <a:rPr lang="pt-PT" dirty="0"/>
              <a:t>3.4. Requisitar Serviços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9504"/>
            <a:ext cx="8596668" cy="201952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b="1" dirty="0"/>
              <a:t>Descrição geral:</a:t>
            </a:r>
            <a:r>
              <a:rPr lang="pt-PT" dirty="0"/>
              <a:t> O Cliente após comprar os seus produtos pode requisitar serviços como entrega ao domicílio. Para tal deve notificar ao sistema para que este serviço possa ser adicionado a </a:t>
            </a:r>
            <a:r>
              <a:rPr lang="pt-PT" dirty="0" err="1"/>
              <a:t>factura</a:t>
            </a:r>
            <a:r>
              <a:rPr lang="pt-PT" dirty="0"/>
              <a:t> acompanhado do seu valor a pagar (valor “extra” que devera ser adicionado ao valor total de compras). Esses serviços são realizados pelos funcionários do sistema.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163" t="42411" r="17092" b="21677"/>
          <a:stretch/>
        </p:blipFill>
        <p:spPr>
          <a:xfrm>
            <a:off x="1607844" y="2680321"/>
            <a:ext cx="6735648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3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720" t="40625" r="17874" b="25050"/>
          <a:stretch/>
        </p:blipFill>
        <p:spPr>
          <a:xfrm>
            <a:off x="1514504" y="1502487"/>
            <a:ext cx="8355399" cy="34747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70857"/>
          </a:xfrm>
        </p:spPr>
        <p:txBody>
          <a:bodyPr/>
          <a:lstStyle/>
          <a:p>
            <a:r>
              <a:rPr lang="pt-PT" dirty="0"/>
              <a:t>3.4. Requisitar Serviços</a:t>
            </a:r>
          </a:p>
        </p:txBody>
      </p:sp>
    </p:spTree>
    <p:extLst>
      <p:ext uri="{BB962C8B-B14F-4D97-AF65-F5344CB8AC3E}">
        <p14:creationId xmlns:p14="http://schemas.microsoft.com/office/powerpoint/2010/main" val="325728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70857"/>
          </a:xfrm>
        </p:spPr>
        <p:txBody>
          <a:bodyPr/>
          <a:lstStyle/>
          <a:p>
            <a:r>
              <a:rPr lang="pt-PT" dirty="0"/>
              <a:t>3.4. Requisitar Serviços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052" t="38839" r="24789" b="30606"/>
          <a:stretch/>
        </p:blipFill>
        <p:spPr>
          <a:xfrm>
            <a:off x="1654629" y="2119083"/>
            <a:ext cx="748145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9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25714"/>
          </a:xfrm>
        </p:spPr>
        <p:txBody>
          <a:bodyPr/>
          <a:lstStyle/>
          <a:p>
            <a:r>
              <a:rPr lang="pt-PT" dirty="0"/>
              <a:t>3.5. Gerar </a:t>
            </a:r>
            <a:r>
              <a:rPr lang="pt-PT" dirty="0" err="1"/>
              <a:t>Factura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7560"/>
            <a:ext cx="8974666" cy="23968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b="1" dirty="0"/>
              <a:t>Descrição geral:</a:t>
            </a:r>
            <a:r>
              <a:rPr lang="pt-PT" dirty="0"/>
              <a:t> Os Clientes após escolherem o conjunto de produtos, e estes adicionados a carrinha de compras, podem ir a opção da carrinha (situada no canto superior esquerdo, com um ícone de uma carrinha comum de compras) na qual apresentar-se-á uma nova página. Nesta encontrar-se-á uma opção “gerar </a:t>
            </a:r>
            <a:r>
              <a:rPr lang="pt-PT" dirty="0" err="1"/>
              <a:t>factrura</a:t>
            </a:r>
            <a:r>
              <a:rPr lang="pt-PT" dirty="0"/>
              <a:t>” no campo central, inferior.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606" t="42212" r="19992" b="26241"/>
          <a:stretch/>
        </p:blipFill>
        <p:spPr>
          <a:xfrm>
            <a:off x="1347687" y="3374102"/>
            <a:ext cx="7255962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6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67657"/>
          </a:xfrm>
        </p:spPr>
        <p:txBody>
          <a:bodyPr/>
          <a:lstStyle/>
          <a:p>
            <a:r>
              <a:rPr lang="pt-PT" dirty="0"/>
              <a:t>3.6. Reclamar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7657"/>
            <a:ext cx="8596668" cy="149701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b="1" dirty="0"/>
              <a:t>Descrição geral:</a:t>
            </a:r>
            <a:r>
              <a:rPr lang="pt-PT" dirty="0"/>
              <a:t> O Cliente recebe produtos e serviços solicitados porém em um estado não esperado. Este entra no sistema e seleciona a opção “Fazer Reclamação”, para sair ileso dos acidentes ou surpresas encontradas.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48" t="30506" r="17538" b="19096"/>
          <a:stretch/>
        </p:blipFill>
        <p:spPr>
          <a:xfrm>
            <a:off x="1721526" y="2123638"/>
            <a:ext cx="703079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9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628"/>
            <a:ext cx="8596668" cy="638629"/>
          </a:xfrm>
        </p:spPr>
        <p:txBody>
          <a:bodyPr>
            <a:normAutofit fontScale="90000"/>
          </a:bodyPr>
          <a:lstStyle/>
          <a:p>
            <a:r>
              <a:rPr lang="pt-PT" dirty="0"/>
              <a:t>3.7. Gerar Estatísticas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19" y="769257"/>
            <a:ext cx="9671352" cy="23582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b="1" dirty="0"/>
              <a:t>Descrição geral: </a:t>
            </a:r>
            <a:r>
              <a:rPr lang="pt-PT" dirty="0"/>
              <a:t>O Cliente no final de cada trimestre, semestre ou periodicidade própria, pretende saber qual foi a sua variação em termos de quantidade de alimentos, dinheiro gasto, vezes de compras e/ou outras operações. Para conseguir controlar tais dados ou ocorrências de forma mais segura e confiável, este utiliza a opção “Gerar </a:t>
            </a:r>
            <a:r>
              <a:rPr lang="pt-PT" dirty="0" err="1"/>
              <a:t>Factura</a:t>
            </a:r>
            <a:r>
              <a:rPr lang="pt-PT" dirty="0"/>
              <a:t>”, que o fornece toda informação que precisa saber.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156" t="49950" r="28916" b="17312"/>
          <a:stretch/>
        </p:blipFill>
        <p:spPr>
          <a:xfrm>
            <a:off x="1866708" y="3206404"/>
            <a:ext cx="659476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771"/>
            <a:ext cx="8596668" cy="660400"/>
          </a:xfrm>
        </p:spPr>
        <p:txBody>
          <a:bodyPr/>
          <a:lstStyle/>
          <a:p>
            <a:r>
              <a:rPr lang="pt-PT" dirty="0"/>
              <a:t>3.8. Confirmar Pagamento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2171"/>
            <a:ext cx="8596668" cy="1625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b="1" dirty="0"/>
              <a:t>Descrição geral:</a:t>
            </a:r>
            <a:r>
              <a:rPr lang="pt-PT" dirty="0"/>
              <a:t> O Cliente após realizar a compra de itens, poder </a:t>
            </a:r>
            <a:r>
              <a:rPr lang="pt-PT" dirty="0" err="1"/>
              <a:t>efectuar</a:t>
            </a:r>
            <a:r>
              <a:rPr lang="pt-PT" dirty="0"/>
              <a:t> o pagamento de várias formas. Quando o pagamento for reconhecido pelo sistema, este emite uma confirmação ao cliente por via de correio </a:t>
            </a:r>
            <a:r>
              <a:rPr lang="pt-PT" dirty="0" err="1"/>
              <a:t>electrónico</a:t>
            </a:r>
            <a:r>
              <a:rPr lang="pt-PT" dirty="0"/>
              <a:t> (o registado no cadastro).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941" t="40427" r="17427" b="24255"/>
          <a:stretch/>
        </p:blipFill>
        <p:spPr>
          <a:xfrm>
            <a:off x="1132654" y="2669681"/>
            <a:ext cx="745800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222" y="130629"/>
            <a:ext cx="8596668" cy="682171"/>
          </a:xfrm>
        </p:spPr>
        <p:txBody>
          <a:bodyPr/>
          <a:lstStyle/>
          <a:p>
            <a:r>
              <a:rPr lang="pt-PT" dirty="0"/>
              <a:t>3.9. Adicionar Funcionário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20" y="709161"/>
            <a:ext cx="9134323" cy="18888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b="1" dirty="0"/>
              <a:t>Descrição geral: </a:t>
            </a:r>
            <a:r>
              <a:rPr lang="pt-PT" dirty="0"/>
              <a:t>O Funcionário é admitido para trabalhar na empresa, nesse fornece seus dados ao Administrador, por forma a este a regista-lo ao Sistema. O Administrador regista os seus dados, adicionando-o ao Sistema, desta forma, possibilitando que o Funcionário seja um elemento do sistema com seus </a:t>
            </a:r>
            <a:r>
              <a:rPr lang="pt-PT" dirty="0" err="1"/>
              <a:t>respectivos</a:t>
            </a:r>
            <a:r>
              <a:rPr lang="pt-PT" dirty="0"/>
              <a:t> atributos.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162" t="41816" r="19547" b="14336"/>
          <a:stretch/>
        </p:blipFill>
        <p:spPr>
          <a:xfrm>
            <a:off x="1430588" y="2452914"/>
            <a:ext cx="772730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0"/>
            <a:ext cx="8596668" cy="812800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3.10. Editar Perfil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8650"/>
            <a:ext cx="9260042" cy="174683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b="1" dirty="0"/>
              <a:t>Descrição geral: </a:t>
            </a:r>
            <a:r>
              <a:rPr lang="pt-PT" dirty="0"/>
              <a:t>O Cliente após migrar ao Sistema, decide realizar </a:t>
            </a:r>
            <a:r>
              <a:rPr lang="pt-PT" dirty="0" err="1"/>
              <a:t>actualizações</a:t>
            </a:r>
            <a:r>
              <a:rPr lang="pt-PT" dirty="0"/>
              <a:t> sobre sua informação, por forma a completar e corrigir certos conteúdos que se encontravam errados. Este escolhe a opção “Editar Perfil” que lhe possibilita fazer modificações em seu perfil quantas vezes quiser.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fld id="{6113E31D-E2AB-40D1-8B51-AFA5AFEF393A}" type="slidenum">
              <a:rPr lang="en-US" smtClean="0"/>
              <a:pPr algn="just">
                <a:lnSpc>
                  <a:spcPct val="150000"/>
                </a:lnSpc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932" t="33484" r="19993" b="18698"/>
          <a:stretch/>
        </p:blipFill>
        <p:spPr>
          <a:xfrm>
            <a:off x="1579322" y="2525486"/>
            <a:ext cx="6724826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2960914"/>
            <a:ext cx="10382552" cy="2035419"/>
          </a:xfrm>
          <a:noFill/>
        </p:spPr>
        <p:txBody>
          <a:bodyPr/>
          <a:lstStyle/>
          <a:p>
            <a:pPr marL="0" indent="0">
              <a:buNone/>
            </a:pPr>
            <a:r>
              <a:rPr lang="pt-PT" sz="4800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Muito Obrigado pela vossa atenção!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13" y="1872796"/>
            <a:ext cx="9533964" cy="1646302"/>
          </a:xfrm>
        </p:spPr>
        <p:txBody>
          <a:bodyPr/>
          <a:lstStyle/>
          <a:p>
            <a:pPr algn="ctr"/>
            <a:r>
              <a:rPr lang="pt-PT" sz="5000" dirty="0"/>
              <a:t>Universidade Eduardo </a:t>
            </a:r>
            <a:r>
              <a:rPr lang="pt-PT" sz="5000" dirty="0" err="1"/>
              <a:t>Mondlane</a:t>
            </a:r>
            <a:br>
              <a:rPr lang="pt-PT" sz="5000" dirty="0"/>
            </a:br>
            <a:r>
              <a:rPr lang="pt-PT" sz="4500" dirty="0"/>
              <a:t>Faculdade de Engenharia</a:t>
            </a:r>
            <a:br>
              <a:rPr lang="pt-PT" sz="5000" dirty="0"/>
            </a:br>
            <a:r>
              <a:rPr lang="pt-PT" sz="3000" dirty="0"/>
              <a:t>Departamento de Engenharia Eletrotécnica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974" y="3519098"/>
            <a:ext cx="7766936" cy="1096899"/>
          </a:xfrm>
        </p:spPr>
        <p:txBody>
          <a:bodyPr/>
          <a:lstStyle/>
          <a:p>
            <a:pPr algn="ctr"/>
            <a:r>
              <a:rPr lang="pt-PT" sz="3000" dirty="0">
                <a:solidFill>
                  <a:schemeClr val="accent1">
                    <a:lumMod val="75000"/>
                  </a:schemeClr>
                </a:solidFill>
              </a:rPr>
              <a:t>Engenharia de Software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8157"/>
              </p:ext>
            </p:extLst>
          </p:nvPr>
        </p:nvGraphicFramePr>
        <p:xfrm>
          <a:off x="1528974" y="4615997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049">
                <a:tc gridSpan="2">
                  <a:txBody>
                    <a:bodyPr/>
                    <a:lstStyle/>
                    <a:p>
                      <a:r>
                        <a:rPr lang="pt-PT" dirty="0"/>
                        <a:t>Discentes: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Cherindza</a:t>
                      </a:r>
                      <a:r>
                        <a:rPr lang="pt-PT" dirty="0"/>
                        <a:t>, Vânia</a:t>
                      </a:r>
                      <a:r>
                        <a:rPr lang="pt-PT" baseline="0" dirty="0"/>
                        <a:t> Olinda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Mondjana</a:t>
                      </a:r>
                      <a:r>
                        <a:rPr lang="pt-PT" dirty="0"/>
                        <a:t>,</a:t>
                      </a:r>
                      <a:r>
                        <a:rPr lang="pt-PT" baseline="0" dirty="0"/>
                        <a:t> Albertina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Ecole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Luthermilla</a:t>
                      </a:r>
                      <a:r>
                        <a:rPr lang="pt-PT" baseline="0" dirty="0"/>
                        <a:t> Mucula dos Reis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Ubisse</a:t>
                      </a:r>
                      <a:r>
                        <a:rPr lang="pt-PT" dirty="0"/>
                        <a:t>,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Mahanjane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Erick</a:t>
                      </a:r>
                      <a:r>
                        <a:rPr lang="pt-PT" baseline="0" dirty="0"/>
                        <a:t> Paulo Samuel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27" b="33464"/>
          <a:stretch/>
        </p:blipFill>
        <p:spPr>
          <a:xfrm>
            <a:off x="4510404" y="394516"/>
            <a:ext cx="1319981" cy="1161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8235" y="62622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Maputo, Maio 2017</a:t>
            </a:r>
          </a:p>
        </p:txBody>
      </p:sp>
    </p:spTree>
    <p:extLst>
      <p:ext uri="{BB962C8B-B14F-4D97-AF65-F5344CB8AC3E}">
        <p14:creationId xmlns:p14="http://schemas.microsoft.com/office/powerpoint/2010/main" val="19557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071"/>
            <a:ext cx="8596668" cy="4535291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charset="2"/>
              <a:buAutoNum type="arabicPeriod"/>
            </a:pPr>
            <a:r>
              <a:rPr lang="pt-PT" dirty="0"/>
              <a:t>Diagrama de Casos de Uso</a:t>
            </a:r>
          </a:p>
          <a:p>
            <a:pPr>
              <a:buAutoNum type="arabicPeriod"/>
            </a:pPr>
            <a:r>
              <a:rPr lang="pt-PT" dirty="0"/>
              <a:t>Diagrama de Classes</a:t>
            </a:r>
          </a:p>
          <a:p>
            <a:pPr>
              <a:buAutoNum type="arabicPeriod"/>
            </a:pPr>
            <a:r>
              <a:rPr lang="pt-PT" dirty="0"/>
              <a:t> Diagrama de Sequência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3.1. 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Login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3.2. 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Comprar Produtos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3.3. 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Reservar Produtos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3.4. 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Requisitar Serviços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3.5. 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Gerar </a:t>
            </a:r>
            <a:r>
              <a:rPr lang="pt-PT" dirty="0" err="1">
                <a:solidFill>
                  <a:schemeClr val="bg2">
                    <a:lumMod val="25000"/>
                  </a:schemeClr>
                </a:solidFill>
              </a:rPr>
              <a:t>Factura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3.6. 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Reclamar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3.7. 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Gerar Estatísticas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3.8. 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Confirmar Pagamento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3.9. 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Adicionar Funcionário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3.10.  </a:t>
            </a:r>
            <a:r>
              <a:rPr lang="pt-PT">
                <a:solidFill>
                  <a:schemeClr val="bg2">
                    <a:lumMod val="25000"/>
                  </a:schemeClr>
                </a:solidFill>
              </a:rPr>
              <a:t>Editar Perfil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pt-PT" sz="17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pt-P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2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5143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pt-PT" dirty="0"/>
              <a:t>1. Diagrama de Casos de Uso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888"/>
            <a:ext cx="12252960" cy="51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 Diagrama de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23" y="1280160"/>
            <a:ext cx="739001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7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3. Diagrama de Sequência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1342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400" dirty="0"/>
              <a:t>Para apresentação do digrama de sequência, serão utilizados dez casos </a:t>
            </a:r>
            <a:r>
              <a:rPr lang="pt-PT" sz="2400"/>
              <a:t>de uso </a:t>
            </a:r>
            <a:r>
              <a:rPr lang="pt-PT" sz="2400" dirty="0"/>
              <a:t>pontuais, isto é, dez casos de uso de maior enfoque.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400" dirty="0"/>
              <a:t>Um diagrama de sequência faz corresponder o conjunto de </a:t>
            </a:r>
            <a:r>
              <a:rPr lang="pt-PT" sz="2400" dirty="0" err="1"/>
              <a:t>acções</a:t>
            </a:r>
            <a:r>
              <a:rPr lang="pt-PT" sz="2400" dirty="0"/>
              <a:t> de um </a:t>
            </a:r>
            <a:r>
              <a:rPr lang="pt-PT" sz="2400" dirty="0" err="1"/>
              <a:t>actor</a:t>
            </a:r>
            <a:r>
              <a:rPr lang="pt-PT" sz="2400" dirty="0"/>
              <a:t> por forma a realizar um determinado caso de uso. Estas </a:t>
            </a:r>
            <a:r>
              <a:rPr lang="pt-PT" sz="2400" dirty="0" err="1"/>
              <a:t>acções</a:t>
            </a:r>
            <a:r>
              <a:rPr lang="pt-PT" sz="2400" dirty="0"/>
              <a:t> são referentes as classes necessárias para o caso de uso.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8307"/>
            <a:ext cx="8596668" cy="972457"/>
          </a:xfrm>
        </p:spPr>
        <p:txBody>
          <a:bodyPr/>
          <a:lstStyle/>
          <a:p>
            <a:r>
              <a:rPr lang="pt-PT" dirty="0"/>
              <a:t>3.1.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4536"/>
            <a:ext cx="9976152" cy="148906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PT" sz="2000" b="1" dirty="0"/>
              <a:t>Descrição geral: </a:t>
            </a:r>
            <a:r>
              <a:rPr lang="pt-PT" sz="2000" dirty="0"/>
              <a:t>Um Cliente acede a página inicial do sistema através da indicação do </a:t>
            </a:r>
            <a:r>
              <a:rPr lang="pt-PT" sz="2000" i="1" dirty="0"/>
              <a:t>site</a:t>
            </a:r>
            <a:r>
              <a:rPr lang="pt-PT" sz="2000" dirty="0"/>
              <a:t> (na qual o navegador deve carregar no servidor para poder ser exibido). O Cliente, deve prestar atenção ao campo superior da página inicial para verificar a opção “iniciar sessão”, e quando </a:t>
            </a:r>
            <a:r>
              <a:rPr lang="pt-PT" sz="2000" dirty="0" err="1"/>
              <a:t>efectuar</a:t>
            </a:r>
            <a:r>
              <a:rPr lang="pt-PT" sz="2000" dirty="0"/>
              <a:t> o clique, apresentar-se-á uma nova pagina com dois campos para preencher o nome de usuário e senha </a:t>
            </a:r>
            <a:r>
              <a:rPr lang="pt-PT" sz="2000" dirty="0" err="1"/>
              <a:t>respectivamente</a:t>
            </a:r>
            <a:r>
              <a:rPr lang="pt-PT" sz="2000" dirty="0"/>
              <a:t>, e com término clique no botão “Entrar”. Assim, termina o caso de uso.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34941" t="38641" r="26797" b="30208"/>
          <a:stretch/>
        </p:blipFill>
        <p:spPr>
          <a:xfrm>
            <a:off x="2568974" y="3777132"/>
            <a:ext cx="6192872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77" y="0"/>
            <a:ext cx="8596668" cy="667657"/>
          </a:xfrm>
        </p:spPr>
        <p:txBody>
          <a:bodyPr/>
          <a:lstStyle/>
          <a:p>
            <a:r>
              <a:rPr lang="pt-PT" dirty="0"/>
              <a:t>3.2. Comprar Produtos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77" y="564017"/>
            <a:ext cx="8596668" cy="178729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b="1" dirty="0"/>
              <a:t>Descrição geral:</a:t>
            </a:r>
            <a:r>
              <a:rPr lang="pt-PT" dirty="0"/>
              <a:t> O Cliente adiciona no seu carrinho de compras os variados produtos desejados (podendo pesquisar ou selecionar a categoria do produto) e suas </a:t>
            </a:r>
            <a:r>
              <a:rPr lang="pt-PT" dirty="0" err="1"/>
              <a:t>respectivas</a:t>
            </a:r>
            <a:r>
              <a:rPr lang="pt-PT" dirty="0"/>
              <a:t> quantidades. No término da escolha dos produtos, clica no carrinho na qual será exibido o valor total a pagar.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824" t="41418" r="23116" b="24455"/>
          <a:stretch/>
        </p:blipFill>
        <p:spPr>
          <a:xfrm>
            <a:off x="1843314" y="2915331"/>
            <a:ext cx="697708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9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pt-PT" dirty="0"/>
              <a:t>3.3. Reservar Produtos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155506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b="1" dirty="0"/>
              <a:t>Descrição geral:</a:t>
            </a:r>
            <a:r>
              <a:rPr lang="pt-PT" dirty="0"/>
              <a:t> O Cliente seleciona alguns produtos para carrinha. Neste momento ao invés de pagar, reserva-os por determinado tempo para poder futuramente realizar o pagamento.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iXitolo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275" t="36061" r="25012" b="28224"/>
          <a:stretch/>
        </p:blipFill>
        <p:spPr>
          <a:xfrm>
            <a:off x="1537593" y="2319935"/>
            <a:ext cx="705307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2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</TotalTime>
  <Words>812</Words>
  <Application>Microsoft Office PowerPoint</Application>
  <PresentationFormat>Widescreen</PresentationFormat>
  <Paragraphs>89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PowerPoint Presentation</vt:lpstr>
      <vt:lpstr>Universidade Eduardo Mondlane Faculdade de Engenharia Departamento de Engenharia Eletrotécnica </vt:lpstr>
      <vt:lpstr>Agenda</vt:lpstr>
      <vt:lpstr>1. Diagrama de Casos de Uso</vt:lpstr>
      <vt:lpstr>2. Diagrama de Classes</vt:lpstr>
      <vt:lpstr>3. Diagrama de Sequência </vt:lpstr>
      <vt:lpstr>3.1. Login</vt:lpstr>
      <vt:lpstr>3.2. Comprar Produtos  </vt:lpstr>
      <vt:lpstr>3.3. Reservar Produtos</vt:lpstr>
      <vt:lpstr>3.4. Requisitar Serviços</vt:lpstr>
      <vt:lpstr>3.4. Requisitar Serviços</vt:lpstr>
      <vt:lpstr>3.4. Requisitar Serviços</vt:lpstr>
      <vt:lpstr>3.5. Gerar Factura</vt:lpstr>
      <vt:lpstr>3.6. Reclamar</vt:lpstr>
      <vt:lpstr>3.7. Gerar Estatísticas</vt:lpstr>
      <vt:lpstr>3.8. Confirmar Pagamento</vt:lpstr>
      <vt:lpstr>3.9. Adicionar Funcionário</vt:lpstr>
      <vt:lpstr>3.10. Editar Perfil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Eduardo Mondlane</dc:title>
  <dc:creator>User</dc:creator>
  <cp:lastModifiedBy>Erick Paulo</cp:lastModifiedBy>
  <cp:revision>21</cp:revision>
  <dcterms:created xsi:type="dcterms:W3CDTF">2017-05-17T19:59:46Z</dcterms:created>
  <dcterms:modified xsi:type="dcterms:W3CDTF">2017-11-25T08:24:34Z</dcterms:modified>
</cp:coreProperties>
</file>