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8"/>
  </p:notesMasterIdLst>
  <p:sldIdLst>
    <p:sldId id="256" r:id="rId2"/>
    <p:sldId id="554" r:id="rId3"/>
    <p:sldId id="531" r:id="rId4"/>
    <p:sldId id="564" r:id="rId5"/>
    <p:sldId id="565" r:id="rId6"/>
    <p:sldId id="5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B394C7-5CC3-4557-AC03-3411D11EECC4}">
          <p14:sldIdLst>
            <p14:sldId id="256"/>
          </p14:sldIdLst>
        </p14:section>
        <p14:section name="Beyond Express" id="{72CEEE83-1D16-415B-A03E-B03B15CCE1DB}">
          <p14:sldIdLst>
            <p14:sldId id="554"/>
            <p14:sldId id="531"/>
            <p14:sldId id="564"/>
            <p14:sldId id="565"/>
            <p14:sldId id="566"/>
          </p14:sldIdLst>
        </p14:section>
        <p14:section name="Lecture End" id="{8F01684A-ADC9-44D7-85AD-89D3185E8B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111" d="100"/>
          <a:sy n="111"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ltpd\OneDrive%20-%20University%20of%20Winnipeg\Desktop\Downloads\hospital_data_samp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ltpd\OneDrive%20-%20University%20of%20Winnipeg\Desktop\Downloads\hospital_data_samp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ltpd\OneDrive%20-%20University%20of%20Winnipeg\Desktop\Downloads\hospital_data_samp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ltpd\OneDrive%20-%20University%20of%20Winnipeg\Desktop\Downloads\hospital_data_sampl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[hospital_data_sample.xlsx]Visual!PivotTable7</c:name>
    <c:fmtId val="7"/>
  </c:pivotSource>
  <c:chart>
    <c:autoTitleDeleted val="1"/>
    <c:pivotFmts>
      <c:pivotFmt>
        <c:idx val="0"/>
        <c:spPr>
          <a:solidFill>
            <a:schemeClr val="accent1"/>
          </a:solidFill>
          <a:ln w="19050">
            <a:solidFill>
              <a:schemeClr val="lt1"/>
            </a:solidFill>
          </a:ln>
          <a:effectLst/>
        </c:spPr>
        <c:marker>
          <c:symbol val="none"/>
        </c:marker>
        <c:dLbl>
          <c:idx val="0"/>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showDataLabelsRange val="1"/>
            </c:ext>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dLbl>
          <c:idx val="0"/>
          <c:layout>
            <c:manualLayout>
              <c:x val="4.6847687853450682E-3"/>
              <c:y val="6.6698444303657442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34E244A3-CEA1-4263-B2F0-3849276A3E34}" type="CELLRANGE">
                  <a:rPr lang="en-US"/>
                  <a:pPr>
                    <a:defRPr sz="900" b="0" i="0" u="none" strike="noStrike" kern="1200" baseline="0">
                      <a:solidFill>
                        <a:schemeClr val="bg1"/>
                      </a:solidFill>
                      <a:latin typeface="+mn-lt"/>
                      <a:ea typeface="+mn-ea"/>
                      <a:cs typeface="+mn-cs"/>
                    </a:defRPr>
                  </a:pPr>
                  <a:t>[CELLRANGE]</a:t>
                </a:fld>
                <a:r>
                  <a:rPr lang="en-US" baseline="0"/>
                  <a:t>, </a:t>
                </a:r>
                <a:fld id="{8C57C087-D8C0-44DF-886E-4133F3C69BAC}" type="CATEGORYNAME">
                  <a:rPr lang="en-US" baseline="0"/>
                  <a:pPr>
                    <a:defRPr sz="900" b="0" i="0" u="none" strike="noStrike" kern="1200" baseline="0">
                      <a:solidFill>
                        <a:schemeClr val="bg1"/>
                      </a:solidFill>
                      <a:latin typeface="+mn-lt"/>
                      <a:ea typeface="+mn-ea"/>
                      <a:cs typeface="+mn-cs"/>
                    </a:defRPr>
                  </a:pPr>
                  <a:t>[CATEGORY NAME]</a:t>
                </a:fld>
                <a:r>
                  <a:rPr lang="en-US" baseline="0"/>
                  <a:t>, </a:t>
                </a:r>
                <a:fld id="{26DDD019-3B90-4864-AE00-C1B149DCE5F2}" type="VALUE">
                  <a:rPr lang="en-US" baseline="0"/>
                  <a:pPr>
                    <a:defRPr sz="900" b="0"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dlblFieldTable/>
              <c15:showDataLabelsRange val="1"/>
            </c:ext>
          </c:extLst>
        </c:dLbl>
      </c:pivotFmt>
      <c:pivotFmt>
        <c:idx val="3"/>
        <c:spPr>
          <a:solidFill>
            <a:schemeClr val="accent2"/>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102A68C6-255B-491A-8497-66772447962C}" type="CELLRANGE">
                  <a:rPr lang="en-US"/>
                  <a:pPr>
                    <a:defRPr sz="900" b="0" i="0" u="none" strike="noStrike" kern="1200" baseline="0">
                      <a:solidFill>
                        <a:schemeClr val="bg1"/>
                      </a:solidFill>
                      <a:latin typeface="+mn-lt"/>
                      <a:ea typeface="+mn-ea"/>
                      <a:cs typeface="+mn-cs"/>
                    </a:defRPr>
                  </a:pPr>
                  <a:t>[CELLRANGE]</a:t>
                </a:fld>
                <a:r>
                  <a:rPr lang="en-US" baseline="0"/>
                  <a:t>, </a:t>
                </a:r>
                <a:fld id="{ABF3D41A-D8E4-4A15-8975-7D34CB64DD85}" type="CATEGORYNAME">
                  <a:rPr lang="en-US" baseline="0"/>
                  <a:pPr>
                    <a:defRPr sz="900" b="0" i="0" u="none" strike="noStrike" kern="1200" baseline="0">
                      <a:solidFill>
                        <a:schemeClr val="bg1"/>
                      </a:solidFill>
                      <a:latin typeface="+mn-lt"/>
                      <a:ea typeface="+mn-ea"/>
                      <a:cs typeface="+mn-cs"/>
                    </a:defRPr>
                  </a:pPr>
                  <a:t>[CATEGORY NAME]</a:t>
                </a:fld>
                <a:r>
                  <a:rPr lang="en-US" baseline="0"/>
                  <a:t>, </a:t>
                </a:r>
                <a:fld id="{ECAEB292-D1A8-46D4-A0F7-30C5650B279D}" type="VALUE">
                  <a:rPr lang="en-US" baseline="0"/>
                  <a:pPr>
                    <a:defRPr sz="900" b="0"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4"/>
        <c:spPr>
          <a:solidFill>
            <a:schemeClr val="accent3"/>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3D0C22F5-B4BD-4C0E-8146-24B30B4A5884}" type="CELLRANGE">
                  <a:rPr lang="en-US"/>
                  <a:pPr>
                    <a:defRPr sz="900" b="0" i="0" u="none" strike="noStrike" kern="1200" baseline="0">
                      <a:solidFill>
                        <a:schemeClr val="bg1"/>
                      </a:solidFill>
                      <a:latin typeface="+mn-lt"/>
                      <a:ea typeface="+mn-ea"/>
                      <a:cs typeface="+mn-cs"/>
                    </a:defRPr>
                  </a:pPr>
                  <a:t>[CELLRANGE]</a:t>
                </a:fld>
                <a:r>
                  <a:rPr lang="en-US" baseline="0"/>
                  <a:t>, </a:t>
                </a:r>
                <a:fld id="{A6D7A78E-87AD-458E-A61B-85C1579FDD7B}" type="CATEGORYNAME">
                  <a:rPr lang="en-US" baseline="0"/>
                  <a:pPr>
                    <a:defRPr sz="900" b="0" i="0" u="none" strike="noStrike" kern="1200" baseline="0">
                      <a:solidFill>
                        <a:schemeClr val="bg1"/>
                      </a:solidFill>
                      <a:latin typeface="+mn-lt"/>
                      <a:ea typeface="+mn-ea"/>
                      <a:cs typeface="+mn-cs"/>
                    </a:defRPr>
                  </a:pPr>
                  <a:t>[CATEGORY NAME]</a:t>
                </a:fld>
                <a:r>
                  <a:rPr lang="en-US" baseline="0"/>
                  <a:t>, </a:t>
                </a:r>
                <a:fld id="{054E3BA0-F0E2-40F0-ADF6-3CBB5523F6E3}" type="VALUE">
                  <a:rPr lang="en-US" baseline="0"/>
                  <a:pPr>
                    <a:defRPr sz="900" b="0"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5"/>
        <c:spPr>
          <a:solidFill>
            <a:schemeClr val="accent4"/>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4B710595-0AF6-4886-A008-8D248F171D0D}" type="CELLRANGE">
                  <a:rPr lang="en-US"/>
                  <a:pPr>
                    <a:defRPr sz="900" b="0" i="0" u="none" strike="noStrike" kern="1200" baseline="0">
                      <a:solidFill>
                        <a:schemeClr val="bg1"/>
                      </a:solidFill>
                      <a:latin typeface="+mn-lt"/>
                      <a:ea typeface="+mn-ea"/>
                      <a:cs typeface="+mn-cs"/>
                    </a:defRPr>
                  </a:pPr>
                  <a:t>[CELLRANGE]</a:t>
                </a:fld>
                <a:r>
                  <a:rPr lang="en-US" baseline="0"/>
                  <a:t>, </a:t>
                </a:r>
                <a:fld id="{457EE326-94DE-4859-A44C-A4570C2C2BA0}" type="CATEGORYNAME">
                  <a:rPr lang="en-US" baseline="0"/>
                  <a:pPr>
                    <a:defRPr sz="900" b="0" i="0" u="none" strike="noStrike" kern="1200" baseline="0">
                      <a:solidFill>
                        <a:schemeClr val="bg1"/>
                      </a:solidFill>
                      <a:latin typeface="+mn-lt"/>
                      <a:ea typeface="+mn-ea"/>
                      <a:cs typeface="+mn-cs"/>
                    </a:defRPr>
                  </a:pPr>
                  <a:t>[CATEGORY NAME]</a:t>
                </a:fld>
                <a:r>
                  <a:rPr lang="en-US" baseline="0"/>
                  <a:t>, </a:t>
                </a:r>
                <a:fld id="{8EFAFBDA-A7C7-407E-8317-0A75FED82306}" type="VALUE">
                  <a:rPr lang="en-US" baseline="0"/>
                  <a:pPr>
                    <a:defRPr sz="900" b="0"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6"/>
        <c:spPr>
          <a:solidFill>
            <a:schemeClr val="accent5"/>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A207A0C2-AF9E-4B39-9672-A6BFC343E806}" type="CELLRANGE">
                  <a:rPr lang="en-US"/>
                  <a:pPr>
                    <a:defRPr sz="900" b="0" i="0" u="none" strike="noStrike" kern="1200" baseline="0">
                      <a:solidFill>
                        <a:schemeClr val="bg1"/>
                      </a:solidFill>
                      <a:latin typeface="+mn-lt"/>
                      <a:ea typeface="+mn-ea"/>
                      <a:cs typeface="+mn-cs"/>
                    </a:defRPr>
                  </a:pPr>
                  <a:t>[CELLRANGE]</a:t>
                </a:fld>
                <a:r>
                  <a:rPr lang="en-US" baseline="0"/>
                  <a:t>, </a:t>
                </a:r>
                <a:fld id="{61E81249-D9EF-4AE5-B230-17B8C9FFCBFE}" type="CATEGORYNAME">
                  <a:rPr lang="en-US" baseline="0"/>
                  <a:pPr>
                    <a:defRPr sz="900" b="0" i="0" u="none" strike="noStrike" kern="1200" baseline="0">
                      <a:solidFill>
                        <a:schemeClr val="bg1"/>
                      </a:solidFill>
                      <a:latin typeface="+mn-lt"/>
                      <a:ea typeface="+mn-ea"/>
                      <a:cs typeface="+mn-cs"/>
                    </a:defRPr>
                  </a:pPr>
                  <a:t>[CATEGORY NAME]</a:t>
                </a:fld>
                <a:r>
                  <a:rPr lang="en-US" baseline="0"/>
                  <a:t>, </a:t>
                </a:r>
                <a:fld id="{06CAB125-01B5-4E33-A52F-64F11C2092D6}" type="VALUE">
                  <a:rPr lang="en-US" baseline="0"/>
                  <a:pPr>
                    <a:defRPr sz="900" b="0"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7"/>
        <c:spPr>
          <a:solidFill>
            <a:schemeClr val="accent1"/>
          </a:solidFill>
          <a:ln w="19050">
            <a:solidFill>
              <a:schemeClr val="lt1"/>
            </a:solidFill>
          </a:ln>
          <a:effectLst/>
        </c:spPr>
        <c:marker>
          <c:symbol val="none"/>
        </c:marker>
        <c:dLbl>
          <c:idx val="0"/>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showDataLabelsRange val="1"/>
            </c:ext>
          </c:extLst>
        </c:dLbl>
      </c:pivotFmt>
      <c:pivotFmt>
        <c:idx val="8"/>
        <c:spPr>
          <a:solidFill>
            <a:schemeClr val="accent1"/>
          </a:solidFill>
          <a:ln w="19050">
            <a:solidFill>
              <a:schemeClr val="lt1"/>
            </a:solidFill>
          </a:ln>
          <a:effectLst/>
        </c:spPr>
        <c:dLbl>
          <c:idx val="0"/>
          <c:layout>
            <c:manualLayout>
              <c:x val="4.6847687853450682E-3"/>
              <c:y val="6.6698444303657442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A440BFB4-7C5D-4260-BA09-996A52F9EB02}" type="CELLRANGE">
                  <a:rPr lang="en-US" baseline="0"/>
                  <a:pPr>
                    <a:defRPr sz="900" b="0" i="0" u="none" strike="noStrike" kern="1200" baseline="0">
                      <a:solidFill>
                        <a:schemeClr val="bg1"/>
                      </a:solidFill>
                      <a:latin typeface="+mn-lt"/>
                      <a:ea typeface="+mn-ea"/>
                      <a:cs typeface="+mn-cs"/>
                    </a:defRPr>
                  </a:pPr>
                  <a:t>[CELLRANGE]</a:t>
                </a:fld>
                <a:r>
                  <a:rPr lang="en-US" baseline="0"/>
                  <a:t>, </a:t>
                </a:r>
                <a:fld id="{C290FB7D-560D-49BF-BD9B-03DA8E298D5E}" type="CATEGORYNAME">
                  <a:rPr lang="en-US" baseline="0"/>
                  <a:pPr>
                    <a:defRPr sz="900" b="0" i="0" u="none" strike="noStrike" kern="1200" baseline="0">
                      <a:solidFill>
                        <a:schemeClr val="bg1"/>
                      </a:solidFill>
                      <a:latin typeface="+mn-lt"/>
                      <a:ea typeface="+mn-ea"/>
                      <a:cs typeface="+mn-cs"/>
                    </a:defRPr>
                  </a:pPr>
                  <a:t>[CATEGORY NAME]</a:t>
                </a:fld>
                <a:r>
                  <a:rPr lang="en-US" baseline="0"/>
                  <a:t>, </a:t>
                </a:r>
                <a:fld id="{DCFC4700-1AB6-4525-B666-9B3AD2A6D848}" type="VALUE">
                  <a:rPr lang="en-US" baseline="0"/>
                  <a:pPr>
                    <a:defRPr sz="900" b="0"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dlblFieldTable/>
              <c15:showDataLabelsRange val="1"/>
            </c:ext>
          </c:extLst>
        </c:dLbl>
      </c:pivotFmt>
      <c:pivotFmt>
        <c:idx val="9"/>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5D5FED2B-881E-4EB1-BD1D-AD8FAF346A66}" type="CELLRANGE">
                  <a:rPr lang="en-CA"/>
                  <a:pPr>
                    <a:defRPr sz="900" b="0" i="0" u="none" strike="noStrike" kern="1200" baseline="0">
                      <a:solidFill>
                        <a:schemeClr val="bg1"/>
                      </a:solidFill>
                      <a:latin typeface="+mn-lt"/>
                      <a:ea typeface="+mn-ea"/>
                      <a:cs typeface="+mn-cs"/>
                    </a:defRPr>
                  </a:pPr>
                  <a:t>[CELLRANGE]</a:t>
                </a:fld>
                <a:r>
                  <a:rPr lang="en-CA" baseline="0"/>
                  <a:t>, </a:t>
                </a:r>
                <a:fld id="{3D1F54F0-551A-4ED7-BCC8-2788E0B55580}" type="CATEGORYNAME">
                  <a:rPr lang="en-CA" baseline="0"/>
                  <a:pPr>
                    <a:defRPr sz="900" b="0" i="0" u="none" strike="noStrike" kern="1200" baseline="0">
                      <a:solidFill>
                        <a:schemeClr val="bg1"/>
                      </a:solidFill>
                      <a:latin typeface="+mn-lt"/>
                      <a:ea typeface="+mn-ea"/>
                      <a:cs typeface="+mn-cs"/>
                    </a:defRPr>
                  </a:pPr>
                  <a:t>[CATEGORY NAME]</a:t>
                </a:fld>
                <a:r>
                  <a:rPr lang="en-CA" baseline="0"/>
                  <a:t>, </a:t>
                </a:r>
                <a:fld id="{1CD99449-1B98-4939-AFB1-746DD3931F1D}" type="VALUE">
                  <a:rPr lang="en-CA" baseline="0"/>
                  <a:pPr>
                    <a:defRPr sz="900" b="0" i="0" u="none" strike="noStrike" kern="1200" baseline="0">
                      <a:solidFill>
                        <a:schemeClr val="bg1"/>
                      </a:solidFill>
                      <a:latin typeface="+mn-lt"/>
                      <a:ea typeface="+mn-ea"/>
                      <a:cs typeface="+mn-cs"/>
                    </a:defRPr>
                  </a:pPr>
                  <a:t>[VALUE]</a:t>
                </a:fld>
                <a:endParaRPr lang="en-CA"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10"/>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3D9EBD4B-08A1-4252-BCBF-AA037434172B}" type="CELLRANGE">
                  <a:rPr lang="en-CA"/>
                  <a:pPr>
                    <a:defRPr sz="900" b="0" i="0" u="none" strike="noStrike" kern="1200" baseline="0">
                      <a:solidFill>
                        <a:schemeClr val="bg1"/>
                      </a:solidFill>
                      <a:latin typeface="+mn-lt"/>
                      <a:ea typeface="+mn-ea"/>
                      <a:cs typeface="+mn-cs"/>
                    </a:defRPr>
                  </a:pPr>
                  <a:t>[CELLRANGE]</a:t>
                </a:fld>
                <a:r>
                  <a:rPr lang="en-CA" baseline="0"/>
                  <a:t>, </a:t>
                </a:r>
                <a:fld id="{812141C5-5416-45D4-AEBC-8368DEC57950}" type="CATEGORYNAME">
                  <a:rPr lang="en-CA" baseline="0"/>
                  <a:pPr>
                    <a:defRPr sz="900" b="0" i="0" u="none" strike="noStrike" kern="1200" baseline="0">
                      <a:solidFill>
                        <a:schemeClr val="bg1"/>
                      </a:solidFill>
                      <a:latin typeface="+mn-lt"/>
                      <a:ea typeface="+mn-ea"/>
                      <a:cs typeface="+mn-cs"/>
                    </a:defRPr>
                  </a:pPr>
                  <a:t>[CATEGORY NAME]</a:t>
                </a:fld>
                <a:r>
                  <a:rPr lang="en-CA" baseline="0"/>
                  <a:t>, </a:t>
                </a:r>
                <a:fld id="{16BF9E7B-9037-418E-8960-16D849757A4B}" type="VALUE">
                  <a:rPr lang="en-CA" baseline="0"/>
                  <a:pPr>
                    <a:defRPr sz="900" b="0" i="0" u="none" strike="noStrike" kern="1200" baseline="0">
                      <a:solidFill>
                        <a:schemeClr val="bg1"/>
                      </a:solidFill>
                      <a:latin typeface="+mn-lt"/>
                      <a:ea typeface="+mn-ea"/>
                      <a:cs typeface="+mn-cs"/>
                    </a:defRPr>
                  </a:pPr>
                  <a:t>[VALUE]</a:t>
                </a:fld>
                <a:endParaRPr lang="en-CA"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11"/>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19CA5581-22A0-464E-8AF4-BE58234F7813}" type="CELLRANGE">
                  <a:rPr lang="en-CA"/>
                  <a:pPr>
                    <a:defRPr sz="900" b="0" i="0" u="none" strike="noStrike" kern="1200" baseline="0">
                      <a:solidFill>
                        <a:schemeClr val="bg1"/>
                      </a:solidFill>
                      <a:latin typeface="+mn-lt"/>
                      <a:ea typeface="+mn-ea"/>
                      <a:cs typeface="+mn-cs"/>
                    </a:defRPr>
                  </a:pPr>
                  <a:t>[CELLRANGE]</a:t>
                </a:fld>
                <a:r>
                  <a:rPr lang="en-CA" baseline="0"/>
                  <a:t>, </a:t>
                </a:r>
                <a:fld id="{308877AA-A3B7-4E2D-90A8-0B5B84BE2C94}" type="CATEGORYNAME">
                  <a:rPr lang="en-CA" baseline="0"/>
                  <a:pPr>
                    <a:defRPr sz="900" b="0" i="0" u="none" strike="noStrike" kern="1200" baseline="0">
                      <a:solidFill>
                        <a:schemeClr val="bg1"/>
                      </a:solidFill>
                      <a:latin typeface="+mn-lt"/>
                      <a:ea typeface="+mn-ea"/>
                      <a:cs typeface="+mn-cs"/>
                    </a:defRPr>
                  </a:pPr>
                  <a:t>[CATEGORY NAME]</a:t>
                </a:fld>
                <a:r>
                  <a:rPr lang="en-CA" baseline="0"/>
                  <a:t>, </a:t>
                </a:r>
                <a:fld id="{A3AAFDE5-CF5C-4C16-8E3E-57C46E6DDB7F}" type="VALUE">
                  <a:rPr lang="en-CA" baseline="0"/>
                  <a:pPr>
                    <a:defRPr sz="900" b="0" i="0" u="none" strike="noStrike" kern="1200" baseline="0">
                      <a:solidFill>
                        <a:schemeClr val="bg1"/>
                      </a:solidFill>
                      <a:latin typeface="+mn-lt"/>
                      <a:ea typeface="+mn-ea"/>
                      <a:cs typeface="+mn-cs"/>
                    </a:defRPr>
                  </a:pPr>
                  <a:t>[VALUE]</a:t>
                </a:fld>
                <a:endParaRPr lang="en-CA"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12"/>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056E4FFE-CADD-4405-A1BF-1340CC274E40}" type="CELLRANGE">
                  <a:rPr lang="en-CA"/>
                  <a:pPr>
                    <a:defRPr sz="900" b="0" i="0" u="none" strike="noStrike" kern="1200" baseline="0">
                      <a:solidFill>
                        <a:schemeClr val="bg1"/>
                      </a:solidFill>
                      <a:latin typeface="+mn-lt"/>
                      <a:ea typeface="+mn-ea"/>
                      <a:cs typeface="+mn-cs"/>
                    </a:defRPr>
                  </a:pPr>
                  <a:t>[CELLRANGE]</a:t>
                </a:fld>
                <a:r>
                  <a:rPr lang="en-CA" baseline="0"/>
                  <a:t>, </a:t>
                </a:r>
                <a:fld id="{7E1BBD3A-3341-4481-AB8B-AB62815AC4E1}" type="CATEGORYNAME">
                  <a:rPr lang="en-CA" baseline="0"/>
                  <a:pPr>
                    <a:defRPr sz="900" b="0" i="0" u="none" strike="noStrike" kern="1200" baseline="0">
                      <a:solidFill>
                        <a:schemeClr val="bg1"/>
                      </a:solidFill>
                      <a:latin typeface="+mn-lt"/>
                      <a:ea typeface="+mn-ea"/>
                      <a:cs typeface="+mn-cs"/>
                    </a:defRPr>
                  </a:pPr>
                  <a:t>[CATEGORY NAME]</a:t>
                </a:fld>
                <a:r>
                  <a:rPr lang="en-CA" baseline="0"/>
                  <a:t>, </a:t>
                </a:r>
                <a:fld id="{7DCB9C06-A1A0-45C3-8931-50B16E877249}" type="VALUE">
                  <a:rPr lang="en-CA" baseline="0"/>
                  <a:pPr>
                    <a:defRPr sz="900" b="0" i="0" u="none" strike="noStrike" kern="1200" baseline="0">
                      <a:solidFill>
                        <a:schemeClr val="bg1"/>
                      </a:solidFill>
                      <a:latin typeface="+mn-lt"/>
                      <a:ea typeface="+mn-ea"/>
                      <a:cs typeface="+mn-cs"/>
                    </a:defRPr>
                  </a:pPr>
                  <a:t>[VALUE]</a:t>
                </a:fld>
                <a:endParaRPr lang="en-CA"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showDataLabelsRange val="1"/>
            </c:ext>
          </c:extLst>
        </c:dLbl>
      </c:pivotFmt>
      <c:pivotFmt>
        <c:idx val="20"/>
        <c:spPr>
          <a:solidFill>
            <a:schemeClr val="accent1"/>
          </a:solidFill>
          <a:ln w="19050">
            <a:solidFill>
              <a:schemeClr val="lt1"/>
            </a:solidFill>
          </a:ln>
          <a:effectLst/>
        </c:spPr>
        <c:dLbl>
          <c:idx val="0"/>
          <c:layout>
            <c:manualLayout>
              <c:x val="4.6847687853450682E-3"/>
              <c:y val="6.6698444303657442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69960085-8779-45C4-BEDA-0DCC20178F6B}" type="CELLRANGE">
                  <a:rPr lang="en-US" baseline="0"/>
                  <a:pPr>
                    <a:defRPr sz="900" b="0" i="0" u="none" strike="noStrike" kern="1200" baseline="0">
                      <a:solidFill>
                        <a:schemeClr val="bg1"/>
                      </a:solidFill>
                      <a:latin typeface="+mn-lt"/>
                      <a:ea typeface="+mn-ea"/>
                      <a:cs typeface="+mn-cs"/>
                    </a:defRPr>
                  </a:pPr>
                  <a:t>[CELLRANGE]</a:t>
                </a:fld>
                <a:r>
                  <a:rPr lang="en-US" baseline="0"/>
                  <a:t>, </a:t>
                </a:r>
                <a:fld id="{FD8F36B9-47EC-4164-91DE-6206841F43EF}" type="CATEGORYNAME">
                  <a:rPr lang="en-US" baseline="0"/>
                  <a:pPr>
                    <a:defRPr sz="900" b="0" i="0" u="none" strike="noStrike" kern="1200" baseline="0">
                      <a:solidFill>
                        <a:schemeClr val="bg1"/>
                      </a:solidFill>
                      <a:latin typeface="+mn-lt"/>
                      <a:ea typeface="+mn-ea"/>
                      <a:cs typeface="+mn-cs"/>
                    </a:defRPr>
                  </a:pPr>
                  <a:t>[CATEGORY NAME]</a:t>
                </a:fld>
                <a:r>
                  <a:rPr lang="en-US" baseline="0"/>
                  <a:t>, </a:t>
                </a:r>
                <a:fld id="{2F23DDFD-5701-4173-AC2E-C82BC1F07558}" type="VALUE">
                  <a:rPr lang="en-US" baseline="0"/>
                  <a:pPr>
                    <a:defRPr sz="900" b="0"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dlblFieldTable/>
              <c15:showDataLabelsRange val="1"/>
            </c:ext>
          </c:extLst>
        </c:dLbl>
      </c:pivotFmt>
      <c:pivotFmt>
        <c:idx val="21"/>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AB223230-2369-4C73-A169-FB2909795C20}" type="CELLRANGE">
                  <a:rPr lang="en-CA"/>
                  <a:pPr>
                    <a:defRPr sz="900" b="0" i="0" u="none" strike="noStrike" kern="1200" baseline="0">
                      <a:solidFill>
                        <a:schemeClr val="bg1"/>
                      </a:solidFill>
                      <a:latin typeface="+mn-lt"/>
                      <a:ea typeface="+mn-ea"/>
                      <a:cs typeface="+mn-cs"/>
                    </a:defRPr>
                  </a:pPr>
                  <a:t>[CELLRANGE]</a:t>
                </a:fld>
                <a:r>
                  <a:rPr lang="en-CA" baseline="0"/>
                  <a:t>, </a:t>
                </a:r>
                <a:fld id="{E3FD30D1-AB20-4696-B6BD-EBD54895B823}" type="CATEGORYNAME">
                  <a:rPr lang="en-CA" baseline="0"/>
                  <a:pPr>
                    <a:defRPr sz="900" b="0" i="0" u="none" strike="noStrike" kern="1200" baseline="0">
                      <a:solidFill>
                        <a:schemeClr val="bg1"/>
                      </a:solidFill>
                      <a:latin typeface="+mn-lt"/>
                      <a:ea typeface="+mn-ea"/>
                      <a:cs typeface="+mn-cs"/>
                    </a:defRPr>
                  </a:pPr>
                  <a:t>[CATEGORY NAME]</a:t>
                </a:fld>
                <a:r>
                  <a:rPr lang="en-CA" baseline="0"/>
                  <a:t>, </a:t>
                </a:r>
                <a:fld id="{44AB5EEF-3400-4824-A3DD-3A4C7A662545}" type="VALUE">
                  <a:rPr lang="en-CA" baseline="0"/>
                  <a:pPr>
                    <a:defRPr sz="900" b="0" i="0" u="none" strike="noStrike" kern="1200" baseline="0">
                      <a:solidFill>
                        <a:schemeClr val="bg1"/>
                      </a:solidFill>
                      <a:latin typeface="+mn-lt"/>
                      <a:ea typeface="+mn-ea"/>
                      <a:cs typeface="+mn-cs"/>
                    </a:defRPr>
                  </a:pPr>
                  <a:t>[VALUE]</a:t>
                </a:fld>
                <a:endParaRPr lang="en-CA"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22"/>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51AD81F0-3C91-4587-B7A3-127247535BC1}" type="CELLRANGE">
                  <a:rPr lang="en-CA"/>
                  <a:pPr>
                    <a:defRPr sz="900" b="0" i="0" u="none" strike="noStrike" kern="1200" baseline="0">
                      <a:solidFill>
                        <a:schemeClr val="bg1"/>
                      </a:solidFill>
                      <a:latin typeface="+mn-lt"/>
                      <a:ea typeface="+mn-ea"/>
                      <a:cs typeface="+mn-cs"/>
                    </a:defRPr>
                  </a:pPr>
                  <a:t>[CELLRANGE]</a:t>
                </a:fld>
                <a:r>
                  <a:rPr lang="en-CA" baseline="0"/>
                  <a:t>, </a:t>
                </a:r>
                <a:fld id="{CB0EB172-5FAF-44FD-AE88-AD5F1F95F35C}" type="CATEGORYNAME">
                  <a:rPr lang="en-CA" baseline="0"/>
                  <a:pPr>
                    <a:defRPr sz="900" b="0" i="0" u="none" strike="noStrike" kern="1200" baseline="0">
                      <a:solidFill>
                        <a:schemeClr val="bg1"/>
                      </a:solidFill>
                      <a:latin typeface="+mn-lt"/>
                      <a:ea typeface="+mn-ea"/>
                      <a:cs typeface="+mn-cs"/>
                    </a:defRPr>
                  </a:pPr>
                  <a:t>[CATEGORY NAME]</a:t>
                </a:fld>
                <a:r>
                  <a:rPr lang="en-CA" baseline="0"/>
                  <a:t>, </a:t>
                </a:r>
                <a:fld id="{F4C1FE74-C6ED-4C21-9267-7FF6F3F835CB}" type="VALUE">
                  <a:rPr lang="en-CA" baseline="0"/>
                  <a:pPr>
                    <a:defRPr sz="900" b="0" i="0" u="none" strike="noStrike" kern="1200" baseline="0">
                      <a:solidFill>
                        <a:schemeClr val="bg1"/>
                      </a:solidFill>
                      <a:latin typeface="+mn-lt"/>
                      <a:ea typeface="+mn-ea"/>
                      <a:cs typeface="+mn-cs"/>
                    </a:defRPr>
                  </a:pPr>
                  <a:t>[VALUE]</a:t>
                </a:fld>
                <a:endParaRPr lang="en-CA"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23"/>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FB27D541-35A6-4B87-A3C1-3B92A1A3E471}" type="CELLRANGE">
                  <a:rPr lang="en-CA"/>
                  <a:pPr>
                    <a:defRPr sz="900" b="0" i="0" u="none" strike="noStrike" kern="1200" baseline="0">
                      <a:solidFill>
                        <a:schemeClr val="bg1"/>
                      </a:solidFill>
                      <a:latin typeface="+mn-lt"/>
                      <a:ea typeface="+mn-ea"/>
                      <a:cs typeface="+mn-cs"/>
                    </a:defRPr>
                  </a:pPr>
                  <a:t>[CELLRANGE]</a:t>
                </a:fld>
                <a:r>
                  <a:rPr lang="en-CA" baseline="0"/>
                  <a:t>, </a:t>
                </a:r>
                <a:fld id="{0E7542A4-6774-4E81-A261-898886581832}" type="CATEGORYNAME">
                  <a:rPr lang="en-CA" baseline="0"/>
                  <a:pPr>
                    <a:defRPr sz="900" b="0" i="0" u="none" strike="noStrike" kern="1200" baseline="0">
                      <a:solidFill>
                        <a:schemeClr val="bg1"/>
                      </a:solidFill>
                      <a:latin typeface="+mn-lt"/>
                      <a:ea typeface="+mn-ea"/>
                      <a:cs typeface="+mn-cs"/>
                    </a:defRPr>
                  </a:pPr>
                  <a:t>[CATEGORY NAME]</a:t>
                </a:fld>
                <a:r>
                  <a:rPr lang="en-CA" baseline="0"/>
                  <a:t>, </a:t>
                </a:r>
                <a:fld id="{F7B85187-E85D-4460-93DA-BC99CB63AE4E}" type="VALUE">
                  <a:rPr lang="en-CA" baseline="0"/>
                  <a:pPr>
                    <a:defRPr sz="900" b="0" i="0" u="none" strike="noStrike" kern="1200" baseline="0">
                      <a:solidFill>
                        <a:schemeClr val="bg1"/>
                      </a:solidFill>
                      <a:latin typeface="+mn-lt"/>
                      <a:ea typeface="+mn-ea"/>
                      <a:cs typeface="+mn-cs"/>
                    </a:defRPr>
                  </a:pPr>
                  <a:t>[VALUE]</a:t>
                </a:fld>
                <a:endParaRPr lang="en-CA"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24"/>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233E3079-F3AD-458F-A001-DA7C37A7CC44}" type="CELLRANGE">
                  <a:rPr lang="en-CA"/>
                  <a:pPr>
                    <a:defRPr sz="900" b="0" i="0" u="none" strike="noStrike" kern="1200" baseline="0">
                      <a:solidFill>
                        <a:schemeClr val="bg1"/>
                      </a:solidFill>
                      <a:latin typeface="+mn-lt"/>
                      <a:ea typeface="+mn-ea"/>
                      <a:cs typeface="+mn-cs"/>
                    </a:defRPr>
                  </a:pPr>
                  <a:t>[CELLRANGE]</a:t>
                </a:fld>
                <a:r>
                  <a:rPr lang="en-CA" baseline="0"/>
                  <a:t>, </a:t>
                </a:r>
                <a:fld id="{7F44FF7E-ADD7-422F-B493-F5191BD68938}" type="CATEGORYNAME">
                  <a:rPr lang="en-CA" baseline="0"/>
                  <a:pPr>
                    <a:defRPr sz="900" b="0" i="0" u="none" strike="noStrike" kern="1200" baseline="0">
                      <a:solidFill>
                        <a:schemeClr val="bg1"/>
                      </a:solidFill>
                      <a:latin typeface="+mn-lt"/>
                      <a:ea typeface="+mn-ea"/>
                      <a:cs typeface="+mn-cs"/>
                    </a:defRPr>
                  </a:pPr>
                  <a:t>[CATEGORY NAME]</a:t>
                </a:fld>
                <a:r>
                  <a:rPr lang="en-CA" baseline="0"/>
                  <a:t>, </a:t>
                </a:r>
                <a:fld id="{E5A1FAE8-BD01-401E-8DBF-FD9B0DF825B1}" type="VALUE">
                  <a:rPr lang="en-CA" baseline="0"/>
                  <a:pPr>
                    <a:defRPr sz="900" b="0" i="0" u="none" strike="noStrike" kern="1200" baseline="0">
                      <a:solidFill>
                        <a:schemeClr val="bg1"/>
                      </a:solidFill>
                      <a:latin typeface="+mn-lt"/>
                      <a:ea typeface="+mn-ea"/>
                      <a:cs typeface="+mn-cs"/>
                    </a:defRPr>
                  </a:pPr>
                  <a:t>[VALUE]</a:t>
                </a:fld>
                <a:endParaRPr lang="en-CA"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1"/>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s>
    <c:plotArea>
      <c:layout/>
      <c:pieChart>
        <c:varyColors val="1"/>
        <c:ser>
          <c:idx val="0"/>
          <c:order val="0"/>
          <c:tx>
            <c:strRef>
              <c:f>Visual!$D$19:$D$23</c:f>
              <c:strCache>
                <c:ptCount val="1"/>
                <c:pt idx="0">
                  <c:v>Count of Patient ID</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47D1-4EDA-A54D-765E43115584}"/>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47D1-4EDA-A54D-765E43115584}"/>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47D1-4EDA-A54D-765E43115584}"/>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47D1-4EDA-A54D-765E43115584}"/>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47D1-4EDA-A54D-765E43115584}"/>
              </c:ext>
            </c:extLst>
          </c:dPt>
          <c:dLbls>
            <c:dLbl>
              <c:idx val="0"/>
              <c:tx>
                <c:rich>
                  <a:bodyPr/>
                  <a:lstStyle/>
                  <a:p>
                    <a:fld id="{F7CE7747-D9D5-43E4-9BDD-23A67517D1B8}" type="CELLRANGE">
                      <a:rPr lang="en-CA"/>
                      <a:pPr/>
                      <a:t>[CELLRANGE]</a:t>
                    </a:fld>
                    <a:r>
                      <a:rPr lang="en-CA" baseline="0"/>
                      <a:t>, </a:t>
                    </a:r>
                    <a:fld id="{A7036327-26AC-41B1-AAE5-9DFEB0CCADF1}" type="CATEGORYNAME">
                      <a:rPr lang="en-CA" baseline="0"/>
                      <a:pPr/>
                      <a:t>[CATEGORY NAME]</a:t>
                    </a:fld>
                    <a:r>
                      <a:rPr lang="en-CA" baseline="0"/>
                      <a:t>, </a:t>
                    </a:r>
                    <a:fld id="{0C259ECF-955E-4998-8432-BA4A4BF569DB}" type="VALUE">
                      <a:rPr lang="en-CA" baseline="0"/>
                      <a:pPr/>
                      <a:t>[VALUE]</a:t>
                    </a:fld>
                    <a:r>
                      <a:rPr lang="en-CA" baseline="0"/>
                      <a:t>, </a:t>
                    </a:r>
                    <a:fld id="{71B28469-6A3C-4122-80FB-513DD7B1D600}" type="PERCENTAGE">
                      <a:rPr lang="en-CA" baseline="0"/>
                      <a:pPr/>
                      <a:t>[PERCENTAGE]</a:t>
                    </a:fld>
                    <a:endParaRPr lang="en-CA" baseline="0"/>
                  </a:p>
                </c:rich>
              </c:tx>
              <c:dLblPos val="inEnd"/>
              <c:showLegendKey val="1"/>
              <c:showVal val="1"/>
              <c:showCatName val="1"/>
              <c:showSerName val="0"/>
              <c:showPercent val="1"/>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7D1-4EDA-A54D-765E43115584}"/>
                </c:ext>
              </c:extLst>
            </c:dLbl>
            <c:dLbl>
              <c:idx val="1"/>
              <c:tx>
                <c:rich>
                  <a:bodyPr/>
                  <a:lstStyle/>
                  <a:p>
                    <a:fld id="{60DC0522-A1F5-4BEE-8C64-6794DF8162FB}" type="CELLRANGE">
                      <a:rPr lang="en-CA"/>
                      <a:pPr/>
                      <a:t>[CELLRANGE]</a:t>
                    </a:fld>
                    <a:r>
                      <a:rPr lang="en-CA" baseline="0"/>
                      <a:t>, </a:t>
                    </a:r>
                    <a:fld id="{32AA422C-EBAB-4AF7-BACC-C8DF6D89033D}" type="CATEGORYNAME">
                      <a:rPr lang="en-CA" baseline="0"/>
                      <a:pPr/>
                      <a:t>[CATEGORY NAME]</a:t>
                    </a:fld>
                    <a:r>
                      <a:rPr lang="en-CA" baseline="0"/>
                      <a:t>, </a:t>
                    </a:r>
                    <a:fld id="{0F938787-4ECE-4E98-80D1-10F731AF9045}" type="VALUE">
                      <a:rPr lang="en-CA" baseline="0"/>
                      <a:pPr/>
                      <a:t>[VALUE]</a:t>
                    </a:fld>
                    <a:r>
                      <a:rPr lang="en-CA" baseline="0"/>
                      <a:t>, </a:t>
                    </a:r>
                    <a:fld id="{B5C99B43-334B-4266-9BB9-7EA3D27AF6E5}" type="PERCENTAGE">
                      <a:rPr lang="en-CA" baseline="0"/>
                      <a:pPr/>
                      <a:t>[PERCENTAGE]</a:t>
                    </a:fld>
                    <a:endParaRPr lang="en-CA" baseline="0"/>
                  </a:p>
                </c:rich>
              </c:tx>
              <c:dLblPos val="inEnd"/>
              <c:showLegendKey val="1"/>
              <c:showVal val="1"/>
              <c:showCatName val="1"/>
              <c:showSerName val="0"/>
              <c:showPercent val="1"/>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7D1-4EDA-A54D-765E43115584}"/>
                </c:ext>
              </c:extLst>
            </c:dLbl>
            <c:dLbl>
              <c:idx val="2"/>
              <c:tx>
                <c:rich>
                  <a:bodyPr/>
                  <a:lstStyle/>
                  <a:p>
                    <a:fld id="{413188AA-9D57-4F6E-A60B-129895E7036B}" type="CELLRANGE">
                      <a:rPr lang="en-CA"/>
                      <a:pPr/>
                      <a:t>[CELLRANGE]</a:t>
                    </a:fld>
                    <a:r>
                      <a:rPr lang="en-CA" baseline="0"/>
                      <a:t>, </a:t>
                    </a:r>
                    <a:fld id="{FB25DC08-E9DB-4224-B4B6-6C3CFE126DD7}" type="CATEGORYNAME">
                      <a:rPr lang="en-CA" baseline="0"/>
                      <a:pPr/>
                      <a:t>[CATEGORY NAME]</a:t>
                    </a:fld>
                    <a:r>
                      <a:rPr lang="en-CA" baseline="0"/>
                      <a:t>, </a:t>
                    </a:r>
                    <a:fld id="{9DB1D4A4-C784-45B0-AF90-C9951159881F}" type="VALUE">
                      <a:rPr lang="en-CA" baseline="0"/>
                      <a:pPr/>
                      <a:t>[VALUE]</a:t>
                    </a:fld>
                    <a:r>
                      <a:rPr lang="en-CA" baseline="0"/>
                      <a:t>, </a:t>
                    </a:r>
                    <a:fld id="{14CDA829-29DB-4C9D-8911-5E95DA9F04B4}" type="PERCENTAGE">
                      <a:rPr lang="en-CA" baseline="0"/>
                      <a:pPr/>
                      <a:t>[PERCENTAGE]</a:t>
                    </a:fld>
                    <a:endParaRPr lang="en-CA" baseline="0"/>
                  </a:p>
                </c:rich>
              </c:tx>
              <c:dLblPos val="inEnd"/>
              <c:showLegendKey val="1"/>
              <c:showVal val="1"/>
              <c:showCatName val="1"/>
              <c:showSerName val="0"/>
              <c:showPercent val="1"/>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7D1-4EDA-A54D-765E43115584}"/>
                </c:ext>
              </c:extLst>
            </c:dLbl>
            <c:dLbl>
              <c:idx val="3"/>
              <c:tx>
                <c:rich>
                  <a:bodyPr/>
                  <a:lstStyle/>
                  <a:p>
                    <a:fld id="{BB9F791F-6025-4164-BED2-AB34D78994C7}" type="CELLRANGE">
                      <a:rPr lang="en-CA"/>
                      <a:pPr/>
                      <a:t>[CELLRANGE]</a:t>
                    </a:fld>
                    <a:r>
                      <a:rPr lang="en-CA" baseline="0"/>
                      <a:t>, </a:t>
                    </a:r>
                    <a:fld id="{3DA4DDCC-F4ED-4858-A7AE-7657BC956AA2}" type="CATEGORYNAME">
                      <a:rPr lang="en-CA" baseline="0"/>
                      <a:pPr/>
                      <a:t>[CATEGORY NAME]</a:t>
                    </a:fld>
                    <a:r>
                      <a:rPr lang="en-CA" baseline="0"/>
                      <a:t>, </a:t>
                    </a:r>
                    <a:fld id="{64071CC3-DBFE-455D-8D2F-B1E1CCF39150}" type="VALUE">
                      <a:rPr lang="en-CA" baseline="0"/>
                      <a:pPr/>
                      <a:t>[VALUE]</a:t>
                    </a:fld>
                    <a:r>
                      <a:rPr lang="en-CA" baseline="0"/>
                      <a:t>, </a:t>
                    </a:r>
                    <a:fld id="{1A9D6462-4357-4F0F-BFB9-5548DFB0CF2F}" type="PERCENTAGE">
                      <a:rPr lang="en-CA" baseline="0"/>
                      <a:pPr/>
                      <a:t>[PERCENTAGE]</a:t>
                    </a:fld>
                    <a:endParaRPr lang="en-CA" baseline="0"/>
                  </a:p>
                </c:rich>
              </c:tx>
              <c:dLblPos val="inEnd"/>
              <c:showLegendKey val="1"/>
              <c:showVal val="1"/>
              <c:showCatName val="1"/>
              <c:showSerName val="0"/>
              <c:showPercent val="1"/>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7D1-4EDA-A54D-765E43115584}"/>
                </c:ext>
              </c:extLst>
            </c:dLbl>
            <c:dLbl>
              <c:idx val="4"/>
              <c:tx>
                <c:rich>
                  <a:bodyPr/>
                  <a:lstStyle/>
                  <a:p>
                    <a:fld id="{5230E159-557E-4B8C-925C-E302968CDBF2}" type="CELLRANGE">
                      <a:rPr lang="en-CA"/>
                      <a:pPr/>
                      <a:t>[CELLRANGE]</a:t>
                    </a:fld>
                    <a:r>
                      <a:rPr lang="en-CA" baseline="0"/>
                      <a:t>, </a:t>
                    </a:r>
                    <a:fld id="{38FF1E85-6392-4CB7-8FFF-D2215795228B}" type="CATEGORYNAME">
                      <a:rPr lang="en-CA" baseline="0"/>
                      <a:pPr/>
                      <a:t>[CATEGORY NAME]</a:t>
                    </a:fld>
                    <a:r>
                      <a:rPr lang="en-CA" baseline="0"/>
                      <a:t>, </a:t>
                    </a:r>
                    <a:fld id="{8929EBC7-66E7-4D59-B881-31E2B10DF05E}" type="VALUE">
                      <a:rPr lang="en-CA" baseline="0"/>
                      <a:pPr/>
                      <a:t>[VALUE]</a:t>
                    </a:fld>
                    <a:r>
                      <a:rPr lang="en-CA" baseline="0"/>
                      <a:t>, </a:t>
                    </a:r>
                    <a:fld id="{4DAFE7B5-EEA6-4EC1-A775-FD27BFC63DF9}" type="PERCENTAGE">
                      <a:rPr lang="en-CA" baseline="0"/>
                      <a:pPr/>
                      <a:t>[PERCENTAGE]</a:t>
                    </a:fld>
                    <a:endParaRPr lang="en-CA" baseline="0"/>
                  </a:p>
                </c:rich>
              </c:tx>
              <c:dLblPos val="inEnd"/>
              <c:showLegendKey val="1"/>
              <c:showVal val="1"/>
              <c:showCatName val="1"/>
              <c:showSerName val="0"/>
              <c:showPercent val="1"/>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47D1-4EDA-A54D-765E4311558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1"/>
            <c:showVal val="1"/>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showDataLabelsRange val="1"/>
              </c:ext>
            </c:extLst>
          </c:dLbls>
          <c:cat>
            <c:strRef>
              <c:f>Visual!$D$19:$D$23</c:f>
              <c:strCache>
                <c:ptCount val="5"/>
                <c:pt idx="0">
                  <c:v>CORPORATE</c:v>
                </c:pt>
                <c:pt idx="1">
                  <c:v>HMO</c:v>
                </c:pt>
                <c:pt idx="2">
                  <c:v>INSURANCE</c:v>
                </c:pt>
                <c:pt idx="3">
                  <c:v>MEDICARE</c:v>
                </c:pt>
                <c:pt idx="4">
                  <c:v>PRIVATE</c:v>
                </c:pt>
              </c:strCache>
            </c:strRef>
          </c:cat>
          <c:val>
            <c:numRef>
              <c:f>Visual!$D$19:$D$23</c:f>
              <c:numCache>
                <c:formatCode>0.00%</c:formatCode>
                <c:ptCount val="5"/>
                <c:pt idx="0">
                  <c:v>0.23051536769117942</c:v>
                </c:pt>
                <c:pt idx="1">
                  <c:v>0.12460830722048137</c:v>
                </c:pt>
                <c:pt idx="2">
                  <c:v>0.33105540369357955</c:v>
                </c:pt>
                <c:pt idx="3">
                  <c:v>9.7673178211880787E-3</c:v>
                </c:pt>
                <c:pt idx="4">
                  <c:v>0.30405360357357158</c:v>
                </c:pt>
              </c:numCache>
            </c:numRef>
          </c:val>
          <c:extLst>
            <c:ext xmlns:c15="http://schemas.microsoft.com/office/drawing/2012/chart" uri="{02D57815-91ED-43cb-92C2-25804820EDAC}">
              <c15:datalabelsRange>
                <c15:f>Visual!$D$19:$D$23</c15:f>
                <c15:dlblRangeCache>
                  <c:ptCount val="5"/>
                  <c:pt idx="0">
                    <c:v>46min</c:v>
                  </c:pt>
                  <c:pt idx="1">
                    <c:v>46min</c:v>
                  </c:pt>
                  <c:pt idx="2">
                    <c:v>44min</c:v>
                  </c:pt>
                  <c:pt idx="3">
                    <c:v>58min</c:v>
                  </c:pt>
                  <c:pt idx="4">
                    <c:v>40min</c:v>
                  </c:pt>
                </c15:dlblRangeCache>
              </c15:datalabelsRange>
            </c:ext>
            <c:ext xmlns:c16="http://schemas.microsoft.com/office/drawing/2014/chart" uri="{C3380CC4-5D6E-409C-BE32-E72D297353CC}">
              <c16:uniqueId val="{0000000A-47D1-4EDA-A54D-765E43115584}"/>
            </c:ext>
          </c:extLst>
        </c:ser>
        <c:ser>
          <c:idx val="1"/>
          <c:order val="1"/>
          <c:tx>
            <c:strRef>
              <c:f>Visual!$D$19:$D$23</c:f>
              <c:strCache>
                <c:ptCount val="1"/>
                <c:pt idx="0">
                  <c:v>Average of Wait Minutes</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C-47D1-4EDA-A54D-765E43115584}"/>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E-47D1-4EDA-A54D-765E43115584}"/>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0-47D1-4EDA-A54D-765E43115584}"/>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2-47D1-4EDA-A54D-765E43115584}"/>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4-47D1-4EDA-A54D-765E4311558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Visual!$D$19:$D$23</c:f>
              <c:strCache>
                <c:ptCount val="5"/>
                <c:pt idx="0">
                  <c:v>CORPORATE</c:v>
                </c:pt>
                <c:pt idx="1">
                  <c:v>HMO</c:v>
                </c:pt>
                <c:pt idx="2">
                  <c:v>INSURANCE</c:v>
                </c:pt>
                <c:pt idx="3">
                  <c:v>MEDICARE</c:v>
                </c:pt>
                <c:pt idx="4">
                  <c:v>PRIVATE</c:v>
                </c:pt>
              </c:strCache>
            </c:strRef>
          </c:cat>
          <c:val>
            <c:numRef>
              <c:f>Visual!$D$19:$D$23</c:f>
              <c:numCache>
                <c:formatCode>##"min"</c:formatCode>
                <c:ptCount val="5"/>
                <c:pt idx="0">
                  <c:v>46.431472644010483</c:v>
                </c:pt>
                <c:pt idx="1">
                  <c:v>46.274130551096817</c:v>
                </c:pt>
                <c:pt idx="2">
                  <c:v>44.276982848320003</c:v>
                </c:pt>
                <c:pt idx="3">
                  <c:v>57.894766780432342</c:v>
                </c:pt>
                <c:pt idx="4">
                  <c:v>39.89888535613796</c:v>
                </c:pt>
              </c:numCache>
            </c:numRef>
          </c:val>
          <c:extLst>
            <c:ext xmlns:c16="http://schemas.microsoft.com/office/drawing/2014/chart" uri="{C3380CC4-5D6E-409C-BE32-E72D297353CC}">
              <c16:uniqueId val="{00000015-47D1-4EDA-A54D-765E4311558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[hospital_data_sample.xlsx]Visual!PivotTable9</c:name>
    <c:fmtId val="5"/>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CA"/>
              <a:t>Client Waiting Time &amp; Client Number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Visual!$G$18</c:f>
              <c:strCache>
                <c:ptCount val="1"/>
                <c:pt idx="0">
                  <c:v>Average of Wait Minutes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solidFill>
                <a:schemeClr val="lt1"/>
              </a:solidFill>
              <a:ln>
                <a:solidFill>
                  <a:schemeClr val="dk1">
                    <a:lumMod val="25000"/>
                    <a:lumOff val="75000"/>
                  </a:scheme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Visual!$F$19:$F$26</c:f>
              <c:strCache>
                <c:ptCount val="7"/>
                <c:pt idx="0">
                  <c:v>Sunday</c:v>
                </c:pt>
                <c:pt idx="1">
                  <c:v>Monday</c:v>
                </c:pt>
                <c:pt idx="2">
                  <c:v>Tuesday</c:v>
                </c:pt>
                <c:pt idx="3">
                  <c:v>Wednesday</c:v>
                </c:pt>
                <c:pt idx="4">
                  <c:v>Thursday</c:v>
                </c:pt>
                <c:pt idx="5">
                  <c:v>Friday</c:v>
                </c:pt>
                <c:pt idx="6">
                  <c:v>Saturday</c:v>
                </c:pt>
              </c:strCache>
            </c:strRef>
          </c:cat>
          <c:val>
            <c:numRef>
              <c:f>Visual!$G$19:$G$26</c:f>
              <c:numCache>
                <c:formatCode>#,###"min"</c:formatCode>
                <c:ptCount val="7"/>
                <c:pt idx="0">
                  <c:v>32.753570027461691</c:v>
                </c:pt>
                <c:pt idx="1">
                  <c:v>49.169552659219057</c:v>
                </c:pt>
                <c:pt idx="2">
                  <c:v>42.456663737551231</c:v>
                </c:pt>
                <c:pt idx="3">
                  <c:v>46.915951410532919</c:v>
                </c:pt>
                <c:pt idx="4">
                  <c:v>42.470956478363867</c:v>
                </c:pt>
                <c:pt idx="5">
                  <c:v>42.481833570316169</c:v>
                </c:pt>
                <c:pt idx="6">
                  <c:v>42.499501661129663</c:v>
                </c:pt>
              </c:numCache>
            </c:numRef>
          </c:val>
          <c:extLst>
            <c:ext xmlns:c16="http://schemas.microsoft.com/office/drawing/2014/chart" uri="{C3380CC4-5D6E-409C-BE32-E72D297353CC}">
              <c16:uniqueId val="{00000000-E21F-4DB1-9A97-EEE090FF379E}"/>
            </c:ext>
          </c:extLst>
        </c:ser>
        <c:ser>
          <c:idx val="1"/>
          <c:order val="1"/>
          <c:tx>
            <c:strRef>
              <c:f>Visual!$H$18</c:f>
              <c:strCache>
                <c:ptCount val="1"/>
                <c:pt idx="0">
                  <c:v>Count of Patient ID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Visual!$F$19:$F$26</c:f>
              <c:strCache>
                <c:ptCount val="7"/>
                <c:pt idx="0">
                  <c:v>Sunday</c:v>
                </c:pt>
                <c:pt idx="1">
                  <c:v>Monday</c:v>
                </c:pt>
                <c:pt idx="2">
                  <c:v>Tuesday</c:v>
                </c:pt>
                <c:pt idx="3">
                  <c:v>Wednesday</c:v>
                </c:pt>
                <c:pt idx="4">
                  <c:v>Thursday</c:v>
                </c:pt>
                <c:pt idx="5">
                  <c:v>Friday</c:v>
                </c:pt>
                <c:pt idx="6">
                  <c:v>Saturday</c:v>
                </c:pt>
              </c:strCache>
            </c:strRef>
          </c:cat>
          <c:val>
            <c:numRef>
              <c:f>Visual!$H$19:$H$26</c:f>
              <c:numCache>
                <c:formatCode>0</c:formatCode>
                <c:ptCount val="7"/>
                <c:pt idx="0">
                  <c:v>2549</c:v>
                </c:pt>
                <c:pt idx="1">
                  <c:v>6982</c:v>
                </c:pt>
                <c:pt idx="2">
                  <c:v>5690</c:v>
                </c:pt>
                <c:pt idx="3">
                  <c:v>4171</c:v>
                </c:pt>
                <c:pt idx="4">
                  <c:v>2673</c:v>
                </c:pt>
                <c:pt idx="5">
                  <c:v>4923</c:v>
                </c:pt>
                <c:pt idx="6">
                  <c:v>3010</c:v>
                </c:pt>
              </c:numCache>
            </c:numRef>
          </c:val>
          <c:extLst>
            <c:ext xmlns:c16="http://schemas.microsoft.com/office/drawing/2014/chart" uri="{C3380CC4-5D6E-409C-BE32-E72D297353CC}">
              <c16:uniqueId val="{00000001-E21F-4DB1-9A97-EEE090FF379E}"/>
            </c:ext>
          </c:extLst>
        </c:ser>
        <c:dLbls>
          <c:showLegendKey val="0"/>
          <c:showVal val="0"/>
          <c:showCatName val="0"/>
          <c:showSerName val="0"/>
          <c:showPercent val="0"/>
          <c:showBubbleSize val="0"/>
        </c:dLbls>
        <c:gapWidth val="115"/>
        <c:overlap val="-20"/>
        <c:axId val="1753346064"/>
        <c:axId val="1709666432"/>
      </c:barChart>
      <c:catAx>
        <c:axId val="175334606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9666432"/>
        <c:crosses val="autoZero"/>
        <c:auto val="1"/>
        <c:lblAlgn val="ctr"/>
        <c:lblOffset val="100"/>
        <c:noMultiLvlLbl val="0"/>
      </c:catAx>
      <c:valAx>
        <c:axId val="1709666432"/>
        <c:scaling>
          <c:orientation val="minMax"/>
        </c:scaling>
        <c:delete val="1"/>
        <c:axPos val="b"/>
        <c:majorGridlines>
          <c:spPr>
            <a:ln w="9525" cap="flat" cmpd="sng" algn="ctr">
              <a:solidFill>
                <a:schemeClr val="tx1">
                  <a:lumMod val="15000"/>
                  <a:lumOff val="85000"/>
                </a:schemeClr>
              </a:solidFill>
              <a:round/>
            </a:ln>
            <a:effectLst/>
          </c:spPr>
        </c:majorGridlines>
        <c:numFmt formatCode="#,###&quot;min&quot;" sourceLinked="1"/>
        <c:majorTickMark val="none"/>
        <c:minorTickMark val="none"/>
        <c:tickLblPos val="nextTo"/>
        <c:crossAx val="17533460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[hospital_data_sample.xlsx]Pivot!PivotTable8</c:name>
    <c:fmtId val="7"/>
  </c:pivotSource>
  <c:chart>
    <c:autoTitleDeleted val="1"/>
    <c:pivotFmts>
      <c:pivotFmt>
        <c:idx val="0"/>
        <c:spPr>
          <a:solidFill>
            <a:schemeClr val="bg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bg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bg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Pivot!$G$4</c:f>
              <c:strCache>
                <c:ptCount val="1"/>
                <c:pt idx="0">
                  <c:v>Average of Wait Minutes</c:v>
                </c:pt>
              </c:strCache>
            </c:strRef>
          </c:tx>
          <c:spPr>
            <a:solidFill>
              <a:schemeClr val="bg2"/>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71B2-43DE-90AD-3E016D73DC1B}"/>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71B2-43DE-90AD-3E016D73DC1B}"/>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71B2-43DE-90AD-3E016D73DC1B}"/>
              </c:ext>
            </c:extLst>
          </c:dPt>
          <c:cat>
            <c:strRef>
              <c:f>Pivot!$F$5:$F$21</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Pivot!$G$5:$G$21</c:f>
              <c:numCache>
                <c:formatCode>0</c:formatCode>
                <c:ptCount val="16"/>
                <c:pt idx="0">
                  <c:v>52.561670010509168</c:v>
                </c:pt>
                <c:pt idx="1">
                  <c:v>59.415592273679387</c:v>
                </c:pt>
                <c:pt idx="2">
                  <c:v>52.012835144927607</c:v>
                </c:pt>
                <c:pt idx="3">
                  <c:v>41.769363783020793</c:v>
                </c:pt>
                <c:pt idx="4">
                  <c:v>35.032480405716967</c:v>
                </c:pt>
                <c:pt idx="5">
                  <c:v>43.449882629107996</c:v>
                </c:pt>
                <c:pt idx="6">
                  <c:v>42.170907590759107</c:v>
                </c:pt>
                <c:pt idx="7">
                  <c:v>37.840173253925244</c:v>
                </c:pt>
                <c:pt idx="8">
                  <c:v>27.752788897784885</c:v>
                </c:pt>
                <c:pt idx="9">
                  <c:v>24.972374429223731</c:v>
                </c:pt>
                <c:pt idx="10">
                  <c:v>37.887538461538377</c:v>
                </c:pt>
                <c:pt idx="11">
                  <c:v>38.191369178786502</c:v>
                </c:pt>
                <c:pt idx="12">
                  <c:v>28.333848797250877</c:v>
                </c:pt>
                <c:pt idx="13">
                  <c:v>22.179300000000008</c:v>
                </c:pt>
                <c:pt idx="14">
                  <c:v>16.043207282913169</c:v>
                </c:pt>
                <c:pt idx="15">
                  <c:v>12.792708333333339</c:v>
                </c:pt>
              </c:numCache>
            </c:numRef>
          </c:val>
          <c:extLst>
            <c:ext xmlns:c16="http://schemas.microsoft.com/office/drawing/2014/chart" uri="{C3380CC4-5D6E-409C-BE32-E72D297353CC}">
              <c16:uniqueId val="{00000006-71B2-43DE-90AD-3E016D73DC1B}"/>
            </c:ext>
          </c:extLst>
        </c:ser>
        <c:dLbls>
          <c:showLegendKey val="0"/>
          <c:showVal val="0"/>
          <c:showCatName val="0"/>
          <c:showSerName val="0"/>
          <c:showPercent val="0"/>
          <c:showBubbleSize val="0"/>
        </c:dLbls>
        <c:gapWidth val="85"/>
        <c:overlap val="-27"/>
        <c:axId val="1768990016"/>
        <c:axId val="1570495904"/>
      </c:barChart>
      <c:lineChart>
        <c:grouping val="standard"/>
        <c:varyColors val="0"/>
        <c:ser>
          <c:idx val="1"/>
          <c:order val="1"/>
          <c:tx>
            <c:strRef>
              <c:f>Pivot!$H$4</c:f>
              <c:strCache>
                <c:ptCount val="1"/>
                <c:pt idx="0">
                  <c:v>Count of Patient ID</c:v>
                </c:pt>
              </c:strCache>
            </c:strRef>
          </c:tx>
          <c:spPr>
            <a:ln w="28575" cap="rnd">
              <a:solidFill>
                <a:schemeClr val="accent2"/>
              </a:solidFill>
              <a:round/>
            </a:ln>
            <a:effectLst/>
          </c:spPr>
          <c:marker>
            <c:symbol val="none"/>
          </c:marker>
          <c:cat>
            <c:strRef>
              <c:f>Pivot!$F$5:$F$21</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Pivot!$H$5:$H$21</c:f>
              <c:numCache>
                <c:formatCode>0</c:formatCode>
                <c:ptCount val="16"/>
                <c:pt idx="0">
                  <c:v>3489</c:v>
                </c:pt>
                <c:pt idx="1">
                  <c:v>4297</c:v>
                </c:pt>
                <c:pt idx="2">
                  <c:v>3680</c:v>
                </c:pt>
                <c:pt idx="3">
                  <c:v>3306</c:v>
                </c:pt>
                <c:pt idx="4">
                  <c:v>1446</c:v>
                </c:pt>
                <c:pt idx="5">
                  <c:v>426</c:v>
                </c:pt>
                <c:pt idx="6">
                  <c:v>3030</c:v>
                </c:pt>
                <c:pt idx="7">
                  <c:v>1847</c:v>
                </c:pt>
                <c:pt idx="8">
                  <c:v>1249</c:v>
                </c:pt>
                <c:pt idx="9">
                  <c:v>219</c:v>
                </c:pt>
                <c:pt idx="10">
                  <c:v>2600</c:v>
                </c:pt>
                <c:pt idx="11">
                  <c:v>2269</c:v>
                </c:pt>
                <c:pt idx="12">
                  <c:v>1358</c:v>
                </c:pt>
                <c:pt idx="13">
                  <c:v>500</c:v>
                </c:pt>
                <c:pt idx="14">
                  <c:v>238</c:v>
                </c:pt>
                <c:pt idx="15">
                  <c:v>32</c:v>
                </c:pt>
              </c:numCache>
            </c:numRef>
          </c:val>
          <c:smooth val="0"/>
          <c:extLst>
            <c:ext xmlns:c16="http://schemas.microsoft.com/office/drawing/2014/chart" uri="{C3380CC4-5D6E-409C-BE32-E72D297353CC}">
              <c16:uniqueId val="{00000007-71B2-43DE-90AD-3E016D73DC1B}"/>
            </c:ext>
          </c:extLst>
        </c:ser>
        <c:dLbls>
          <c:showLegendKey val="0"/>
          <c:showVal val="0"/>
          <c:showCatName val="0"/>
          <c:showSerName val="0"/>
          <c:showPercent val="0"/>
          <c:showBubbleSize val="0"/>
        </c:dLbls>
        <c:marker val="1"/>
        <c:smooth val="0"/>
        <c:axId val="1769009504"/>
        <c:axId val="1570217632"/>
      </c:lineChart>
      <c:catAx>
        <c:axId val="176899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0495904"/>
        <c:crosses val="autoZero"/>
        <c:auto val="1"/>
        <c:lblAlgn val="ctr"/>
        <c:lblOffset val="100"/>
        <c:noMultiLvlLbl val="0"/>
      </c:catAx>
      <c:valAx>
        <c:axId val="157049590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8990016"/>
        <c:crosses val="autoZero"/>
        <c:crossBetween val="between"/>
      </c:valAx>
      <c:valAx>
        <c:axId val="1570217632"/>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9009504"/>
        <c:crosses val="max"/>
        <c:crossBetween val="between"/>
      </c:valAx>
      <c:catAx>
        <c:axId val="1769009504"/>
        <c:scaling>
          <c:orientation val="minMax"/>
        </c:scaling>
        <c:delete val="1"/>
        <c:axPos val="b"/>
        <c:numFmt formatCode="General" sourceLinked="1"/>
        <c:majorTickMark val="out"/>
        <c:minorTickMark val="none"/>
        <c:tickLblPos val="nextTo"/>
        <c:crossAx val="1570217632"/>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Visual!$C$30</c:f>
              <c:strCache>
                <c:ptCount val="1"/>
                <c:pt idx="0">
                  <c:v>Values</c:v>
                </c:pt>
              </c:strCache>
            </c:strRef>
          </c:tx>
          <c:explosion val="31"/>
          <c:dPt>
            <c:idx val="0"/>
            <c:bubble3D val="0"/>
            <c:spPr>
              <a:solidFill>
                <a:schemeClr val="accent1">
                  <a:shade val="7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3D6-45F9-B766-7061FBD9D495}"/>
              </c:ext>
            </c:extLst>
          </c:dPt>
          <c:dPt>
            <c:idx val="1"/>
            <c:bubble3D val="0"/>
            <c:explosion val="0"/>
            <c:spPr>
              <a:solidFill>
                <a:schemeClr val="accent1">
                  <a:tint val="77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3D6-45F9-B766-7061FBD9D495}"/>
              </c:ext>
            </c:extLst>
          </c:dPt>
          <c:dLbls>
            <c:dLbl>
              <c:idx val="0"/>
              <c:layout>
                <c:manualLayout>
                  <c:x val="-0.15467625163821638"/>
                  <c:y val="-0.18969638590763346"/>
                </c:manualLayout>
              </c:layout>
              <c:tx>
                <c:rich>
                  <a:bodyPr/>
                  <a:lstStyle/>
                  <a:p>
                    <a:fld id="{CD31CB23-790B-4A12-BCE3-F9EF150481C3}" type="CATEGORYNAME">
                      <a:rPr lang="en-US"/>
                      <a:pPr/>
                      <a:t>[CATEGORY NAME]</a:t>
                    </a:fld>
                    <a:r>
                      <a:rPr lang="en-US" baseline="0" dirty="0"/>
                      <a:t>, </a:t>
                    </a:r>
                    <a:fld id="{E2AA27BB-C76F-4731-93F9-B43AB5A8E5EA}" type="VALUE">
                      <a:rPr lang="en-US" baseline="0"/>
                      <a:pPr/>
                      <a:t>[VALUE]</a:t>
                    </a:fld>
                    <a:r>
                      <a:rPr lang="en-US" baseline="0" dirty="0"/>
                      <a:t>, </a:t>
                    </a:r>
                  </a:p>
                </c:rich>
              </c:tx>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3D6-45F9-B766-7061FBD9D495}"/>
                </c:ext>
              </c:extLst>
            </c:dLbl>
            <c:dLbl>
              <c:idx val="1"/>
              <c:layout>
                <c:manualLayout>
                  <c:x val="0.13074714935013157"/>
                  <c:y val="0.13448947824231441"/>
                </c:manualLayout>
              </c:layout>
              <c:tx>
                <c:rich>
                  <a:bodyPr/>
                  <a:lstStyle/>
                  <a:p>
                    <a:fld id="{B2633A81-12E5-46F7-AC97-81E581E16E84}" type="CATEGORYNAME">
                      <a:rPr lang="en-US"/>
                      <a:pPr/>
                      <a:t>[CATEGORY NAME]</a:t>
                    </a:fld>
                    <a:r>
                      <a:rPr lang="en-US" baseline="0" dirty="0"/>
                      <a:t>, </a:t>
                    </a:r>
                    <a:fld id="{66900C32-D07E-4AF6-BF73-5A19063D3419}" type="VALUE">
                      <a:rPr lang="en-US" baseline="0" smtClean="0"/>
                      <a:pPr/>
                      <a:t>[VALUE]</a:t>
                    </a:fld>
                    <a:r>
                      <a:rPr lang="en-US" baseline="0" dirty="0"/>
                      <a:t>, </a:t>
                    </a:r>
                  </a:p>
                </c:rich>
              </c:tx>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3D6-45F9-B766-7061FBD9D495}"/>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Visual!$B$31:$B$32</c:f>
              <c:strCache>
                <c:ptCount val="2"/>
                <c:pt idx="0">
                  <c:v>Consulation Time</c:v>
                </c:pt>
                <c:pt idx="1">
                  <c:v>Process Time</c:v>
                </c:pt>
              </c:strCache>
            </c:strRef>
          </c:cat>
          <c:val>
            <c:numRef>
              <c:f>Visual!$C$31:$C$32</c:f>
              <c:numCache>
                <c:formatCode>0%</c:formatCode>
                <c:ptCount val="2"/>
                <c:pt idx="0">
                  <c:v>0.88208049610677897</c:v>
                </c:pt>
                <c:pt idx="1">
                  <c:v>0.11791950389322102</c:v>
                </c:pt>
              </c:numCache>
            </c:numRef>
          </c:val>
          <c:extLst>
            <c:ext xmlns:c16="http://schemas.microsoft.com/office/drawing/2014/chart" uri="{C3380CC4-5D6E-409C-BE32-E72D297353CC}">
              <c16:uniqueId val="{00000004-83D6-45F9-B766-7061FBD9D495}"/>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4072C-E57A-4E32-A978-90CC72D0FAB7}" type="datetimeFigureOut">
              <a:rPr lang="en-CA" smtClean="0"/>
              <a:t>2023-10-07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778AF-004E-4164-916A-C5D6732E29EE}" type="slidenum">
              <a:rPr lang="en-CA" smtClean="0"/>
              <a:t>‹#›</a:t>
            </a:fld>
            <a:endParaRPr lang="en-CA"/>
          </a:p>
        </p:txBody>
      </p:sp>
    </p:spTree>
    <p:extLst>
      <p:ext uri="{BB962C8B-B14F-4D97-AF65-F5344CB8AC3E}">
        <p14:creationId xmlns:p14="http://schemas.microsoft.com/office/powerpoint/2010/main" val="276531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Saturday, October 7,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96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Saturday, October 7,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62785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Saturday, October 7,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51920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Saturday, October 7,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dirty="0"/>
              <a:t>ACS-3909-050: Advanced Internet Programming</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9089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Saturday, October 7,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884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1598140"/>
            <a:ext cx="4846320" cy="4473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1598141"/>
            <a:ext cx="4846320" cy="4473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Saturday, October 7,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2040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1593278"/>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2499489"/>
            <a:ext cx="4841076" cy="3623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1593278"/>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2499489"/>
            <a:ext cx="4841076" cy="36238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Saturday, October 7,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6275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Saturday, October 7,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6383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Saturday, October 7,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42708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Saturday, October 7,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2375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Saturday, October 7,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49375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276540"/>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1606378"/>
            <a:ext cx="10241280" cy="44652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Saturday, October 7,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50187799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4" r:id="rId6"/>
    <p:sldLayoutId id="2147483690"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3157" y="123152"/>
            <a:ext cx="6346209" cy="6099900"/>
          </a:xfrm>
          <a:prstGeom prst="rect">
            <a:avLst/>
          </a:prstGeom>
          <a:gradFill>
            <a:gsLst>
              <a:gs pos="0">
                <a:schemeClr val="accent5">
                  <a:lumMod val="60000"/>
                  <a:lumOff val="40000"/>
                  <a:alpha val="0"/>
                </a:schemeClr>
              </a:gs>
              <a:gs pos="99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485" y="2550487"/>
            <a:ext cx="2501979" cy="61130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Oval 1051">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245782" y="1257085"/>
            <a:ext cx="4318303" cy="4318303"/>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D6D8FF-5164-322E-7C74-A8385DD773B2}"/>
              </a:ext>
            </a:extLst>
          </p:cNvPr>
          <p:cNvSpPr>
            <a:spLocks noGrp="1"/>
          </p:cNvSpPr>
          <p:nvPr>
            <p:ph type="ctrTitle"/>
          </p:nvPr>
        </p:nvSpPr>
        <p:spPr>
          <a:xfrm>
            <a:off x="232914" y="700306"/>
            <a:ext cx="5442098" cy="5266041"/>
          </a:xfrm>
        </p:spPr>
        <p:txBody>
          <a:bodyPr anchor="b">
            <a:normAutofit/>
          </a:bodyPr>
          <a:lstStyle/>
          <a:p>
            <a:pPr>
              <a:lnSpc>
                <a:spcPct val="90000"/>
              </a:lnSpc>
            </a:pPr>
            <a:br>
              <a:rPr lang="en-CA" sz="2500">
                <a:solidFill>
                  <a:schemeClr val="bg1"/>
                </a:solidFill>
              </a:rPr>
            </a:br>
            <a:br>
              <a:rPr lang="en-CA" sz="2500">
                <a:solidFill>
                  <a:schemeClr val="bg1"/>
                </a:solidFill>
              </a:rPr>
            </a:br>
            <a:r>
              <a:rPr lang="en-CA" sz="2500">
                <a:solidFill>
                  <a:schemeClr val="bg1"/>
                </a:solidFill>
              </a:rPr>
              <a:t>Analysis of Medical service waiting time </a:t>
            </a:r>
            <a:br>
              <a:rPr lang="en-CA" sz="2500">
                <a:solidFill>
                  <a:schemeClr val="bg1"/>
                </a:solidFill>
              </a:rPr>
            </a:br>
            <a:br>
              <a:rPr lang="en-CA" sz="2500">
                <a:solidFill>
                  <a:schemeClr val="bg1"/>
                </a:solidFill>
              </a:rPr>
            </a:br>
            <a:br>
              <a:rPr lang="en-CA" sz="2500">
                <a:solidFill>
                  <a:schemeClr val="bg1"/>
                </a:solidFill>
              </a:rPr>
            </a:br>
            <a:br>
              <a:rPr lang="en-CA" sz="2500">
                <a:solidFill>
                  <a:schemeClr val="bg1"/>
                </a:solidFill>
              </a:rPr>
            </a:br>
            <a:br>
              <a:rPr lang="en-CA" sz="2500">
                <a:solidFill>
                  <a:schemeClr val="bg1"/>
                </a:solidFill>
              </a:rPr>
            </a:br>
            <a:br>
              <a:rPr lang="en-CA" sz="2500">
                <a:solidFill>
                  <a:schemeClr val="bg1"/>
                </a:solidFill>
              </a:rPr>
            </a:br>
            <a:br>
              <a:rPr lang="en-CA" sz="2500">
                <a:solidFill>
                  <a:schemeClr val="bg1"/>
                </a:solidFill>
              </a:rPr>
            </a:br>
            <a:br>
              <a:rPr lang="en-CA" sz="2500">
                <a:solidFill>
                  <a:schemeClr val="bg1"/>
                </a:solidFill>
              </a:rPr>
            </a:br>
            <a:br>
              <a:rPr lang="en-CA" sz="2500">
                <a:solidFill>
                  <a:schemeClr val="bg1"/>
                </a:solidFill>
              </a:rPr>
            </a:br>
            <a:br>
              <a:rPr lang="en-CA" sz="2500">
                <a:solidFill>
                  <a:schemeClr val="bg1"/>
                </a:solidFill>
              </a:rPr>
            </a:br>
            <a:r>
              <a:rPr lang="en-CA" sz="2500">
                <a:solidFill>
                  <a:schemeClr val="bg1"/>
                </a:solidFill>
              </a:rPr>
              <a:t>Chris s. </a:t>
            </a:r>
            <a:r>
              <a:rPr lang="en-CA" sz="2500" dirty="0">
                <a:solidFill>
                  <a:schemeClr val="bg1"/>
                </a:solidFill>
              </a:rPr>
              <a:t>Lee</a:t>
            </a:r>
          </a:p>
        </p:txBody>
      </p:sp>
      <p:pic>
        <p:nvPicPr>
          <p:cNvPr id="1028" name="Picture 4" descr="10 Highest Paying Jobs in Healthcare | Best Paying Jobs in Health Care">
            <a:extLst>
              <a:ext uri="{FF2B5EF4-FFF2-40B4-BE49-F238E27FC236}">
                <a16:creationId xmlns:a16="http://schemas.microsoft.com/office/drawing/2014/main" id="{618E86E4-D310-C405-C581-D261468067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676" r="7621" b="-2"/>
          <a:stretch/>
        </p:blipFill>
        <p:spPr bwMode="auto">
          <a:xfrm>
            <a:off x="6095997" y="-4"/>
            <a:ext cx="5722812" cy="6858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93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FC4C0-AFEC-570E-BDDB-0932A3F31E71}"/>
              </a:ext>
            </a:extLst>
          </p:cNvPr>
          <p:cNvSpPr>
            <a:spLocks noGrp="1"/>
          </p:cNvSpPr>
          <p:nvPr>
            <p:ph type="title"/>
          </p:nvPr>
        </p:nvSpPr>
        <p:spPr>
          <a:xfrm>
            <a:off x="1380236" y="286601"/>
            <a:ext cx="5929422" cy="1852976"/>
          </a:xfrm>
        </p:spPr>
        <p:txBody>
          <a:bodyPr>
            <a:normAutofit/>
          </a:bodyPr>
          <a:lstStyle/>
          <a:p>
            <a:r>
              <a:rPr lang="en-CA" sz="4000"/>
              <a:t>Case Study</a:t>
            </a:r>
          </a:p>
        </p:txBody>
      </p:sp>
      <p:sp>
        <p:nvSpPr>
          <p:cNvPr id="3" name="Content Placeholder 2">
            <a:extLst>
              <a:ext uri="{FF2B5EF4-FFF2-40B4-BE49-F238E27FC236}">
                <a16:creationId xmlns:a16="http://schemas.microsoft.com/office/drawing/2014/main" id="{8F56F9D6-2506-A7E9-5021-37D8D536EAC6}"/>
              </a:ext>
            </a:extLst>
          </p:cNvPr>
          <p:cNvSpPr>
            <a:spLocks noGrp="1"/>
          </p:cNvSpPr>
          <p:nvPr>
            <p:ph idx="1"/>
          </p:nvPr>
        </p:nvSpPr>
        <p:spPr>
          <a:xfrm>
            <a:off x="1380237" y="2621381"/>
            <a:ext cx="5929422" cy="3322219"/>
          </a:xfrm>
        </p:spPr>
        <p:txBody>
          <a:bodyPr>
            <a:normAutofit/>
          </a:bodyPr>
          <a:lstStyle/>
          <a:p>
            <a:pPr>
              <a:lnSpc>
                <a:spcPct val="110000"/>
              </a:lnSpc>
            </a:pPr>
            <a:r>
              <a:rPr lang="en-US" sz="1500" b="1" i="0" dirty="0">
                <a:effectLst/>
                <a:latin typeface="Söhne"/>
              </a:rPr>
              <a:t>Introduction</a:t>
            </a:r>
            <a:r>
              <a:rPr lang="en-US" sz="1500" b="1" i="0">
                <a:effectLst/>
                <a:latin typeface="Söhne"/>
              </a:rPr>
              <a:t>:</a:t>
            </a:r>
            <a:r>
              <a:rPr lang="en-US" sz="1500" b="0" i="0">
                <a:effectLst/>
                <a:latin typeface="Söhne"/>
              </a:rPr>
              <a:t> </a:t>
            </a:r>
            <a:r>
              <a:rPr lang="en-US" sz="1500">
                <a:latin typeface="Söhne"/>
              </a:rPr>
              <a:t>Lee</a:t>
            </a:r>
            <a:r>
              <a:rPr lang="en-US" sz="1500" b="0" i="0">
                <a:effectLst/>
                <a:latin typeface="Söhne"/>
              </a:rPr>
              <a:t> </a:t>
            </a:r>
            <a:r>
              <a:rPr lang="en-US" sz="1500" b="0" i="0" dirty="0">
                <a:effectLst/>
                <a:latin typeface="Söhne"/>
              </a:rPr>
              <a:t>Medical Center is a prominent healthcare facility known for its commitment to providing high-quality patient care. However, recent data analysis has revealed opportunities to enhance the patient experience by optimizing wait times. This case study aims to identify areas for improvement and propose actionable solutions.</a:t>
            </a:r>
          </a:p>
          <a:p>
            <a:pPr>
              <a:lnSpc>
                <a:spcPct val="110000"/>
              </a:lnSpc>
            </a:pPr>
            <a:r>
              <a:rPr lang="en-US" sz="1500" b="1" i="0" dirty="0">
                <a:effectLst/>
                <a:latin typeface="Söhne"/>
              </a:rPr>
              <a:t>Who is Waiting the Longest?</a:t>
            </a:r>
          </a:p>
          <a:p>
            <a:pPr>
              <a:lnSpc>
                <a:spcPct val="110000"/>
              </a:lnSpc>
            </a:pPr>
            <a:r>
              <a:rPr lang="en-US" sz="1500" b="1" i="0" dirty="0">
                <a:effectLst/>
                <a:latin typeface="Söhne"/>
              </a:rPr>
              <a:t>What Day of the Week is Most Affected?</a:t>
            </a:r>
          </a:p>
          <a:p>
            <a:pPr>
              <a:lnSpc>
                <a:spcPct val="110000"/>
              </a:lnSpc>
            </a:pPr>
            <a:r>
              <a:rPr lang="en-US" sz="1500" b="1" i="0" dirty="0">
                <a:effectLst/>
                <a:latin typeface="Söhne"/>
              </a:rPr>
              <a:t>Are Wait Times Associated with Busy Periods?</a:t>
            </a:r>
          </a:p>
          <a:p>
            <a:pPr>
              <a:lnSpc>
                <a:spcPct val="110000"/>
              </a:lnSpc>
            </a:pPr>
            <a:r>
              <a:rPr lang="en-US" sz="1500" b="1" i="0" dirty="0">
                <a:effectLst/>
                <a:latin typeface="Söhne"/>
              </a:rPr>
              <a:t>Where Do We Need More Staff?</a:t>
            </a:r>
            <a:endParaRPr lang="en-CA" sz="1500" dirty="0"/>
          </a:p>
          <a:p>
            <a:pPr lvl="1">
              <a:lnSpc>
                <a:spcPct val="110000"/>
              </a:lnSpc>
            </a:pPr>
            <a:endParaRPr lang="en-CA" sz="1500" dirty="0"/>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stethoscope and computer keyboard">
            <a:extLst>
              <a:ext uri="{FF2B5EF4-FFF2-40B4-BE49-F238E27FC236}">
                <a16:creationId xmlns:a16="http://schemas.microsoft.com/office/drawing/2014/main" id="{D8907C8B-D6F5-D460-0531-59BF10A0003F}"/>
              </a:ext>
            </a:extLst>
          </p:cNvPr>
          <p:cNvPicPr>
            <a:picLocks noChangeAspect="1"/>
          </p:cNvPicPr>
          <p:nvPr/>
        </p:nvPicPr>
        <p:blipFill rotWithShape="1">
          <a:blip r:embed="rId2"/>
          <a:srcRect l="56277" r="1328" b="1"/>
          <a:stretch/>
        </p:blipFill>
        <p:spPr>
          <a:xfrm>
            <a:off x="8115300" y="-12515"/>
            <a:ext cx="4076700" cy="6418631"/>
          </a:xfrm>
          <a:prstGeom prst="rect">
            <a:avLst/>
          </a:prstGeom>
        </p:spPr>
      </p:pic>
    </p:spTree>
    <p:extLst>
      <p:ext uri="{BB962C8B-B14F-4D97-AF65-F5344CB8AC3E}">
        <p14:creationId xmlns:p14="http://schemas.microsoft.com/office/powerpoint/2010/main" val="232862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6680E-5CAF-0878-774B-8E443196F2D7}"/>
              </a:ext>
            </a:extLst>
          </p:cNvPr>
          <p:cNvSpPr>
            <a:spLocks noGrp="1"/>
          </p:cNvSpPr>
          <p:nvPr>
            <p:ph type="title"/>
          </p:nvPr>
        </p:nvSpPr>
        <p:spPr>
          <a:xfrm>
            <a:off x="655608" y="169164"/>
            <a:ext cx="10957272" cy="617220"/>
          </a:xfrm>
        </p:spPr>
        <p:txBody>
          <a:bodyPr/>
          <a:lstStyle/>
          <a:p>
            <a:r>
              <a:rPr lang="en-CA"/>
              <a:t>Who is Waiting the Longest?</a:t>
            </a:r>
            <a:endParaRPr lang="en-CA" dirty="0"/>
          </a:p>
        </p:txBody>
      </p:sp>
      <p:sp>
        <p:nvSpPr>
          <p:cNvPr id="3" name="Content Placeholder 2">
            <a:extLst>
              <a:ext uri="{FF2B5EF4-FFF2-40B4-BE49-F238E27FC236}">
                <a16:creationId xmlns:a16="http://schemas.microsoft.com/office/drawing/2014/main" id="{1D5E2466-C688-3569-EDE8-1012E2FB4237}"/>
              </a:ext>
            </a:extLst>
          </p:cNvPr>
          <p:cNvSpPr>
            <a:spLocks noGrp="1"/>
          </p:cNvSpPr>
          <p:nvPr>
            <p:ph idx="1"/>
          </p:nvPr>
        </p:nvSpPr>
        <p:spPr>
          <a:xfrm>
            <a:off x="6970142" y="1196381"/>
            <a:ext cx="4977441" cy="4548811"/>
          </a:xfrm>
        </p:spPr>
        <p:txBody>
          <a:bodyPr>
            <a:normAutofit/>
          </a:bodyPr>
          <a:lstStyle/>
          <a:p>
            <a:pPr marL="0" indent="0">
              <a:buNone/>
            </a:pPr>
            <a:r>
              <a:rPr lang="en-US" sz="1200" b="1"/>
              <a:t>MEDICARE Wait Time:</a:t>
            </a:r>
          </a:p>
          <a:p>
            <a:pPr marL="0" indent="0">
              <a:buNone/>
            </a:pPr>
            <a:r>
              <a:rPr lang="en-US" sz="1200"/>
              <a:t>Despite being the category with the smallest percentage share (0.98%), MEDICARE has the longest average wait time. This suggests that even though interactions with Medicare are relatively rare, we tend to require more time and attention.</a:t>
            </a:r>
          </a:p>
          <a:p>
            <a:pPr marL="0" indent="0">
              <a:buNone/>
            </a:pPr>
            <a:endParaRPr lang="en-US" sz="1200"/>
          </a:p>
          <a:p>
            <a:pPr marL="0" indent="0">
              <a:buNone/>
            </a:pPr>
            <a:r>
              <a:rPr lang="en-US" sz="1200" b="1"/>
              <a:t>Potential Areas for Improvement:</a:t>
            </a:r>
          </a:p>
          <a:p>
            <a:pPr marL="0" indent="0">
              <a:buNone/>
            </a:pPr>
            <a:r>
              <a:rPr lang="en-US" sz="1200"/>
              <a:t>The data highlights an opportunity to improve efficiency, particularly in the "INSURANCE" category, which has a relatively high percentage share but also a longer average wait time.</a:t>
            </a:r>
          </a:p>
          <a:p>
            <a:pPr marL="0" indent="0">
              <a:buNone/>
            </a:pPr>
            <a:endParaRPr lang="en-US" sz="1200"/>
          </a:p>
          <a:p>
            <a:pPr marL="0" indent="0">
              <a:buNone/>
            </a:pPr>
            <a:r>
              <a:rPr lang="en-US" sz="1200" b="1"/>
              <a:t>Consideration for Resource Allocation:</a:t>
            </a:r>
          </a:p>
          <a:p>
            <a:pPr marL="0" indent="0">
              <a:buNone/>
            </a:pPr>
            <a:r>
              <a:rPr lang="en-US" sz="1200"/>
              <a:t>The data could prompt a consideration of resource allocation. For instance, ensuring that there are enough resources dedicated to the "MEDICARE" category to handle the longer wait times, even though interactions in this category are less frequent.</a:t>
            </a:r>
          </a:p>
          <a:p>
            <a:pPr marL="0" indent="0">
              <a:buNone/>
            </a:pPr>
            <a:endParaRPr lang="en-CA" sz="1200" dirty="0"/>
          </a:p>
        </p:txBody>
      </p:sp>
      <p:graphicFrame>
        <p:nvGraphicFramePr>
          <p:cNvPr id="6" name="Chart 5">
            <a:extLst>
              <a:ext uri="{FF2B5EF4-FFF2-40B4-BE49-F238E27FC236}">
                <a16:creationId xmlns:a16="http://schemas.microsoft.com/office/drawing/2014/main" id="{9F74934F-5B31-DCE0-EB37-7241BB67D03B}"/>
              </a:ext>
            </a:extLst>
          </p:cNvPr>
          <p:cNvGraphicFramePr>
            <a:graphicFrameLocks/>
          </p:cNvGraphicFramePr>
          <p:nvPr>
            <p:extLst>
              <p:ext uri="{D42A27DB-BD31-4B8C-83A1-F6EECF244321}">
                <p14:modId xmlns:p14="http://schemas.microsoft.com/office/powerpoint/2010/main" val="979175269"/>
              </p:ext>
            </p:extLst>
          </p:nvPr>
        </p:nvGraphicFramePr>
        <p:xfrm>
          <a:off x="371647" y="1196381"/>
          <a:ext cx="6425968" cy="44652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288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10B2E9B-7C1F-4F51-B45D-B7A4DEB7A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6680E-5CAF-0878-774B-8E443196F2D7}"/>
              </a:ext>
            </a:extLst>
          </p:cNvPr>
          <p:cNvSpPr>
            <a:spLocks noGrp="1"/>
          </p:cNvSpPr>
          <p:nvPr>
            <p:ph type="title"/>
          </p:nvPr>
        </p:nvSpPr>
        <p:spPr>
          <a:xfrm>
            <a:off x="1544128" y="297319"/>
            <a:ext cx="9325155" cy="1705384"/>
          </a:xfrm>
        </p:spPr>
        <p:txBody>
          <a:bodyPr anchor="t">
            <a:normAutofit/>
          </a:bodyPr>
          <a:lstStyle/>
          <a:p>
            <a:r>
              <a:rPr lang="en-US" sz="2800" dirty="0"/>
              <a:t>What day of week are affected </a:t>
            </a:r>
            <a:endParaRPr lang="en-CA" sz="2800" dirty="0"/>
          </a:p>
        </p:txBody>
      </p:sp>
      <p:sp>
        <p:nvSpPr>
          <p:cNvPr id="3" name="Content Placeholder 2">
            <a:extLst>
              <a:ext uri="{FF2B5EF4-FFF2-40B4-BE49-F238E27FC236}">
                <a16:creationId xmlns:a16="http://schemas.microsoft.com/office/drawing/2014/main" id="{1D5E2466-C688-3569-EDE8-1012E2FB4237}"/>
              </a:ext>
            </a:extLst>
          </p:cNvPr>
          <p:cNvSpPr>
            <a:spLocks noGrp="1"/>
          </p:cNvSpPr>
          <p:nvPr>
            <p:ph idx="1"/>
          </p:nvPr>
        </p:nvSpPr>
        <p:spPr>
          <a:xfrm>
            <a:off x="5796951" y="1221713"/>
            <a:ext cx="5486401" cy="4537495"/>
          </a:xfrm>
        </p:spPr>
        <p:txBody>
          <a:bodyPr anchor="t">
            <a:normAutofit fontScale="92500"/>
          </a:bodyPr>
          <a:lstStyle/>
          <a:p>
            <a:pPr marL="0" indent="0">
              <a:lnSpc>
                <a:spcPct val="110000"/>
              </a:lnSpc>
              <a:buNone/>
            </a:pPr>
            <a:r>
              <a:rPr lang="en-US" sz="1600" b="1" dirty="0"/>
              <a:t>Potential Areas for Improvement:</a:t>
            </a:r>
          </a:p>
          <a:p>
            <a:pPr marL="0" indent="0">
              <a:lnSpc>
                <a:spcPct val="110000"/>
              </a:lnSpc>
              <a:buNone/>
            </a:pPr>
            <a:r>
              <a:rPr lang="en-US" sz="1600" dirty="0"/>
              <a:t>Given the high demand on Mondays and potentially on Wednesdays, it might be beneficial to allocate additional resources or staff on these days to ensure efficient handling of interactions.</a:t>
            </a:r>
          </a:p>
          <a:p>
            <a:pPr marL="0" indent="0">
              <a:lnSpc>
                <a:spcPct val="110000"/>
              </a:lnSpc>
              <a:buNone/>
            </a:pPr>
            <a:endParaRPr lang="en-US" sz="1600" dirty="0"/>
          </a:p>
          <a:p>
            <a:pPr marL="0" indent="0">
              <a:lnSpc>
                <a:spcPct val="110000"/>
              </a:lnSpc>
              <a:buNone/>
            </a:pPr>
            <a:r>
              <a:rPr lang="en-US" sz="1600" b="1" dirty="0"/>
              <a:t>Resource Allocation:</a:t>
            </a:r>
          </a:p>
          <a:p>
            <a:pPr marL="0" indent="0">
              <a:lnSpc>
                <a:spcPct val="110000"/>
              </a:lnSpc>
              <a:buNone/>
            </a:pPr>
            <a:r>
              <a:rPr lang="en-US" sz="1600" dirty="0"/>
              <a:t>Resource allocation strategies should consider the specific demands of each day. For example, having more staff available on Mondays might be crucial for managing the high volume of interactions.</a:t>
            </a:r>
          </a:p>
          <a:p>
            <a:pPr marL="0" indent="0">
              <a:lnSpc>
                <a:spcPct val="110000"/>
              </a:lnSpc>
              <a:buNone/>
            </a:pPr>
            <a:endParaRPr lang="en-US" sz="1600" dirty="0"/>
          </a:p>
          <a:p>
            <a:pPr marL="0" indent="0">
              <a:lnSpc>
                <a:spcPct val="110000"/>
              </a:lnSpc>
              <a:buNone/>
            </a:pPr>
            <a:r>
              <a:rPr lang="en-US" sz="1600" b="1" dirty="0"/>
              <a:t>Service Efficiency:</a:t>
            </a:r>
          </a:p>
          <a:p>
            <a:pPr marL="0" indent="0">
              <a:lnSpc>
                <a:spcPct val="110000"/>
              </a:lnSpc>
              <a:buNone/>
            </a:pPr>
            <a:r>
              <a:rPr lang="en-US" sz="1600" dirty="0"/>
              <a:t>Sunday has the shortest average duration, suggesting that interactions on this day tend to be more efficient. This could be due to lower demand or more streamlined processes.</a:t>
            </a:r>
            <a:endParaRPr lang="en-CA" sz="1600" dirty="0"/>
          </a:p>
        </p:txBody>
      </p:sp>
      <p:sp>
        <p:nvSpPr>
          <p:cNvPr id="16" name="Rectangle 15">
            <a:extLst>
              <a:ext uri="{FF2B5EF4-FFF2-40B4-BE49-F238E27FC236}">
                <a16:creationId xmlns:a16="http://schemas.microsoft.com/office/drawing/2014/main" id="{09EF05D6-F04B-4F92-9224-92BDFB098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B50AB73-5D4A-48BB-9E44-1BE4C17E2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B731B64C-B251-B884-A4A2-4AD4E2B2BD9E}"/>
              </a:ext>
            </a:extLst>
          </p:cNvPr>
          <p:cNvGraphicFramePr>
            <a:graphicFrameLocks/>
          </p:cNvGraphicFramePr>
          <p:nvPr>
            <p:extLst>
              <p:ext uri="{D42A27DB-BD31-4B8C-83A1-F6EECF244321}">
                <p14:modId xmlns:p14="http://schemas.microsoft.com/office/powerpoint/2010/main" val="1249027686"/>
              </p:ext>
            </p:extLst>
          </p:nvPr>
        </p:nvGraphicFramePr>
        <p:xfrm>
          <a:off x="559175" y="972811"/>
          <a:ext cx="5237776" cy="50353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069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6680E-5CAF-0878-774B-8E443196F2D7}"/>
              </a:ext>
            </a:extLst>
          </p:cNvPr>
          <p:cNvSpPr>
            <a:spLocks noGrp="1"/>
          </p:cNvSpPr>
          <p:nvPr>
            <p:ph type="title"/>
          </p:nvPr>
        </p:nvSpPr>
        <p:spPr>
          <a:xfrm>
            <a:off x="289249" y="-224134"/>
            <a:ext cx="8192278" cy="1556724"/>
          </a:xfrm>
        </p:spPr>
        <p:txBody>
          <a:bodyPr anchor="b">
            <a:normAutofit/>
          </a:bodyPr>
          <a:lstStyle/>
          <a:p>
            <a:r>
              <a:rPr lang="en-US" sz="2800" dirty="0"/>
              <a:t>Are wait time associated with busy periods</a:t>
            </a:r>
            <a:endParaRPr lang="en-CA" sz="2800" dirty="0"/>
          </a:p>
        </p:txBody>
      </p:sp>
      <p:sp>
        <p:nvSpPr>
          <p:cNvPr id="3" name="Content Placeholder 2">
            <a:extLst>
              <a:ext uri="{FF2B5EF4-FFF2-40B4-BE49-F238E27FC236}">
                <a16:creationId xmlns:a16="http://schemas.microsoft.com/office/drawing/2014/main" id="{1D5E2466-C688-3569-EDE8-1012E2FB4237}"/>
              </a:ext>
            </a:extLst>
          </p:cNvPr>
          <p:cNvSpPr>
            <a:spLocks noGrp="1"/>
          </p:cNvSpPr>
          <p:nvPr>
            <p:ph idx="1"/>
          </p:nvPr>
        </p:nvSpPr>
        <p:spPr>
          <a:xfrm>
            <a:off x="289249" y="1754154"/>
            <a:ext cx="6727373" cy="3917370"/>
          </a:xfrm>
        </p:spPr>
        <p:txBody>
          <a:bodyPr anchor="t">
            <a:noAutofit/>
          </a:bodyPr>
          <a:lstStyle/>
          <a:p>
            <a:pPr marL="0" indent="0">
              <a:lnSpc>
                <a:spcPct val="110000"/>
              </a:lnSpc>
              <a:buNone/>
            </a:pPr>
            <a:r>
              <a:rPr lang="en-US" sz="1300" b="1" dirty="0"/>
              <a:t>Wait Time Trends:</a:t>
            </a:r>
          </a:p>
          <a:p>
            <a:pPr marL="0" indent="0">
              <a:lnSpc>
                <a:spcPct val="110000"/>
              </a:lnSpc>
              <a:buNone/>
            </a:pPr>
            <a:r>
              <a:rPr lang="en-US" sz="1300" dirty="0"/>
              <a:t>The data shows a clear trend in wait times throughout the day. Wait times are generally higher in the morning and decrease as the day progresses, with a slight increase in the evening.</a:t>
            </a:r>
          </a:p>
          <a:p>
            <a:pPr marL="0" indent="0">
              <a:lnSpc>
                <a:spcPct val="110000"/>
              </a:lnSpc>
              <a:buNone/>
            </a:pPr>
            <a:r>
              <a:rPr lang="en-US" sz="1300" b="1" dirty="0"/>
              <a:t>Peak Busy Hours:</a:t>
            </a:r>
          </a:p>
          <a:p>
            <a:pPr marL="0" indent="0">
              <a:lnSpc>
                <a:spcPct val="110000"/>
              </a:lnSpc>
              <a:buNone/>
            </a:pPr>
            <a:r>
              <a:rPr lang="en-US" sz="1300" dirty="0"/>
              <a:t>The busiest hours, in terms of average wait time, are observed in the early morning around 09:00 (59 minutes) and 08:00 (53 minutes). This suggests a high volume of patients seeking service during these hours.</a:t>
            </a:r>
          </a:p>
          <a:p>
            <a:pPr marL="0" indent="0">
              <a:lnSpc>
                <a:spcPct val="110000"/>
              </a:lnSpc>
              <a:buNone/>
            </a:pPr>
            <a:r>
              <a:rPr lang="en-US" sz="1300" b="1" dirty="0"/>
              <a:t>Mid-Day Efficiency:</a:t>
            </a:r>
          </a:p>
          <a:p>
            <a:pPr marL="0" indent="0">
              <a:lnSpc>
                <a:spcPct val="110000"/>
              </a:lnSpc>
              <a:buNone/>
            </a:pPr>
            <a:r>
              <a:rPr lang="en-US" sz="1300" dirty="0"/>
              <a:t>From 12:00 to 14:00, there is a noticeable decrease in wait times (35 to 42 minutes), suggesting that the midday hours are relatively more efficient in terms of patient flow.</a:t>
            </a:r>
          </a:p>
          <a:p>
            <a:pPr marL="0" indent="0">
              <a:lnSpc>
                <a:spcPct val="110000"/>
              </a:lnSpc>
              <a:buNone/>
            </a:pPr>
            <a:r>
              <a:rPr lang="en-US" sz="1300" b="1" dirty="0"/>
              <a:t>Late Afternoon and Evening:</a:t>
            </a:r>
          </a:p>
          <a:p>
            <a:pPr marL="0" indent="0">
              <a:lnSpc>
                <a:spcPct val="110000"/>
              </a:lnSpc>
              <a:buNone/>
            </a:pPr>
            <a:r>
              <a:rPr lang="en-US" sz="1300" dirty="0"/>
              <a:t>Wait times increase slightly in the late afternoon (16:00 - 17:00) before decreasing again in the evening. This might suggest a second wave of patient activity.</a:t>
            </a:r>
            <a:endParaRPr lang="en-CA" sz="1300" dirty="0"/>
          </a:p>
        </p:txBody>
      </p:sp>
      <p:sp>
        <p:nvSpPr>
          <p:cNvPr id="13" name="Rectangle 12">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6" name="Chart 5">
            <a:extLst>
              <a:ext uri="{FF2B5EF4-FFF2-40B4-BE49-F238E27FC236}">
                <a16:creationId xmlns:a16="http://schemas.microsoft.com/office/drawing/2014/main" id="{513222C2-72C8-B22E-64DE-B86AF8E43045}"/>
              </a:ext>
            </a:extLst>
          </p:cNvPr>
          <p:cNvGraphicFramePr>
            <a:graphicFrameLocks/>
          </p:cNvGraphicFramePr>
          <p:nvPr>
            <p:extLst>
              <p:ext uri="{D42A27DB-BD31-4B8C-83A1-F6EECF244321}">
                <p14:modId xmlns:p14="http://schemas.microsoft.com/office/powerpoint/2010/main" val="1067374107"/>
              </p:ext>
            </p:extLst>
          </p:nvPr>
        </p:nvGraphicFramePr>
        <p:xfrm>
          <a:off x="7473821" y="914400"/>
          <a:ext cx="4260980" cy="47571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188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10B2E9B-7C1F-4F51-B45D-B7A4DEB7A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6680E-5CAF-0878-774B-8E443196F2D7}"/>
              </a:ext>
            </a:extLst>
          </p:cNvPr>
          <p:cNvSpPr>
            <a:spLocks noGrp="1"/>
          </p:cNvSpPr>
          <p:nvPr>
            <p:ph type="title"/>
          </p:nvPr>
        </p:nvSpPr>
        <p:spPr>
          <a:xfrm>
            <a:off x="5480859" y="401537"/>
            <a:ext cx="6415672" cy="1231000"/>
          </a:xfrm>
        </p:spPr>
        <p:txBody>
          <a:bodyPr anchor="t">
            <a:normAutofit/>
          </a:bodyPr>
          <a:lstStyle/>
          <a:p>
            <a:r>
              <a:rPr lang="en-US" sz="2800" dirty="0"/>
              <a:t>Where do we need More staff</a:t>
            </a:r>
            <a:endParaRPr lang="en-CA" sz="2800" dirty="0"/>
          </a:p>
        </p:txBody>
      </p:sp>
      <p:sp>
        <p:nvSpPr>
          <p:cNvPr id="3" name="Content Placeholder 2">
            <a:extLst>
              <a:ext uri="{FF2B5EF4-FFF2-40B4-BE49-F238E27FC236}">
                <a16:creationId xmlns:a16="http://schemas.microsoft.com/office/drawing/2014/main" id="{1D5E2466-C688-3569-EDE8-1012E2FB4237}"/>
              </a:ext>
            </a:extLst>
          </p:cNvPr>
          <p:cNvSpPr>
            <a:spLocks noGrp="1"/>
          </p:cNvSpPr>
          <p:nvPr>
            <p:ph idx="1"/>
          </p:nvPr>
        </p:nvSpPr>
        <p:spPr>
          <a:xfrm>
            <a:off x="5480859" y="1416650"/>
            <a:ext cx="6339666" cy="4424313"/>
          </a:xfrm>
        </p:spPr>
        <p:txBody>
          <a:bodyPr anchor="t">
            <a:noAutofit/>
          </a:bodyPr>
          <a:lstStyle/>
          <a:p>
            <a:pPr marL="0" indent="0">
              <a:lnSpc>
                <a:spcPct val="110000"/>
              </a:lnSpc>
              <a:buNone/>
            </a:pPr>
            <a:r>
              <a:rPr lang="en-US" sz="1400" b="1" dirty="0"/>
              <a:t>Consultation Time: </a:t>
            </a:r>
          </a:p>
          <a:p>
            <a:pPr marL="0" indent="0">
              <a:lnSpc>
                <a:spcPct val="110000"/>
              </a:lnSpc>
              <a:buNone/>
            </a:pPr>
            <a:r>
              <a:rPr lang="en-US" sz="1400" dirty="0"/>
              <a:t>This indicates that the majority of the time is spent on consultation, with a smaller portion dedicated to process-related activities.</a:t>
            </a:r>
          </a:p>
          <a:p>
            <a:pPr marL="0" indent="0">
              <a:lnSpc>
                <a:spcPct val="110000"/>
              </a:lnSpc>
              <a:buNone/>
            </a:pPr>
            <a:r>
              <a:rPr lang="en-US" sz="1400" b="1" dirty="0"/>
              <a:t>Averages of Consultation Time and Process Time :</a:t>
            </a:r>
          </a:p>
          <a:p>
            <a:pPr marL="0" indent="0">
              <a:lnSpc>
                <a:spcPct val="110000"/>
              </a:lnSpc>
              <a:buNone/>
            </a:pPr>
            <a:r>
              <a:rPr lang="en-US" sz="1400" dirty="0"/>
              <a:t>This indicates that, on average, the process-related activities take much less time compared to the consultation phase.</a:t>
            </a:r>
          </a:p>
          <a:p>
            <a:pPr marL="0" indent="0">
              <a:lnSpc>
                <a:spcPct val="110000"/>
              </a:lnSpc>
              <a:buNone/>
            </a:pPr>
            <a:r>
              <a:rPr lang="en-US" sz="1400" b="1" dirty="0"/>
              <a:t>Where More Staff is Needed:</a:t>
            </a:r>
          </a:p>
          <a:p>
            <a:pPr marL="0" indent="0">
              <a:lnSpc>
                <a:spcPct val="110000"/>
              </a:lnSpc>
              <a:buNone/>
            </a:pPr>
            <a:r>
              <a:rPr lang="en-US" sz="1400" dirty="0"/>
              <a:t>Since Consultation Time constitutes a significant portion (88%) of the total time, it suggests that more staff may be needed in the consultation phase to handle the workload efficiently.</a:t>
            </a:r>
            <a:endParaRPr lang="en-US" sz="1400" b="1" dirty="0"/>
          </a:p>
          <a:p>
            <a:pPr marL="0" indent="0">
              <a:lnSpc>
                <a:spcPct val="110000"/>
              </a:lnSpc>
              <a:buNone/>
            </a:pPr>
            <a:r>
              <a:rPr lang="en-US" sz="1400" b="1" dirty="0"/>
              <a:t>Efficiency Considerations:</a:t>
            </a:r>
          </a:p>
          <a:p>
            <a:pPr marL="0" indent="0">
              <a:lnSpc>
                <a:spcPct val="110000"/>
              </a:lnSpc>
              <a:buNone/>
            </a:pPr>
            <a:r>
              <a:rPr lang="en-US" sz="1400" dirty="0"/>
              <a:t>While Process Time takes up a smaller portion, it's still crucial. The average of Process Period is 4.91 units, which suggests that these activities need to be handled efficiently to maintain overall service quality.</a:t>
            </a:r>
          </a:p>
          <a:p>
            <a:pPr marL="0" indent="0">
              <a:lnSpc>
                <a:spcPct val="110000"/>
              </a:lnSpc>
              <a:buNone/>
            </a:pPr>
            <a:endParaRPr lang="en-US" sz="1400" dirty="0"/>
          </a:p>
        </p:txBody>
      </p:sp>
      <p:sp>
        <p:nvSpPr>
          <p:cNvPr id="21" name="Rectangle 20">
            <a:extLst>
              <a:ext uri="{FF2B5EF4-FFF2-40B4-BE49-F238E27FC236}">
                <a16:creationId xmlns:a16="http://schemas.microsoft.com/office/drawing/2014/main" id="{09EF05D6-F04B-4F92-9224-92BDFB098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B50AB73-5D4A-48BB-9E44-1BE4C17E2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a:extLst>
              <a:ext uri="{FF2B5EF4-FFF2-40B4-BE49-F238E27FC236}">
                <a16:creationId xmlns:a16="http://schemas.microsoft.com/office/drawing/2014/main" id="{A73C6435-3BB0-6FF0-5890-DE8AFAFA3CB7}"/>
              </a:ext>
            </a:extLst>
          </p:cNvPr>
          <p:cNvGraphicFramePr>
            <a:graphicFrameLocks/>
          </p:cNvGraphicFramePr>
          <p:nvPr>
            <p:extLst>
              <p:ext uri="{D42A27DB-BD31-4B8C-83A1-F6EECF244321}">
                <p14:modId xmlns:p14="http://schemas.microsoft.com/office/powerpoint/2010/main" val="802972814"/>
              </p:ext>
            </p:extLst>
          </p:nvPr>
        </p:nvGraphicFramePr>
        <p:xfrm>
          <a:off x="371475" y="657225"/>
          <a:ext cx="4890990" cy="4958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5854250"/>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413024"/>
      </a:dk2>
      <a:lt2>
        <a:srgbClr val="E8E2E7"/>
      </a:lt2>
      <a:accent1>
        <a:srgbClr val="47B662"/>
      </a:accent1>
      <a:accent2>
        <a:srgbClr val="50B13B"/>
      </a:accent2>
      <a:accent3>
        <a:srgbClr val="84AE44"/>
      </a:accent3>
      <a:accent4>
        <a:srgbClr val="A7A537"/>
      </a:accent4>
      <a:accent5>
        <a:srgbClr val="C3904D"/>
      </a:accent5>
      <a:accent6>
        <a:srgbClr val="B14D3B"/>
      </a:accent6>
      <a:hlink>
        <a:srgbClr val="9A7F33"/>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14302</TotalTime>
  <Words>671</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Söhne</vt:lpstr>
      <vt:lpstr>Arial</vt:lpstr>
      <vt:lpstr>Calibri</vt:lpstr>
      <vt:lpstr>Gill Sans Nova</vt:lpstr>
      <vt:lpstr>GradientRiseVTI</vt:lpstr>
      <vt:lpstr>  Analysis of Medical service waiting time           Chris s. Lee</vt:lpstr>
      <vt:lpstr>Case Study</vt:lpstr>
      <vt:lpstr>Who is Waiting the Longest?</vt:lpstr>
      <vt:lpstr>What day of week are affected </vt:lpstr>
      <vt:lpstr>Are wait time associated with busy periods</vt:lpstr>
      <vt:lpstr>Where do we need More staff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Internet Programming</dc:title>
  <dc:creator>Michael Beck</dc:creator>
  <cp:lastModifiedBy>Sewoong Lee</cp:lastModifiedBy>
  <cp:revision>80</cp:revision>
  <dcterms:created xsi:type="dcterms:W3CDTF">2022-08-26T20:39:12Z</dcterms:created>
  <dcterms:modified xsi:type="dcterms:W3CDTF">2023-10-07T04:46:21Z</dcterms:modified>
</cp:coreProperties>
</file>