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BeeZee" panose="020B0604020202020204" charset="0"/>
      <p:regular r:id="rId16"/>
      <p:italic r:id="rId17"/>
    </p:embeddedFon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E88F0A-1EE5-41DA-854F-34B4FF18B310}">
  <a:tblStyle styleId="{CAE88F0A-1EE5-41DA-854F-34B4FF18B3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5cf2aa28b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5cf2aa28b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cf2aa28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cf2aa28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5cf2aa28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5cf2aa28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5cf2aa28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5cf2aa28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5cf2aa28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5cf2aa28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5cf2aa28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5cf2aa28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5cf2aa28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5cf2aa28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5cf2aa28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5cf2aa28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5cf2aa28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5cf2aa28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cf2aa28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cf2aa28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5cf2aa28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5cf2aa28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5cf2aa28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5cf2aa28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edu/opinions/the-factors-and-implications-of-rising-housing-prices-in-taiwa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ics.uci.edu/ml/datasets/Real+estate+valuation+data+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165600"/>
            <a:ext cx="4255500" cy="20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House Price of Unit Area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336050"/>
            <a:ext cx="42555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valuation data 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Luther Nicholaus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607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Conclusions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457200" lvl="0" indent="-311629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model </a:t>
            </a:r>
            <a:r>
              <a:rPr lang="en" sz="27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y = 42.39 - 0.23(M1) - 0.003(M2) + 1.33(M3) -5.93(M4)</a:t>
            </a:r>
            <a:endParaRPr sz="2752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62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sufficient evidence to reject the claim that the average house price of unit area is $20,667.</a:t>
            </a:r>
            <a:endParaRPr sz="27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62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7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tree classifier appears to be a solid predictor of if a house is fairly-priced or not</a:t>
            </a:r>
            <a:endParaRPr sz="27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1303800" y="1496675"/>
            <a:ext cx="7030500" cy="30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 the prediction of house prices in the given market.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investment and purchasing decisions using the classifier.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400" y="2455825"/>
            <a:ext cx="3760684" cy="2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Reflection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body" idx="1"/>
          </p:nvPr>
        </p:nvSpPr>
        <p:spPr>
          <a:xfrm>
            <a:off x="1303800" y="1433425"/>
            <a:ext cx="70305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Learned the application and practicality of different analytical and statistical methodologies.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Challenge / Learning Experience: Independently exploring different analytical tools and modules.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50" y="2677150"/>
            <a:ext cx="4468925" cy="23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Y.-L. (2016, July 28). The factors and implications of rising housing prices in Taiwan.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Brookings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September 10, 2021, from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https://www.brookings.edu/opinions/the-factors-and-implications-of-rising-housing-prices-in-taiwan/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Yeh, I. C. (2018). Real estate valuation data set Data Set. </a:t>
            </a:r>
            <a:r>
              <a:rPr lang="en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UCI Machine Learning Repository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https://archive.ics.uci.edu/ml/datasets/Real+estate+valuation+data+set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Problem Statement. 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87150"/>
            <a:ext cx="70305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Establish, test, and score a model for predicting the house price based on select independent variables.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Market: Sindian District, New Taipei City, Taiwan.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56325"/>
            <a:ext cx="3762299" cy="22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eZee"/>
                <a:ea typeface="ABeeZee"/>
                <a:cs typeface="ABeeZee"/>
                <a:sym typeface="ABeeZee"/>
              </a:rPr>
              <a:t>Dataset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496850"/>
            <a:ext cx="7030500" cy="30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BeeZee"/>
              <a:buChar char="●"/>
            </a:pP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Title: </a:t>
            </a: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“Real estate valuation data set”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Source: The UCI Machine Learning Repository.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A sample of 414 houses collected for the established market. 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Collected between 2012 &amp; 2013. 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BeeZee"/>
              <a:buChar char="●"/>
            </a:pPr>
            <a:r>
              <a:rPr lang="en" sz="1500">
                <a:solidFill>
                  <a:srgbClr val="000000"/>
                </a:solidFill>
                <a:latin typeface="ABeeZee"/>
                <a:ea typeface="ABeeZee"/>
                <a:cs typeface="ABeeZee"/>
                <a:sym typeface="ABeeZee"/>
              </a:rPr>
              <a:t>Details houses’ transactional dates, age, location, price, distance to the nearest MRT station, and number of convenience store</a:t>
            </a:r>
            <a:endParaRPr sz="15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&amp; Hypotheses</a:t>
            </a:r>
            <a:endParaRPr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1303800" y="140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{CAE88F0A-1EE5-41DA-854F-34B4FF18B310}</a:tableStyleId>
              </a:tblPr>
              <a:tblGrid>
                <a:gridCol w="20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Question/Hypothesis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 Used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Research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prediction model of house prices in Taipei City?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Hypothesis 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there enough evidence to fail to reject Chen’s (2015) claim that the average house price of unit area is $20,667?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T-test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Question 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houses are fairly-priced and overpriced?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 Classification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Analysis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346475"/>
            <a:ext cx="70305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Software Used: Python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column that holds location groups is created by clustering the longitude and latitude variables.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outcome are two location clusters.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all rows with missing values.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the longitude and latitude columns.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75" y="1427725"/>
            <a:ext cx="4337625" cy="3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7725"/>
            <a:ext cx="4349176" cy="361289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643000" y="1027525"/>
            <a:ext cx="38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Elbow Method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4648125" y="1022375"/>
            <a:ext cx="427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Latitude and Longitude Plot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Research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952500" y="15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{CAE88F0A-1EE5-41DA-854F-34B4FF18B310}</a:tableStyleId>
              </a:tblPr>
              <a:tblGrid>
                <a:gridCol w="189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 Variable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 Variables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Training and Testing Method</a:t>
                      </a:r>
                      <a:endParaRPr sz="15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House Price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House age, distance to the nearest MRT, number of convenience store, &amp; location clusters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Train_Test_Spilt Function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 Train to 20% Test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8" name="Google Shape;318;p19"/>
          <p:cNvSpPr txBox="1"/>
          <p:nvPr/>
        </p:nvSpPr>
        <p:spPr>
          <a:xfrm>
            <a:off x="952500" y="3411225"/>
            <a:ext cx="7239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51% coefficient of determination.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Model training score of 71.53%.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Hypothesis 2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952500" y="3109300"/>
            <a:ext cx="7239000" cy="1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esults: 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P-value is significantly less than the level of significance of 0.05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pvalue=1.645179367270192e-88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5" name="Google Shape;325;p20"/>
          <p:cNvGraphicFramePr/>
          <p:nvPr/>
        </p:nvGraphicFramePr>
        <p:xfrm>
          <a:off x="952500" y="14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{CAE88F0A-1EE5-41DA-854F-34B4FF18B310}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Null Hypothesis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Alternative Hypothesis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Price = 20,667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Price &lt;&gt; 20,667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T-Test (two-sided)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Significance level is 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ABeeZee"/>
                <a:ea typeface="ABeeZee"/>
                <a:cs typeface="ABeeZee"/>
                <a:sym typeface="ABeeZee"/>
              </a:rPr>
              <a:t>Research Question 3</a:t>
            </a:r>
            <a:endParaRPr sz="252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165575"/>
            <a:ext cx="70305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BeeZee"/>
              <a:buChar char="●"/>
            </a:pP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A new column (‘Fair”) is extracted: determines if a house is fairly priced. </a:t>
            </a:r>
            <a:r>
              <a:rPr lang="en" sz="1500" b="1">
                <a:latin typeface="ABeeZee"/>
                <a:ea typeface="ABeeZee"/>
                <a:cs typeface="ABeeZee"/>
                <a:sym typeface="ABeeZee"/>
              </a:rPr>
              <a:t>1</a:t>
            </a: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 - Fairly-Priced &amp; </a:t>
            </a:r>
            <a:r>
              <a:rPr lang="en" sz="1500" b="1">
                <a:latin typeface="ABeeZee"/>
                <a:ea typeface="ABeeZee"/>
                <a:cs typeface="ABeeZee"/>
                <a:sym typeface="ABeeZee"/>
              </a:rPr>
              <a:t>0</a:t>
            </a: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 - Overpriced</a:t>
            </a:r>
            <a:endParaRPr sz="1500"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BeeZee"/>
              <a:buChar char="●"/>
            </a:pP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Applied the regression model to ascertain home values.</a:t>
            </a:r>
            <a:endParaRPr sz="1500"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BeeZee"/>
              <a:buChar char="●"/>
            </a:pPr>
            <a:r>
              <a:rPr lang="en" sz="1500">
                <a:latin typeface="ABeeZee"/>
                <a:ea typeface="ABeeZee"/>
                <a:cs typeface="ABeeZee"/>
                <a:sym typeface="ABeeZee"/>
              </a:rPr>
              <a:t>The values are then compared to respective prices.</a:t>
            </a:r>
            <a:endParaRPr sz="1500">
              <a:latin typeface="ABeeZee"/>
              <a:ea typeface="ABeeZee"/>
              <a:cs typeface="ABeeZee"/>
              <a:sym typeface="ABeeZee"/>
            </a:endParaRPr>
          </a:p>
        </p:txBody>
      </p:sp>
      <p:graphicFrame>
        <p:nvGraphicFramePr>
          <p:cNvPr id="332" name="Google Shape;332;p21"/>
          <p:cNvGraphicFramePr/>
          <p:nvPr/>
        </p:nvGraphicFramePr>
        <p:xfrm>
          <a:off x="952500" y="3074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{CAE88F0A-1EE5-41DA-854F-34B4FF18B310}</a:tableStyleId>
              </a:tblPr>
              <a:tblGrid>
                <a:gridCol w="10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X values </a:t>
                      </a:r>
                      <a:endParaRPr sz="1500" b="1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Y values</a:t>
                      </a:r>
                      <a:endParaRPr sz="1500" b="1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Train &amp; Test Method</a:t>
                      </a:r>
                      <a:endParaRPr sz="1500" b="1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Model Score</a:t>
                      </a:r>
                      <a:endParaRPr sz="1500" b="1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Fair</a:t>
                      </a:r>
                      <a:endParaRPr sz="15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House age, distance to the nearest MRT, number of convenience store, &amp; location clusters</a:t>
                      </a:r>
                      <a:endParaRPr sz="15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Train_Test_Spilt Function</a:t>
                      </a:r>
                      <a:endParaRPr sz="15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80% Train to 20% Test</a:t>
                      </a:r>
                      <a:endParaRPr sz="15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84.3%</a:t>
                      </a:r>
                      <a:endParaRPr sz="15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ABeeZee</vt:lpstr>
      <vt:lpstr>Maven Pro</vt:lpstr>
      <vt:lpstr>Nunito</vt:lpstr>
      <vt:lpstr>Times New Roman</vt:lpstr>
      <vt:lpstr>Arial</vt:lpstr>
      <vt:lpstr>Momentum</vt:lpstr>
      <vt:lpstr>Predicting the House Price of Unit Area</vt:lpstr>
      <vt:lpstr>Problem Statement. </vt:lpstr>
      <vt:lpstr>Dataset</vt:lpstr>
      <vt:lpstr>Research Questions &amp; Hypotheses</vt:lpstr>
      <vt:lpstr>Data Cleaning and Analysis</vt:lpstr>
      <vt:lpstr>PowerPoint Presentation</vt:lpstr>
      <vt:lpstr>Primary Research</vt:lpstr>
      <vt:lpstr>Research Hypothesis 2</vt:lpstr>
      <vt:lpstr>Research Question 3</vt:lpstr>
      <vt:lpstr>Analysis Conclusions</vt:lpstr>
      <vt:lpstr>Application</vt:lpstr>
      <vt:lpstr>Project Reflection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House Price of Unit Area</dc:title>
  <dc:creator>1480621</dc:creator>
  <cp:lastModifiedBy>1480621@park.edu</cp:lastModifiedBy>
  <cp:revision>1</cp:revision>
  <dcterms:modified xsi:type="dcterms:W3CDTF">2021-10-06T22:30:59Z</dcterms:modified>
</cp:coreProperties>
</file>