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9" r:id="rId3"/>
    <p:sldId id="261" r:id="rId4"/>
    <p:sldId id="26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9AB57-67E5-2977-D9CB-466744589388}" v="751" dt="2024-05-25T14:43:03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thergit/Direct_Marketing_Analysis/blob/main/direct_marketing_analysis_with_commentary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D45BD-CC80-7944-8B0A-9E41D6D4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 Market Analysis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Biserial Correlation of Numerical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A275B-9038-6034-7E86-DF4DFA2539D1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Age shows a very weak positive correlation with a </a:t>
            </a:r>
            <a:r>
              <a:rPr lang="en-US" sz="900" dirty="0" err="1"/>
              <a:t>p_value</a:t>
            </a:r>
            <a:r>
              <a:rPr lang="en-US" sz="900" dirty="0"/>
              <a:t> less than 0.05 indicating that this feature is statistically significant. As the age increases, the more likely that a client will give a yes response</a:t>
            </a:r>
            <a:endParaRPr lang="en-US" dirty="0"/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Balance on the other hand has a very weak positive correlation and is not statistically significant. This is not a good indicator for the target variable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day a weak negative correlation and is not statistically significant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duration good positive correlation and is statistically significant. This states that as the duration increases, the more likely that a client will give a yes response.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campaign (Number of contacts performed during this campaign) a weak negative correlation and is statistically significant. This states that as the number of contacts increases, the less likely that a client will give a yes response.</a:t>
            </a: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 err="1"/>
              <a:t>pdays</a:t>
            </a:r>
            <a:r>
              <a:rPr lang="en-US" sz="900" dirty="0"/>
              <a:t> (Number of days since the client was last contacted from a previous campaign) and previous(Number of contacts performed before this campaign) shows a weak positive correlation and is statistically significant. This states that clients that were previously contacted are more likely to give a yes response</a:t>
            </a: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17D97510-F856-F2D8-4663-318B0031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168" y="638175"/>
            <a:ext cx="6246114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2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6D5E2-7AC9-846F-D877-D1BC2DD3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Segmentation: Categorical Variables Using Chi-Squared Test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99E0F-8A78-993E-9A44-3FCDF87FC73D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200" dirty="0"/>
              <a:t>job and marital Status and education are statistical significance here which indicates that the job type, marital status, and education affects the likelihood of yes response</a:t>
            </a:r>
            <a:endParaRPr lang="en-US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200" dirty="0"/>
              <a:t>default has no statistical significance here having credit in default does not affect the likelihood of a yes response.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200" dirty="0"/>
              <a:t>housing and loan are statistical significance which indicates that have a housing loan and a personal loan affects the likelihood of a yes response.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200" dirty="0"/>
              <a:t>contact is statistical significance which indicates that type of contact communication affects the likelihood of a yes response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200" dirty="0"/>
              <a:t>month and </a:t>
            </a:r>
            <a:r>
              <a:rPr lang="en-US" sz="1200" dirty="0" err="1"/>
              <a:t>poutcome</a:t>
            </a:r>
            <a:r>
              <a:rPr lang="en-US" sz="1200" dirty="0"/>
              <a:t> are statistical significance and they show a strong association that affects the likelihood of a yes response</a:t>
            </a: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55798F06-70C3-F529-1995-6E721639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304" y="638175"/>
            <a:ext cx="4915293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4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2587B-C3AE-75CB-75F1-C4EC8AC0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Machine Learning Algorithm</a:t>
            </a:r>
            <a:r>
              <a:rPr lang="en-US" sz="4200" dirty="0"/>
              <a:t>: Random Forest Classifier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B58C52-F1CA-78B5-FDD1-EB0658DA76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558642"/>
              </p:ext>
            </p:extLst>
          </p:nvPr>
        </p:nvGraphicFramePr>
        <p:xfrm>
          <a:off x="838200" y="3012561"/>
          <a:ext cx="10515604" cy="237993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70890">
                  <a:extLst>
                    <a:ext uri="{9D8B030D-6E8A-4147-A177-3AD203B41FA5}">
                      <a16:colId xmlns:a16="http://schemas.microsoft.com/office/drawing/2014/main" val="2679997952"/>
                    </a:ext>
                  </a:extLst>
                </a:gridCol>
                <a:gridCol w="2223652">
                  <a:extLst>
                    <a:ext uri="{9D8B030D-6E8A-4147-A177-3AD203B41FA5}">
                      <a16:colId xmlns:a16="http://schemas.microsoft.com/office/drawing/2014/main" val="3227980608"/>
                    </a:ext>
                  </a:extLst>
                </a:gridCol>
                <a:gridCol w="1713451">
                  <a:extLst>
                    <a:ext uri="{9D8B030D-6E8A-4147-A177-3AD203B41FA5}">
                      <a16:colId xmlns:a16="http://schemas.microsoft.com/office/drawing/2014/main" val="397881795"/>
                    </a:ext>
                  </a:extLst>
                </a:gridCol>
                <a:gridCol w="2220227">
                  <a:extLst>
                    <a:ext uri="{9D8B030D-6E8A-4147-A177-3AD203B41FA5}">
                      <a16:colId xmlns:a16="http://schemas.microsoft.com/office/drawing/2014/main" val="2258697738"/>
                    </a:ext>
                  </a:extLst>
                </a:gridCol>
                <a:gridCol w="1987384">
                  <a:extLst>
                    <a:ext uri="{9D8B030D-6E8A-4147-A177-3AD203B41FA5}">
                      <a16:colId xmlns:a16="http://schemas.microsoft.com/office/drawing/2014/main" val="232614380"/>
                    </a:ext>
                  </a:extLst>
                </a:gridCol>
              </a:tblGrid>
              <a:tr h="8152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b="0" cap="none" spc="0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 marL="197232" marR="197232" marT="138062" marB="13806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0" cap="none" spc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marL="197232" marR="197232" marT="138062" marB="13806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0" cap="none" spc="0" dirty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marL="197232" marR="197232" marT="138062" marB="13806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0" cap="none" spc="0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marL="197232" marR="197232" marT="138062" marB="13806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0" cap="none" spc="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 marL="197232" marR="197232" marT="138062" marB="13806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652986"/>
                  </a:ext>
                </a:extLst>
              </a:tr>
              <a:tr h="8152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97232" marR="197232" marT="138062" marB="138062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83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480917"/>
                  </a:ext>
                </a:extLst>
              </a:tr>
              <a:tr h="749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 cap="none" spc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L="197232" marR="197232" marT="138062" marB="1380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37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57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51480-F4B5-3A63-CED2-874DE03E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 Forest Classifier: Feature Importance</a:t>
            </a:r>
          </a:p>
          <a:p>
            <a:pPr algn="ctr"/>
            <a:endParaRPr lang="en-US" sz="1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graph with blue squares&#10;&#10;Description automatically generated">
            <a:extLst>
              <a:ext uri="{FF2B5EF4-FFF2-40B4-BE49-F238E27FC236}">
                <a16:creationId xmlns:a16="http://schemas.microsoft.com/office/drawing/2014/main" id="{0E10CFAE-8C99-4AA3-18DC-E1E6957F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22" y="643466"/>
            <a:ext cx="61874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1F2F7-6B71-4D13-4B99-4B977078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Insights and Recommendation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3CE9A-115E-C1CC-5E94-984AA456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000" b="1" dirty="0">
                <a:ea typeface="+mn-lt"/>
                <a:cs typeface="+mn-lt"/>
              </a:rPr>
              <a:t>Long Calls and Engagement</a:t>
            </a:r>
            <a:r>
              <a:rPr lang="en-US" sz="1000" dirty="0">
                <a:ea typeface="+mn-lt"/>
                <a:cs typeface="+mn-lt"/>
              </a:rPr>
              <a:t>: There is a strong correlation and statistical significance between the duration of calls and the likelihood of securing a subscription. Therefore, focusing on longer, more engaged conversations can increase subscription rates. Summary: </a:t>
            </a:r>
            <a:r>
              <a:rPr lang="en-US" sz="1000" dirty="0" err="1">
                <a:ea typeface="+mn-lt"/>
                <a:cs typeface="+mn-lt"/>
              </a:rPr>
              <a:t>Prioritise</a:t>
            </a:r>
            <a:r>
              <a:rPr lang="en-US" sz="1000" dirty="0">
                <a:ea typeface="+mn-lt"/>
                <a:cs typeface="+mn-lt"/>
              </a:rPr>
              <a:t> meaningful, lengthy calls to boost subscriptions.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Previous Campaign Contacts</a:t>
            </a:r>
            <a:r>
              <a:rPr lang="en-US" sz="1000" dirty="0">
                <a:ea typeface="+mn-lt"/>
                <a:cs typeface="+mn-lt"/>
              </a:rPr>
              <a:t>: Clients previously contacted show a weak positive correlation with subscription likelihood, supported by statistical significance. This indicates that individuals engaged in past campaigns are more likely to subscribe. Summary: Re-engage individuals from past campaigns for better subscription rates.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Best Channel - Cellular</a:t>
            </a:r>
            <a:r>
              <a:rPr lang="en-US" sz="1000" dirty="0">
                <a:ea typeface="+mn-lt"/>
                <a:cs typeface="+mn-lt"/>
              </a:rPr>
              <a:t>: Cellular communication emerges as the most effective channel for gaining subscriptions. Summary: Use cellular as the primary channel for higher subscription success.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Age Factor</a:t>
            </a:r>
            <a:r>
              <a:rPr lang="en-US" sz="1000" dirty="0">
                <a:ea typeface="+mn-lt"/>
                <a:cs typeface="+mn-lt"/>
              </a:rPr>
              <a:t>: Age demonstrates a very weak positive correlation with a statistically significant p-value below 0.05. Clients aged 25-59, particularly those in management, blue-collar, technician, and retired roles, are more likely to subscribe. Summary: Target clients aged 25-59 in specific job categories for higher subscription likelihood.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Seasonal Trends and Previous Campaign Outcomes</a:t>
            </a:r>
            <a:r>
              <a:rPr lang="en-US" sz="1000" dirty="0">
                <a:ea typeface="+mn-lt"/>
                <a:cs typeface="+mn-lt"/>
              </a:rPr>
              <a:t>: Certain months, like May and August, show higher subscription rates. The results of previous marketing campaigns are statistically significant and strongly influence subscription likelihood. Summary: Focus efforts during high-performing months and leverage past campaign outcomes.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Contact Frequency During Campaign</a:t>
            </a:r>
            <a:r>
              <a:rPr lang="en-US" sz="1000" dirty="0">
                <a:ea typeface="+mn-lt"/>
                <a:cs typeface="+mn-lt"/>
              </a:rPr>
              <a:t>: There is a weak negative correlation with statistical significance between the number of contacts during the campaign and subscription likelihood. Increasing contacts does not necessarily lead to more subscriptions, suggesting the need to </a:t>
            </a:r>
            <a:r>
              <a:rPr lang="en-US" sz="1000" dirty="0" err="1">
                <a:ea typeface="+mn-lt"/>
                <a:cs typeface="+mn-lt"/>
              </a:rPr>
              <a:t>optimise</a:t>
            </a:r>
            <a:r>
              <a:rPr lang="en-US" sz="1000" dirty="0">
                <a:ea typeface="+mn-lt"/>
                <a:cs typeface="+mn-lt"/>
              </a:rPr>
              <a:t> contact frequency. Summary: </a:t>
            </a:r>
            <a:r>
              <a:rPr lang="en-US" sz="1000" dirty="0" err="1">
                <a:ea typeface="+mn-lt"/>
                <a:cs typeface="+mn-lt"/>
              </a:rPr>
              <a:t>Optimise</a:t>
            </a:r>
            <a:r>
              <a:rPr lang="en-US" sz="1000" dirty="0">
                <a:ea typeface="+mn-lt"/>
                <a:cs typeface="+mn-lt"/>
              </a:rPr>
              <a:t> the number of contacts (from about 1 to 4) during the campaign to avoid diminishing returns.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Previous Contact Frequency</a:t>
            </a:r>
            <a:r>
              <a:rPr lang="en-US" sz="1000" dirty="0">
                <a:ea typeface="+mn-lt"/>
                <a:cs typeface="+mn-lt"/>
              </a:rPr>
              <a:t>: The number of contacts before the current campaign shows a weak positive correlation and statistical significance. Clients previously contacted are more likely to subscribe. Summary: Leverage previous contacts (of those contacted up to 2 times) to improve current campaign success.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Model Validation with Random Forest</a:t>
            </a:r>
            <a:r>
              <a:rPr lang="en-US" sz="1000" dirty="0">
                <a:ea typeface="+mn-lt"/>
                <a:cs typeface="+mn-lt"/>
              </a:rPr>
              <a:t>: The insights are further validated by a hyperparameter-</a:t>
            </a:r>
            <a:r>
              <a:rPr lang="en-US" sz="1000" dirty="0" err="1">
                <a:ea typeface="+mn-lt"/>
                <a:cs typeface="+mn-lt"/>
              </a:rPr>
              <a:t>optimised</a:t>
            </a:r>
            <a:r>
              <a:rPr lang="en-US" sz="1000" dirty="0">
                <a:ea typeface="+mn-lt"/>
                <a:cs typeface="+mn-lt"/>
              </a:rPr>
              <a:t> Random Forest classifier predictive model. This model uses these features to predict if a customer will subscribe, achieving a good precision of over 80% score on both the train and test datasets. Summary: The Random Forest model, </a:t>
            </a:r>
            <a:r>
              <a:rPr lang="en-US" sz="1000" dirty="0" err="1">
                <a:ea typeface="+mn-lt"/>
                <a:cs typeface="+mn-lt"/>
              </a:rPr>
              <a:t>optimised</a:t>
            </a:r>
            <a:r>
              <a:rPr lang="en-US" sz="1000" dirty="0">
                <a:ea typeface="+mn-lt"/>
                <a:cs typeface="+mn-lt"/>
              </a:rPr>
              <a:t> for hyperparameters, confirms the insights with a precision score of over 80% in predicting subscriptions on both training and testing data.</a:t>
            </a:r>
            <a:endParaRPr lang="en-US" sz="1000" dirty="0"/>
          </a:p>
          <a:p>
            <a:r>
              <a:rPr lang="en-US" sz="1000" b="1" dirty="0">
                <a:ea typeface="+mn-lt"/>
                <a:cs typeface="+mn-lt"/>
              </a:rPr>
              <a:t>Recommendation for Model Application</a:t>
            </a:r>
            <a:r>
              <a:rPr lang="en-US" sz="1000" dirty="0">
                <a:ea typeface="+mn-lt"/>
                <a:cs typeface="+mn-lt"/>
              </a:rPr>
              <a:t>: I recommend using this hyperparameter-</a:t>
            </a:r>
            <a:r>
              <a:rPr lang="en-US" sz="1000" dirty="0" err="1">
                <a:ea typeface="+mn-lt"/>
                <a:cs typeface="+mn-lt"/>
              </a:rPr>
              <a:t>optimised</a:t>
            </a:r>
            <a:r>
              <a:rPr lang="en-US" sz="1000" dirty="0">
                <a:ea typeface="+mn-lt"/>
                <a:cs typeface="+mn-lt"/>
              </a:rPr>
              <a:t> Random Forest model on new data to enhance the team's performance. This will help in selecting individuals who are more likely to subscribe. Summary: Implement the Random Forest model on new data to improve team performance by targeting likely subscribers.</a:t>
            </a:r>
          </a:p>
          <a:p>
            <a:r>
              <a:rPr lang="en-US" sz="1000" dirty="0">
                <a:ea typeface="+mn-lt"/>
                <a:cs typeface="+mn-lt"/>
              </a:rPr>
              <a:t>Link to full report on GitHub: </a:t>
            </a:r>
            <a:r>
              <a:rPr lang="en-US" sz="1000" dirty="0">
                <a:ea typeface="+mn-lt"/>
                <a:cs typeface="+mn-lt"/>
                <a:hlinkClick r:id="rId2"/>
              </a:rPr>
              <a:t>https://github.com/luthergit/Direct_Marketing_Analysis/blob/main/direct_marketing_analysis_with_commentary.ipynb</a:t>
            </a:r>
            <a:endParaRPr lang="en-US" sz="1000" dirty="0">
              <a:ea typeface="+mn-lt"/>
              <a:cs typeface="+mn-lt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3215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878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Direct Market Analysis: Biserial Correlation of Numerical Variables</vt:lpstr>
      <vt:lpstr>Segmentation: Categorical Variables Using Chi-Squared Test </vt:lpstr>
      <vt:lpstr>Machine Learning Algorithm: Random Forest Classifier</vt:lpstr>
      <vt:lpstr>Random Forest Classifier: Feature Importance </vt:lpstr>
      <vt:lpstr>Insights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 </dc:title>
  <dc:creator/>
  <cp:lastModifiedBy>Microsoft Office User</cp:lastModifiedBy>
  <cp:revision>326</cp:revision>
  <dcterms:created xsi:type="dcterms:W3CDTF">2024-05-25T13:04:43Z</dcterms:created>
  <dcterms:modified xsi:type="dcterms:W3CDTF">2024-05-26T11:16:00Z</dcterms:modified>
</cp:coreProperties>
</file>