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63" r:id="rId4"/>
    <p:sldId id="258" r:id="rId5"/>
    <p:sldId id="264" r:id="rId6"/>
    <p:sldId id="260" r:id="rId7"/>
    <p:sldId id="261" r:id="rId8"/>
    <p:sldId id="266" r:id="rId9"/>
    <p:sldId id="267" r:id="rId10"/>
    <p:sldId id="271" r:id="rId11"/>
    <p:sldId id="268" r:id="rId12"/>
    <p:sldId id="269" r:id="rId13"/>
    <p:sldId id="270" r:id="rId14"/>
    <p:sldId id="272" r:id="rId15"/>
    <p:sldId id="273" r:id="rId16"/>
    <p:sldId id="274" r:id="rId17"/>
    <p:sldId id="286" r:id="rId18"/>
    <p:sldId id="287" r:id="rId19"/>
    <p:sldId id="289" r:id="rId20"/>
    <p:sldId id="288" r:id="rId21"/>
    <p:sldId id="281" r:id="rId22"/>
    <p:sldId id="282" r:id="rId23"/>
    <p:sldId id="283" r:id="rId24"/>
    <p:sldId id="284" r:id="rId25"/>
    <p:sldId id="285"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MC0nf7D6Luzl0x4dmd84rICYz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2B2B2B"/>
    <a:srgbClr val="3CBEB4"/>
    <a:srgbClr val="F6F8F8"/>
    <a:srgbClr val="F3F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93379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323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68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3289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226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016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878a8e993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878a8e993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5878a8e993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2364530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938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465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974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a9dbbabfc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5a9dbbabfc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8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a9dbbabfc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5a9dbbabfc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974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878a8e993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878a8e993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5878a8e993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4233289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878a8e993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878a8e993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5878a8e993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316592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878a8e993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878a8e993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5878a8e993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8798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3340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30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64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ull Blank Image Layout">
  <p:cSld name="Full Blank Image Layout">
    <p:spTree>
      <p:nvGrpSpPr>
        <p:cNvPr id="1" name="Shape 23"/>
        <p:cNvGrpSpPr/>
        <p:nvPr/>
      </p:nvGrpSpPr>
      <p:grpSpPr>
        <a:xfrm>
          <a:off x="0" y="0"/>
          <a:ext cx="0" cy="0"/>
          <a:chOff x="0" y="0"/>
          <a:chExt cx="0" cy="0"/>
        </a:xfrm>
      </p:grpSpPr>
      <p:sp>
        <p:nvSpPr>
          <p:cNvPr id="24" name="Google Shape;24;p17"/>
          <p:cNvSpPr>
            <a:spLocks noGrp="1"/>
          </p:cNvSpPr>
          <p:nvPr>
            <p:ph type="pic" idx="2"/>
          </p:nvPr>
        </p:nvSpPr>
        <p:spPr>
          <a:xfrm>
            <a:off x="0" y="0"/>
            <a:ext cx="12192000" cy="6857999"/>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Image Layout">
  <p:cSld name="Three Image Layout">
    <p:spTree>
      <p:nvGrpSpPr>
        <p:cNvPr id="1" name="Shape 44"/>
        <p:cNvGrpSpPr/>
        <p:nvPr/>
      </p:nvGrpSpPr>
      <p:grpSpPr>
        <a:xfrm>
          <a:off x="0" y="0"/>
          <a:ext cx="0" cy="0"/>
          <a:chOff x="0" y="0"/>
          <a:chExt cx="0" cy="0"/>
        </a:xfrm>
      </p:grpSpPr>
      <p:sp>
        <p:nvSpPr>
          <p:cNvPr id="45" name="Google Shape;45;p26"/>
          <p:cNvSpPr>
            <a:spLocks noGrp="1"/>
          </p:cNvSpPr>
          <p:nvPr>
            <p:ph type="pic" idx="2"/>
          </p:nvPr>
        </p:nvSpPr>
        <p:spPr>
          <a:xfrm>
            <a:off x="5717539" y="1473958"/>
            <a:ext cx="1833786" cy="356333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26"/>
          <p:cNvSpPr>
            <a:spLocks noGrp="1"/>
          </p:cNvSpPr>
          <p:nvPr>
            <p:ph type="pic" idx="3"/>
          </p:nvPr>
        </p:nvSpPr>
        <p:spPr>
          <a:xfrm>
            <a:off x="7551325" y="1473958"/>
            <a:ext cx="1833786" cy="356333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Google Shape;47;p26"/>
          <p:cNvSpPr>
            <a:spLocks noGrp="1"/>
          </p:cNvSpPr>
          <p:nvPr>
            <p:ph type="pic" idx="4"/>
          </p:nvPr>
        </p:nvSpPr>
        <p:spPr>
          <a:xfrm>
            <a:off x="9385111" y="1473958"/>
            <a:ext cx="1833786" cy="356333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ockup2">
  <p:cSld name="Mockup2">
    <p:spTree>
      <p:nvGrpSpPr>
        <p:cNvPr id="1" name="Shape 48"/>
        <p:cNvGrpSpPr/>
        <p:nvPr/>
      </p:nvGrpSpPr>
      <p:grpSpPr>
        <a:xfrm>
          <a:off x="0" y="0"/>
          <a:ext cx="0" cy="0"/>
          <a:chOff x="0" y="0"/>
          <a:chExt cx="0" cy="0"/>
        </a:xfrm>
      </p:grpSpPr>
      <p:sp>
        <p:nvSpPr>
          <p:cNvPr id="49" name="Google Shape;49;p27"/>
          <p:cNvSpPr>
            <a:spLocks noGrp="1"/>
          </p:cNvSpPr>
          <p:nvPr>
            <p:ph type="pic" idx="2"/>
          </p:nvPr>
        </p:nvSpPr>
        <p:spPr>
          <a:xfrm>
            <a:off x="5117796" y="1670709"/>
            <a:ext cx="1991302" cy="3497350"/>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Layout">
  <p:cSld name="Opening Layout">
    <p:spTree>
      <p:nvGrpSpPr>
        <p:cNvPr id="1" name="Shape 50"/>
        <p:cNvGrpSpPr/>
        <p:nvPr/>
      </p:nvGrpSpPr>
      <p:grpSpPr>
        <a:xfrm>
          <a:off x="0" y="0"/>
          <a:ext cx="0" cy="0"/>
          <a:chOff x="0" y="0"/>
          <a:chExt cx="0" cy="0"/>
        </a:xfrm>
      </p:grpSpPr>
      <p:sp>
        <p:nvSpPr>
          <p:cNvPr id="51" name="Google Shape;51;p28"/>
          <p:cNvSpPr>
            <a:spLocks noGrp="1"/>
          </p:cNvSpPr>
          <p:nvPr>
            <p:ph type="pic" idx="2"/>
          </p:nvPr>
        </p:nvSpPr>
        <p:spPr>
          <a:xfrm>
            <a:off x="0" y="0"/>
            <a:ext cx="12192000" cy="3715657"/>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2" name="Google Shape;52;p28"/>
          <p:cNvSpPr>
            <a:spLocks noGrp="1"/>
          </p:cNvSpPr>
          <p:nvPr>
            <p:ph type="pic" idx="3"/>
          </p:nvPr>
        </p:nvSpPr>
        <p:spPr>
          <a:xfrm>
            <a:off x="5090160" y="2709817"/>
            <a:ext cx="2011680" cy="2011680"/>
          </a:xfrm>
          <a:prstGeom prst="ellipse">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reative Opening">
  <p:cSld name="Creative Opening">
    <p:spTree>
      <p:nvGrpSpPr>
        <p:cNvPr id="1" name="Shape 53"/>
        <p:cNvGrpSpPr/>
        <p:nvPr/>
      </p:nvGrpSpPr>
      <p:grpSpPr>
        <a:xfrm>
          <a:off x="0" y="0"/>
          <a:ext cx="0" cy="0"/>
          <a:chOff x="0" y="0"/>
          <a:chExt cx="0" cy="0"/>
        </a:xfrm>
      </p:grpSpPr>
      <p:sp>
        <p:nvSpPr>
          <p:cNvPr id="54" name="Google Shape;54;p29"/>
          <p:cNvSpPr>
            <a:spLocks noGrp="1"/>
          </p:cNvSpPr>
          <p:nvPr>
            <p:ph type="pic" idx="2"/>
          </p:nvPr>
        </p:nvSpPr>
        <p:spPr>
          <a:xfrm>
            <a:off x="1331922" y="1203794"/>
            <a:ext cx="4311730" cy="4301385"/>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rvice Layout">
  <p:cSld name="Service Layout">
    <p:spTree>
      <p:nvGrpSpPr>
        <p:cNvPr id="1" name="Shape 55"/>
        <p:cNvGrpSpPr/>
        <p:nvPr/>
      </p:nvGrpSpPr>
      <p:grpSpPr>
        <a:xfrm>
          <a:off x="0" y="0"/>
          <a:ext cx="0" cy="0"/>
          <a:chOff x="0" y="0"/>
          <a:chExt cx="0" cy="0"/>
        </a:xfrm>
      </p:grpSpPr>
      <p:sp>
        <p:nvSpPr>
          <p:cNvPr id="56" name="Google Shape;56;p30"/>
          <p:cNvSpPr>
            <a:spLocks noGrp="1"/>
          </p:cNvSpPr>
          <p:nvPr>
            <p:ph type="pic" idx="2"/>
          </p:nvPr>
        </p:nvSpPr>
        <p:spPr>
          <a:xfrm>
            <a:off x="0" y="0"/>
            <a:ext cx="3251200" cy="68580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tem two">
  <p:cSld name="Item two">
    <p:spTree>
      <p:nvGrpSpPr>
        <p:cNvPr id="1" name="Shape 57"/>
        <p:cNvGrpSpPr/>
        <p:nvPr/>
      </p:nvGrpSpPr>
      <p:grpSpPr>
        <a:xfrm>
          <a:off x="0" y="0"/>
          <a:ext cx="0" cy="0"/>
          <a:chOff x="0" y="0"/>
          <a:chExt cx="0" cy="0"/>
        </a:xfrm>
      </p:grpSpPr>
      <p:sp>
        <p:nvSpPr>
          <p:cNvPr id="58" name="Google Shape;58;p31"/>
          <p:cNvSpPr>
            <a:spLocks noGrp="1"/>
          </p:cNvSpPr>
          <p:nvPr>
            <p:ph type="pic" idx="2"/>
          </p:nvPr>
        </p:nvSpPr>
        <p:spPr>
          <a:xfrm>
            <a:off x="3817256" y="2656114"/>
            <a:ext cx="5254173" cy="2708085"/>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Item Layout">
  <p:cSld name="Three Item Layout">
    <p:spTree>
      <p:nvGrpSpPr>
        <p:cNvPr id="1" name="Shape 59"/>
        <p:cNvGrpSpPr/>
        <p:nvPr/>
      </p:nvGrpSpPr>
      <p:grpSpPr>
        <a:xfrm>
          <a:off x="0" y="0"/>
          <a:ext cx="0" cy="0"/>
          <a:chOff x="0" y="0"/>
          <a:chExt cx="0" cy="0"/>
        </a:xfrm>
      </p:grpSpPr>
      <p:sp>
        <p:nvSpPr>
          <p:cNvPr id="60" name="Google Shape;60;p32"/>
          <p:cNvSpPr>
            <a:spLocks noGrp="1"/>
          </p:cNvSpPr>
          <p:nvPr>
            <p:ph type="pic" idx="2"/>
          </p:nvPr>
        </p:nvSpPr>
        <p:spPr>
          <a:xfrm>
            <a:off x="4631506" y="2432923"/>
            <a:ext cx="2880000" cy="21600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1" name="Google Shape;61;p32"/>
          <p:cNvSpPr>
            <a:spLocks noGrp="1"/>
          </p:cNvSpPr>
          <p:nvPr>
            <p:ph type="pic" idx="3"/>
          </p:nvPr>
        </p:nvSpPr>
        <p:spPr>
          <a:xfrm>
            <a:off x="1214796" y="2432923"/>
            <a:ext cx="2880000" cy="21600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32"/>
          <p:cNvSpPr>
            <a:spLocks noGrp="1"/>
          </p:cNvSpPr>
          <p:nvPr>
            <p:ph type="pic" idx="4"/>
          </p:nvPr>
        </p:nvSpPr>
        <p:spPr>
          <a:xfrm>
            <a:off x="8048216" y="2432923"/>
            <a:ext cx="2880000" cy="21600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Piece of Image">
  <p:cSld name="Two Piece of Image">
    <p:spTree>
      <p:nvGrpSpPr>
        <p:cNvPr id="1" name="Shape 63"/>
        <p:cNvGrpSpPr/>
        <p:nvPr/>
      </p:nvGrpSpPr>
      <p:grpSpPr>
        <a:xfrm>
          <a:off x="0" y="0"/>
          <a:ext cx="0" cy="0"/>
          <a:chOff x="0" y="0"/>
          <a:chExt cx="0" cy="0"/>
        </a:xfrm>
      </p:grpSpPr>
      <p:sp>
        <p:nvSpPr>
          <p:cNvPr id="64" name="Google Shape;64;p33"/>
          <p:cNvSpPr>
            <a:spLocks noGrp="1"/>
          </p:cNvSpPr>
          <p:nvPr>
            <p:ph type="pic" idx="2"/>
          </p:nvPr>
        </p:nvSpPr>
        <p:spPr>
          <a:xfrm>
            <a:off x="1303242" y="1117278"/>
            <a:ext cx="4778243" cy="2438723"/>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65" name="Google Shape;65;p33"/>
          <p:cNvSpPr>
            <a:spLocks noGrp="1"/>
          </p:cNvSpPr>
          <p:nvPr>
            <p:ph type="pic" idx="3"/>
          </p:nvPr>
        </p:nvSpPr>
        <p:spPr>
          <a:xfrm>
            <a:off x="6516913" y="3733537"/>
            <a:ext cx="4020458" cy="1839949"/>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our Creative Layout">
  <p:cSld name="Four Creative Layout">
    <p:spTree>
      <p:nvGrpSpPr>
        <p:cNvPr id="1" name="Shape 66"/>
        <p:cNvGrpSpPr/>
        <p:nvPr/>
      </p:nvGrpSpPr>
      <p:grpSpPr>
        <a:xfrm>
          <a:off x="0" y="0"/>
          <a:ext cx="0" cy="0"/>
          <a:chOff x="0" y="0"/>
          <a:chExt cx="0" cy="0"/>
        </a:xfrm>
      </p:grpSpPr>
      <p:sp>
        <p:nvSpPr>
          <p:cNvPr id="67" name="Google Shape;67;p34"/>
          <p:cNvSpPr>
            <a:spLocks noGrp="1"/>
          </p:cNvSpPr>
          <p:nvPr>
            <p:ph type="pic" idx="2"/>
          </p:nvPr>
        </p:nvSpPr>
        <p:spPr>
          <a:xfrm>
            <a:off x="6194558" y="1059220"/>
            <a:ext cx="2252757" cy="2511294"/>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68" name="Google Shape;68;p34"/>
          <p:cNvSpPr>
            <a:spLocks noGrp="1"/>
          </p:cNvSpPr>
          <p:nvPr>
            <p:ph type="pic" idx="3"/>
          </p:nvPr>
        </p:nvSpPr>
        <p:spPr>
          <a:xfrm>
            <a:off x="8447315" y="3570514"/>
            <a:ext cx="2252757" cy="1923144"/>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69" name="Google Shape;69;p34"/>
          <p:cNvSpPr>
            <a:spLocks noGrp="1"/>
          </p:cNvSpPr>
          <p:nvPr>
            <p:ph type="pic" idx="4"/>
          </p:nvPr>
        </p:nvSpPr>
        <p:spPr>
          <a:xfrm>
            <a:off x="6821715" y="3570514"/>
            <a:ext cx="1625600" cy="1494971"/>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70" name="Google Shape;70;p34"/>
          <p:cNvSpPr>
            <a:spLocks noGrp="1"/>
          </p:cNvSpPr>
          <p:nvPr>
            <p:ph type="pic" idx="5"/>
          </p:nvPr>
        </p:nvSpPr>
        <p:spPr>
          <a:xfrm>
            <a:off x="8447315" y="1480456"/>
            <a:ext cx="1872343" cy="2090058"/>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Big Left Image">
  <p:cSld name="One Big Left Image">
    <p:spTree>
      <p:nvGrpSpPr>
        <p:cNvPr id="1" name="Shape 71"/>
        <p:cNvGrpSpPr/>
        <p:nvPr/>
      </p:nvGrpSpPr>
      <p:grpSpPr>
        <a:xfrm>
          <a:off x="0" y="0"/>
          <a:ext cx="0" cy="0"/>
          <a:chOff x="0" y="0"/>
          <a:chExt cx="0" cy="0"/>
        </a:xfrm>
      </p:grpSpPr>
      <p:sp>
        <p:nvSpPr>
          <p:cNvPr id="72" name="Google Shape;72;p35"/>
          <p:cNvSpPr>
            <a:spLocks noGrp="1"/>
          </p:cNvSpPr>
          <p:nvPr>
            <p:ph type="pic" idx="2"/>
          </p:nvPr>
        </p:nvSpPr>
        <p:spPr>
          <a:xfrm>
            <a:off x="0" y="0"/>
            <a:ext cx="6091238" cy="68580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Layout">
  <p:cSld name="Blank Layout">
    <p:spTree>
      <p:nvGrpSpPr>
        <p:cNvPr id="1" name="Shape 2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Top Image">
  <p:cSld name="Three Top Image">
    <p:spTree>
      <p:nvGrpSpPr>
        <p:cNvPr id="1" name="Shape 73"/>
        <p:cNvGrpSpPr/>
        <p:nvPr/>
      </p:nvGrpSpPr>
      <p:grpSpPr>
        <a:xfrm>
          <a:off x="0" y="0"/>
          <a:ext cx="0" cy="0"/>
          <a:chOff x="0" y="0"/>
          <a:chExt cx="0" cy="0"/>
        </a:xfrm>
      </p:grpSpPr>
      <p:sp>
        <p:nvSpPr>
          <p:cNvPr id="74" name="Google Shape;74;p36"/>
          <p:cNvSpPr>
            <a:spLocks noGrp="1"/>
          </p:cNvSpPr>
          <p:nvPr>
            <p:ph type="pic" idx="2"/>
          </p:nvPr>
        </p:nvSpPr>
        <p:spPr>
          <a:xfrm>
            <a:off x="4472296" y="1096615"/>
            <a:ext cx="3240000" cy="2520000"/>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CCD7D7"/>
              </a:buClr>
              <a:buSzPts val="1300"/>
              <a:buFont typeface="Arial"/>
              <a:buNone/>
              <a:defRPr sz="1300" b="0" i="0" u="none" strike="noStrike" cap="none">
                <a:solidFill>
                  <a:srgbClr val="CCD7D7"/>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Google Shape;75;p36"/>
          <p:cNvSpPr>
            <a:spLocks noGrp="1"/>
          </p:cNvSpPr>
          <p:nvPr>
            <p:ph type="pic" idx="3"/>
          </p:nvPr>
        </p:nvSpPr>
        <p:spPr>
          <a:xfrm>
            <a:off x="8085651" y="1096615"/>
            <a:ext cx="3240000" cy="2520000"/>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CCD7D7"/>
              </a:buClr>
              <a:buSzPts val="1300"/>
              <a:buFont typeface="Arial"/>
              <a:buNone/>
              <a:defRPr sz="1300" b="0" i="0" u="none" strike="noStrike" cap="none">
                <a:solidFill>
                  <a:srgbClr val="CCD7D7"/>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6" name="Google Shape;76;p36"/>
          <p:cNvSpPr>
            <a:spLocks noGrp="1"/>
          </p:cNvSpPr>
          <p:nvPr>
            <p:ph type="pic" idx="4"/>
          </p:nvPr>
        </p:nvSpPr>
        <p:spPr>
          <a:xfrm>
            <a:off x="858941" y="1102359"/>
            <a:ext cx="3240000" cy="2520000"/>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CCD7D7"/>
              </a:buClr>
              <a:buSzPts val="1300"/>
              <a:buFont typeface="Arial"/>
              <a:buNone/>
              <a:defRPr sz="1300" b="0" i="0" u="none" strike="noStrike" cap="none">
                <a:solidFill>
                  <a:srgbClr val="CCD7D7"/>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Right Image">
  <p:cSld name="Big Right Image">
    <p:spTree>
      <p:nvGrpSpPr>
        <p:cNvPr id="1" name="Shape 77"/>
        <p:cNvGrpSpPr/>
        <p:nvPr/>
      </p:nvGrpSpPr>
      <p:grpSpPr>
        <a:xfrm>
          <a:off x="0" y="0"/>
          <a:ext cx="0" cy="0"/>
          <a:chOff x="0" y="0"/>
          <a:chExt cx="0" cy="0"/>
        </a:xfrm>
      </p:grpSpPr>
      <p:sp>
        <p:nvSpPr>
          <p:cNvPr id="78" name="Google Shape;78;p37"/>
          <p:cNvSpPr>
            <a:spLocks noGrp="1"/>
          </p:cNvSpPr>
          <p:nvPr>
            <p:ph type="pic" idx="2"/>
          </p:nvPr>
        </p:nvSpPr>
        <p:spPr>
          <a:xfrm>
            <a:off x="6127137" y="1079440"/>
            <a:ext cx="4439264" cy="4566616"/>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Member Team">
  <p:cSld name="Three Member Team">
    <p:spTree>
      <p:nvGrpSpPr>
        <p:cNvPr id="1" name="Shape 79"/>
        <p:cNvGrpSpPr/>
        <p:nvPr/>
      </p:nvGrpSpPr>
      <p:grpSpPr>
        <a:xfrm>
          <a:off x="0" y="0"/>
          <a:ext cx="0" cy="0"/>
          <a:chOff x="0" y="0"/>
          <a:chExt cx="0" cy="0"/>
        </a:xfrm>
      </p:grpSpPr>
      <p:sp>
        <p:nvSpPr>
          <p:cNvPr id="80" name="Google Shape;80;p38"/>
          <p:cNvSpPr>
            <a:spLocks noGrp="1"/>
          </p:cNvSpPr>
          <p:nvPr>
            <p:ph type="pic" idx="2"/>
          </p:nvPr>
        </p:nvSpPr>
        <p:spPr>
          <a:xfrm>
            <a:off x="4470401" y="2917371"/>
            <a:ext cx="3267118" cy="3940628"/>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Google Shape;81;p38"/>
          <p:cNvSpPr>
            <a:spLocks noGrp="1"/>
          </p:cNvSpPr>
          <p:nvPr>
            <p:ph type="pic" idx="3"/>
          </p:nvPr>
        </p:nvSpPr>
        <p:spPr>
          <a:xfrm>
            <a:off x="523920" y="2917371"/>
            <a:ext cx="3267118" cy="3940628"/>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2" name="Google Shape;82;p38"/>
          <p:cNvSpPr>
            <a:spLocks noGrp="1"/>
          </p:cNvSpPr>
          <p:nvPr>
            <p:ph type="pic" idx="4"/>
          </p:nvPr>
        </p:nvSpPr>
        <p:spPr>
          <a:xfrm>
            <a:off x="8416883" y="2917371"/>
            <a:ext cx="3267118" cy="3940628"/>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icrle Team">
  <p:cSld name="Cicrle Team">
    <p:spTree>
      <p:nvGrpSpPr>
        <p:cNvPr id="1" name="Shape 83"/>
        <p:cNvGrpSpPr/>
        <p:nvPr/>
      </p:nvGrpSpPr>
      <p:grpSpPr>
        <a:xfrm>
          <a:off x="0" y="0"/>
          <a:ext cx="0" cy="0"/>
          <a:chOff x="0" y="0"/>
          <a:chExt cx="0" cy="0"/>
        </a:xfrm>
      </p:grpSpPr>
      <p:sp>
        <p:nvSpPr>
          <p:cNvPr id="84" name="Google Shape;84;p39"/>
          <p:cNvSpPr>
            <a:spLocks noGrp="1"/>
          </p:cNvSpPr>
          <p:nvPr>
            <p:ph type="pic" idx="2"/>
          </p:nvPr>
        </p:nvSpPr>
        <p:spPr>
          <a:xfrm>
            <a:off x="5979883" y="1320800"/>
            <a:ext cx="3657600" cy="36576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 Team Member">
  <p:cSld name="4 Team Member">
    <p:spTree>
      <p:nvGrpSpPr>
        <p:cNvPr id="1" name="Shape 85"/>
        <p:cNvGrpSpPr/>
        <p:nvPr/>
      </p:nvGrpSpPr>
      <p:grpSpPr>
        <a:xfrm>
          <a:off x="0" y="0"/>
          <a:ext cx="0" cy="0"/>
          <a:chOff x="0" y="0"/>
          <a:chExt cx="0" cy="0"/>
        </a:xfrm>
      </p:grpSpPr>
      <p:sp>
        <p:nvSpPr>
          <p:cNvPr id="86" name="Google Shape;86;p40"/>
          <p:cNvSpPr>
            <a:spLocks noGrp="1"/>
          </p:cNvSpPr>
          <p:nvPr>
            <p:ph type="pic" idx="2"/>
          </p:nvPr>
        </p:nvSpPr>
        <p:spPr>
          <a:xfrm>
            <a:off x="1017406" y="943432"/>
            <a:ext cx="2320881" cy="2264225"/>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7" name="Google Shape;87;p40"/>
          <p:cNvSpPr>
            <a:spLocks noGrp="1"/>
          </p:cNvSpPr>
          <p:nvPr>
            <p:ph type="pic" idx="3"/>
          </p:nvPr>
        </p:nvSpPr>
        <p:spPr>
          <a:xfrm>
            <a:off x="3651750" y="943432"/>
            <a:ext cx="2320881" cy="2264225"/>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8" name="Google Shape;88;p40"/>
          <p:cNvSpPr>
            <a:spLocks noGrp="1"/>
          </p:cNvSpPr>
          <p:nvPr>
            <p:ph type="pic" idx="4"/>
          </p:nvPr>
        </p:nvSpPr>
        <p:spPr>
          <a:xfrm>
            <a:off x="6286094" y="943432"/>
            <a:ext cx="2320881" cy="2264225"/>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9" name="Google Shape;89;p40"/>
          <p:cNvSpPr>
            <a:spLocks noGrp="1"/>
          </p:cNvSpPr>
          <p:nvPr>
            <p:ph type="pic" idx="5"/>
          </p:nvPr>
        </p:nvSpPr>
        <p:spPr>
          <a:xfrm>
            <a:off x="8920438" y="943432"/>
            <a:ext cx="2320881" cy="2264225"/>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Special Team">
  <p:cSld name="One Special Team">
    <p:spTree>
      <p:nvGrpSpPr>
        <p:cNvPr id="1" name="Shape 90"/>
        <p:cNvGrpSpPr/>
        <p:nvPr/>
      </p:nvGrpSpPr>
      <p:grpSpPr>
        <a:xfrm>
          <a:off x="0" y="0"/>
          <a:ext cx="0" cy="0"/>
          <a:chOff x="0" y="0"/>
          <a:chExt cx="0" cy="0"/>
        </a:xfrm>
      </p:grpSpPr>
      <p:sp>
        <p:nvSpPr>
          <p:cNvPr id="91" name="Google Shape;91;p41"/>
          <p:cNvSpPr>
            <a:spLocks noGrp="1"/>
          </p:cNvSpPr>
          <p:nvPr>
            <p:ph type="pic" idx="2"/>
          </p:nvPr>
        </p:nvSpPr>
        <p:spPr>
          <a:xfrm>
            <a:off x="1670549" y="978312"/>
            <a:ext cx="2148875" cy="2209201"/>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Layout Sidebar Team">
  <p:cSld name="Three Layout Sidebar Team">
    <p:spTree>
      <p:nvGrpSpPr>
        <p:cNvPr id="1" name="Shape 92"/>
        <p:cNvGrpSpPr/>
        <p:nvPr/>
      </p:nvGrpSpPr>
      <p:grpSpPr>
        <a:xfrm>
          <a:off x="0" y="0"/>
          <a:ext cx="0" cy="0"/>
          <a:chOff x="0" y="0"/>
          <a:chExt cx="0" cy="0"/>
        </a:xfrm>
      </p:grpSpPr>
      <p:sp>
        <p:nvSpPr>
          <p:cNvPr id="93" name="Google Shape;93;p42"/>
          <p:cNvSpPr>
            <a:spLocks noGrp="1"/>
          </p:cNvSpPr>
          <p:nvPr>
            <p:ph type="pic" idx="2"/>
          </p:nvPr>
        </p:nvSpPr>
        <p:spPr>
          <a:xfrm>
            <a:off x="6431236" y="1294723"/>
            <a:ext cx="1188720" cy="1188720"/>
          </a:xfrm>
          <a:prstGeom prst="ellipse">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4" name="Google Shape;94;p42"/>
          <p:cNvSpPr>
            <a:spLocks noGrp="1"/>
          </p:cNvSpPr>
          <p:nvPr>
            <p:ph type="pic" idx="3"/>
          </p:nvPr>
        </p:nvSpPr>
        <p:spPr>
          <a:xfrm>
            <a:off x="6431236" y="2885489"/>
            <a:ext cx="1188720" cy="1188720"/>
          </a:xfrm>
          <a:prstGeom prst="ellipse">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5" name="Google Shape;95;p42"/>
          <p:cNvSpPr>
            <a:spLocks noGrp="1"/>
          </p:cNvSpPr>
          <p:nvPr>
            <p:ph type="pic" idx="4"/>
          </p:nvPr>
        </p:nvSpPr>
        <p:spPr>
          <a:xfrm>
            <a:off x="6431236" y="4476255"/>
            <a:ext cx="1188720" cy="1188720"/>
          </a:xfrm>
          <a:prstGeom prst="ellipse">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5 Team Layout">
  <p:cSld name="5 Team Layout">
    <p:spTree>
      <p:nvGrpSpPr>
        <p:cNvPr id="1" name="Shape 96"/>
        <p:cNvGrpSpPr/>
        <p:nvPr/>
      </p:nvGrpSpPr>
      <p:grpSpPr>
        <a:xfrm>
          <a:off x="0" y="0"/>
          <a:ext cx="0" cy="0"/>
          <a:chOff x="0" y="0"/>
          <a:chExt cx="0" cy="0"/>
        </a:xfrm>
      </p:grpSpPr>
      <p:sp>
        <p:nvSpPr>
          <p:cNvPr id="97" name="Google Shape;97;p43"/>
          <p:cNvSpPr/>
          <p:nvPr/>
        </p:nvSpPr>
        <p:spPr>
          <a:xfrm>
            <a:off x="0" y="5907314"/>
            <a:ext cx="12192000" cy="9506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43"/>
          <p:cNvSpPr>
            <a:spLocks noGrp="1"/>
          </p:cNvSpPr>
          <p:nvPr>
            <p:ph type="pic" idx="2"/>
          </p:nvPr>
        </p:nvSpPr>
        <p:spPr>
          <a:xfrm>
            <a:off x="769259" y="1219207"/>
            <a:ext cx="2133600" cy="384628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9" name="Google Shape;99;p43"/>
          <p:cNvSpPr>
            <a:spLocks noGrp="1"/>
          </p:cNvSpPr>
          <p:nvPr>
            <p:ph type="pic" idx="3"/>
          </p:nvPr>
        </p:nvSpPr>
        <p:spPr>
          <a:xfrm>
            <a:off x="2902859" y="1218754"/>
            <a:ext cx="2133600" cy="384628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p43"/>
          <p:cNvSpPr>
            <a:spLocks noGrp="1"/>
          </p:cNvSpPr>
          <p:nvPr>
            <p:ph type="pic" idx="4"/>
          </p:nvPr>
        </p:nvSpPr>
        <p:spPr>
          <a:xfrm>
            <a:off x="5036459" y="1218300"/>
            <a:ext cx="2133600" cy="384628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1" name="Google Shape;101;p43"/>
          <p:cNvSpPr>
            <a:spLocks noGrp="1"/>
          </p:cNvSpPr>
          <p:nvPr>
            <p:ph type="pic" idx="5"/>
          </p:nvPr>
        </p:nvSpPr>
        <p:spPr>
          <a:xfrm>
            <a:off x="7170059" y="1218300"/>
            <a:ext cx="2133600" cy="384628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2" name="Google Shape;102;p43"/>
          <p:cNvSpPr>
            <a:spLocks noGrp="1"/>
          </p:cNvSpPr>
          <p:nvPr>
            <p:ph type="pic" idx="6"/>
          </p:nvPr>
        </p:nvSpPr>
        <p:spPr>
          <a:xfrm>
            <a:off x="9303659" y="1218300"/>
            <a:ext cx="2133600" cy="384628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 Center Team Layout">
  <p:cSld name="3 Center Team Layout">
    <p:spTree>
      <p:nvGrpSpPr>
        <p:cNvPr id="1" name="Shape 103"/>
        <p:cNvGrpSpPr/>
        <p:nvPr/>
      </p:nvGrpSpPr>
      <p:grpSpPr>
        <a:xfrm>
          <a:off x="0" y="0"/>
          <a:ext cx="0" cy="0"/>
          <a:chOff x="0" y="0"/>
          <a:chExt cx="0" cy="0"/>
        </a:xfrm>
      </p:grpSpPr>
      <p:sp>
        <p:nvSpPr>
          <p:cNvPr id="104" name="Google Shape;104;p44"/>
          <p:cNvSpPr>
            <a:spLocks noGrp="1"/>
          </p:cNvSpPr>
          <p:nvPr>
            <p:ph type="pic" idx="2"/>
          </p:nvPr>
        </p:nvSpPr>
        <p:spPr>
          <a:xfrm>
            <a:off x="4470401" y="2148113"/>
            <a:ext cx="3267118" cy="2743199"/>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5" name="Google Shape;105;p44"/>
          <p:cNvSpPr>
            <a:spLocks noGrp="1"/>
          </p:cNvSpPr>
          <p:nvPr>
            <p:ph type="pic" idx="3"/>
          </p:nvPr>
        </p:nvSpPr>
        <p:spPr>
          <a:xfrm>
            <a:off x="523920" y="2148113"/>
            <a:ext cx="3267118" cy="2743199"/>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6" name="Google Shape;106;p44"/>
          <p:cNvSpPr>
            <a:spLocks noGrp="1"/>
          </p:cNvSpPr>
          <p:nvPr>
            <p:ph type="pic" idx="4"/>
          </p:nvPr>
        </p:nvSpPr>
        <p:spPr>
          <a:xfrm>
            <a:off x="8416883" y="2148113"/>
            <a:ext cx="3267118" cy="2743199"/>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reak Slide">
  <p:cSld name="Break Slide">
    <p:spTree>
      <p:nvGrpSpPr>
        <p:cNvPr id="1" name="Shape 107"/>
        <p:cNvGrpSpPr/>
        <p:nvPr/>
      </p:nvGrpSpPr>
      <p:grpSpPr>
        <a:xfrm>
          <a:off x="0" y="0"/>
          <a:ext cx="0" cy="0"/>
          <a:chOff x="0" y="0"/>
          <a:chExt cx="0" cy="0"/>
        </a:xfrm>
      </p:grpSpPr>
      <p:sp>
        <p:nvSpPr>
          <p:cNvPr id="108" name="Google Shape;108;p45"/>
          <p:cNvSpPr>
            <a:spLocks noGrp="1"/>
          </p:cNvSpPr>
          <p:nvPr>
            <p:ph type="pic" idx="2"/>
          </p:nvPr>
        </p:nvSpPr>
        <p:spPr>
          <a:xfrm>
            <a:off x="4296228" y="1719840"/>
            <a:ext cx="3657600" cy="36576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pening2">
  <p:cSld name="Opening2">
    <p:spTree>
      <p:nvGrpSpPr>
        <p:cNvPr id="1" name="Shape 26"/>
        <p:cNvGrpSpPr/>
        <p:nvPr/>
      </p:nvGrpSpPr>
      <p:grpSpPr>
        <a:xfrm>
          <a:off x="0" y="0"/>
          <a:ext cx="0" cy="0"/>
          <a:chOff x="0" y="0"/>
          <a:chExt cx="0" cy="0"/>
        </a:xfrm>
      </p:grpSpPr>
      <p:sp>
        <p:nvSpPr>
          <p:cNvPr id="27" name="Google Shape;27;p19"/>
          <p:cNvSpPr>
            <a:spLocks noGrp="1"/>
          </p:cNvSpPr>
          <p:nvPr>
            <p:ph type="pic" idx="2"/>
          </p:nvPr>
        </p:nvSpPr>
        <p:spPr>
          <a:xfrm>
            <a:off x="1349374" y="1621945"/>
            <a:ext cx="2880000" cy="2880000"/>
          </a:xfrm>
          <a:prstGeom prst="ellipse">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reak Slide2">
  <p:cSld name="Break Slide2">
    <p:bg>
      <p:bgPr>
        <a:solidFill>
          <a:schemeClr val="dk1"/>
        </a:solidFill>
        <a:effectLst/>
      </p:bgPr>
    </p:bg>
    <p:spTree>
      <p:nvGrpSpPr>
        <p:cNvPr id="1" name="Shape 109"/>
        <p:cNvGrpSpPr/>
        <p:nvPr/>
      </p:nvGrpSpPr>
      <p:grpSpPr>
        <a:xfrm>
          <a:off x="0" y="0"/>
          <a:ext cx="0" cy="0"/>
          <a:chOff x="0" y="0"/>
          <a:chExt cx="0" cy="0"/>
        </a:xfrm>
      </p:grpSpPr>
      <p:sp>
        <p:nvSpPr>
          <p:cNvPr id="110" name="Google Shape;110;p46"/>
          <p:cNvSpPr/>
          <p:nvPr/>
        </p:nvSpPr>
        <p:spPr>
          <a:xfrm>
            <a:off x="0" y="5907314"/>
            <a:ext cx="12192000" cy="9506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uper Blank Layou">
  <p:cSld name="Super Blank Layou">
    <p:spTree>
      <p:nvGrpSpPr>
        <p:cNvPr id="1" name="Shape 111"/>
        <p:cNvGrpSpPr/>
        <p:nvPr/>
      </p:nvGrpSpPr>
      <p:grpSpPr>
        <a:xfrm>
          <a:off x="0" y="0"/>
          <a:ext cx="0" cy="0"/>
          <a:chOff x="0" y="0"/>
          <a:chExt cx="0" cy="0"/>
        </a:xfrm>
      </p:grpSpPr>
      <p:sp>
        <p:nvSpPr>
          <p:cNvPr id="112" name="Google Shape;112;p47"/>
          <p:cNvSpPr/>
          <p:nvPr/>
        </p:nvSpPr>
        <p:spPr>
          <a:xfrm>
            <a:off x="0" y="5907314"/>
            <a:ext cx="12192000" cy="9506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allery 1">
  <p:cSld name="Gallery 1">
    <p:spTree>
      <p:nvGrpSpPr>
        <p:cNvPr id="1" name="Shape 113"/>
        <p:cNvGrpSpPr/>
        <p:nvPr/>
      </p:nvGrpSpPr>
      <p:grpSpPr>
        <a:xfrm>
          <a:off x="0" y="0"/>
          <a:ext cx="0" cy="0"/>
          <a:chOff x="0" y="0"/>
          <a:chExt cx="0" cy="0"/>
        </a:xfrm>
      </p:grpSpPr>
      <p:sp>
        <p:nvSpPr>
          <p:cNvPr id="114" name="Google Shape;114;p48"/>
          <p:cNvSpPr/>
          <p:nvPr/>
        </p:nvSpPr>
        <p:spPr>
          <a:xfrm>
            <a:off x="0" y="5907314"/>
            <a:ext cx="12192000" cy="9506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48"/>
          <p:cNvSpPr>
            <a:spLocks noGrp="1"/>
          </p:cNvSpPr>
          <p:nvPr>
            <p:ph type="pic" idx="2"/>
          </p:nvPr>
        </p:nvSpPr>
        <p:spPr>
          <a:xfrm>
            <a:off x="1169347" y="614150"/>
            <a:ext cx="9853306" cy="5033855"/>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4 Gallery Layout">
  <p:cSld name="4 Gallery Layout">
    <p:spTree>
      <p:nvGrpSpPr>
        <p:cNvPr id="1" name="Shape 116"/>
        <p:cNvGrpSpPr/>
        <p:nvPr/>
      </p:nvGrpSpPr>
      <p:grpSpPr>
        <a:xfrm>
          <a:off x="0" y="0"/>
          <a:ext cx="0" cy="0"/>
          <a:chOff x="0" y="0"/>
          <a:chExt cx="0" cy="0"/>
        </a:xfrm>
      </p:grpSpPr>
      <p:sp>
        <p:nvSpPr>
          <p:cNvPr id="117" name="Google Shape;117;p49"/>
          <p:cNvSpPr>
            <a:spLocks noGrp="1"/>
          </p:cNvSpPr>
          <p:nvPr>
            <p:ph type="pic" idx="2"/>
          </p:nvPr>
        </p:nvSpPr>
        <p:spPr>
          <a:xfrm>
            <a:off x="769259" y="1219207"/>
            <a:ext cx="2133600" cy="384628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8" name="Google Shape;118;p49"/>
          <p:cNvSpPr>
            <a:spLocks noGrp="1"/>
          </p:cNvSpPr>
          <p:nvPr>
            <p:ph type="pic" idx="3"/>
          </p:nvPr>
        </p:nvSpPr>
        <p:spPr>
          <a:xfrm>
            <a:off x="2902859" y="1218754"/>
            <a:ext cx="2133600" cy="384628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9" name="Google Shape;119;p49"/>
          <p:cNvSpPr>
            <a:spLocks noGrp="1"/>
          </p:cNvSpPr>
          <p:nvPr>
            <p:ph type="pic" idx="4"/>
          </p:nvPr>
        </p:nvSpPr>
        <p:spPr>
          <a:xfrm>
            <a:off x="7170059" y="1218300"/>
            <a:ext cx="2133600" cy="384628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0" name="Google Shape;120;p49"/>
          <p:cNvSpPr>
            <a:spLocks noGrp="1"/>
          </p:cNvSpPr>
          <p:nvPr>
            <p:ph type="pic" idx="5"/>
          </p:nvPr>
        </p:nvSpPr>
        <p:spPr>
          <a:xfrm>
            <a:off x="9303659" y="1218300"/>
            <a:ext cx="2133600" cy="384628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Gallery Slide 3">
  <p:cSld name="Gallery Slide 3">
    <p:spTree>
      <p:nvGrpSpPr>
        <p:cNvPr id="1" name="Shape 121"/>
        <p:cNvGrpSpPr/>
        <p:nvPr/>
      </p:nvGrpSpPr>
      <p:grpSpPr>
        <a:xfrm>
          <a:off x="0" y="0"/>
          <a:ext cx="0" cy="0"/>
          <a:chOff x="0" y="0"/>
          <a:chExt cx="0" cy="0"/>
        </a:xfrm>
      </p:grpSpPr>
      <p:sp>
        <p:nvSpPr>
          <p:cNvPr id="122" name="Google Shape;122;p50"/>
          <p:cNvSpPr>
            <a:spLocks noGrp="1"/>
          </p:cNvSpPr>
          <p:nvPr>
            <p:ph type="pic" idx="2"/>
          </p:nvPr>
        </p:nvSpPr>
        <p:spPr>
          <a:xfrm>
            <a:off x="1291773" y="1030521"/>
            <a:ext cx="2133600" cy="226422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3" name="Google Shape;123;p50"/>
          <p:cNvSpPr>
            <a:spLocks noGrp="1"/>
          </p:cNvSpPr>
          <p:nvPr>
            <p:ph type="pic" idx="3"/>
          </p:nvPr>
        </p:nvSpPr>
        <p:spPr>
          <a:xfrm>
            <a:off x="3425373" y="1030068"/>
            <a:ext cx="2133600" cy="226422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4" name="Google Shape;124;p50"/>
          <p:cNvSpPr>
            <a:spLocks noGrp="1"/>
          </p:cNvSpPr>
          <p:nvPr>
            <p:ph type="pic" idx="4"/>
          </p:nvPr>
        </p:nvSpPr>
        <p:spPr>
          <a:xfrm>
            <a:off x="1291773" y="3294743"/>
            <a:ext cx="2133600" cy="226422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5" name="Google Shape;125;p50"/>
          <p:cNvSpPr>
            <a:spLocks noGrp="1"/>
          </p:cNvSpPr>
          <p:nvPr>
            <p:ph type="pic" idx="5"/>
          </p:nvPr>
        </p:nvSpPr>
        <p:spPr>
          <a:xfrm>
            <a:off x="3425373" y="3294290"/>
            <a:ext cx="2133600" cy="226422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ree Right Side Gallery">
  <p:cSld name="Three Right Side Gallery">
    <p:spTree>
      <p:nvGrpSpPr>
        <p:cNvPr id="1" name="Shape 126"/>
        <p:cNvGrpSpPr/>
        <p:nvPr/>
      </p:nvGrpSpPr>
      <p:grpSpPr>
        <a:xfrm>
          <a:off x="0" y="0"/>
          <a:ext cx="0" cy="0"/>
          <a:chOff x="0" y="0"/>
          <a:chExt cx="0" cy="0"/>
        </a:xfrm>
      </p:grpSpPr>
      <p:sp>
        <p:nvSpPr>
          <p:cNvPr id="127" name="Google Shape;127;p51"/>
          <p:cNvSpPr>
            <a:spLocks noGrp="1"/>
          </p:cNvSpPr>
          <p:nvPr>
            <p:ph type="pic" idx="2"/>
          </p:nvPr>
        </p:nvSpPr>
        <p:spPr>
          <a:xfrm>
            <a:off x="6237027" y="204714"/>
            <a:ext cx="4285397" cy="2333767"/>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8" name="Google Shape;128;p51"/>
          <p:cNvSpPr>
            <a:spLocks noGrp="1"/>
          </p:cNvSpPr>
          <p:nvPr>
            <p:ph type="pic" idx="3"/>
          </p:nvPr>
        </p:nvSpPr>
        <p:spPr>
          <a:xfrm>
            <a:off x="6237027" y="2690882"/>
            <a:ext cx="1965277" cy="164910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9" name="Google Shape;129;p51"/>
          <p:cNvSpPr>
            <a:spLocks noGrp="1"/>
          </p:cNvSpPr>
          <p:nvPr>
            <p:ph type="pic" idx="4"/>
          </p:nvPr>
        </p:nvSpPr>
        <p:spPr>
          <a:xfrm>
            <a:off x="8379725" y="2690882"/>
            <a:ext cx="2142699" cy="3150358"/>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e Center Gallery">
  <p:cSld name="One Center Gallery">
    <p:spTree>
      <p:nvGrpSpPr>
        <p:cNvPr id="1" name="Shape 130"/>
        <p:cNvGrpSpPr/>
        <p:nvPr/>
      </p:nvGrpSpPr>
      <p:grpSpPr>
        <a:xfrm>
          <a:off x="0" y="0"/>
          <a:ext cx="0" cy="0"/>
          <a:chOff x="0" y="0"/>
          <a:chExt cx="0" cy="0"/>
        </a:xfrm>
      </p:grpSpPr>
      <p:sp>
        <p:nvSpPr>
          <p:cNvPr id="131" name="Google Shape;131;p52"/>
          <p:cNvSpPr>
            <a:spLocks noGrp="1"/>
          </p:cNvSpPr>
          <p:nvPr>
            <p:ph type="pic" idx="2"/>
          </p:nvPr>
        </p:nvSpPr>
        <p:spPr>
          <a:xfrm>
            <a:off x="1169347" y="614150"/>
            <a:ext cx="9853306" cy="5033855"/>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Center Image">
  <p:cSld name="Two Center Image">
    <p:spTree>
      <p:nvGrpSpPr>
        <p:cNvPr id="1" name="Shape 132"/>
        <p:cNvGrpSpPr/>
        <p:nvPr/>
      </p:nvGrpSpPr>
      <p:grpSpPr>
        <a:xfrm>
          <a:off x="0" y="0"/>
          <a:ext cx="0" cy="0"/>
          <a:chOff x="0" y="0"/>
          <a:chExt cx="0" cy="0"/>
        </a:xfrm>
      </p:grpSpPr>
      <p:sp>
        <p:nvSpPr>
          <p:cNvPr id="133" name="Google Shape;133;p53"/>
          <p:cNvSpPr>
            <a:spLocks noGrp="1"/>
          </p:cNvSpPr>
          <p:nvPr>
            <p:ph type="pic" idx="2"/>
          </p:nvPr>
        </p:nvSpPr>
        <p:spPr>
          <a:xfrm>
            <a:off x="1514467" y="2052254"/>
            <a:ext cx="4146103" cy="256329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4" name="Google Shape;134;p53"/>
          <p:cNvSpPr>
            <a:spLocks noGrp="1"/>
          </p:cNvSpPr>
          <p:nvPr>
            <p:ph type="pic" idx="3"/>
          </p:nvPr>
        </p:nvSpPr>
        <p:spPr>
          <a:xfrm>
            <a:off x="6543666" y="2052254"/>
            <a:ext cx="4146103" cy="256329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ingle  Image Layout">
  <p:cSld name="Single  Image Layout">
    <p:spTree>
      <p:nvGrpSpPr>
        <p:cNvPr id="1" name="Shape 135"/>
        <p:cNvGrpSpPr/>
        <p:nvPr/>
      </p:nvGrpSpPr>
      <p:grpSpPr>
        <a:xfrm>
          <a:off x="0" y="0"/>
          <a:ext cx="0" cy="0"/>
          <a:chOff x="0" y="0"/>
          <a:chExt cx="0" cy="0"/>
        </a:xfrm>
      </p:grpSpPr>
      <p:sp>
        <p:nvSpPr>
          <p:cNvPr id="136" name="Google Shape;136;p54"/>
          <p:cNvSpPr>
            <a:spLocks noGrp="1"/>
          </p:cNvSpPr>
          <p:nvPr>
            <p:ph type="pic" idx="2"/>
          </p:nvPr>
        </p:nvSpPr>
        <p:spPr>
          <a:xfrm>
            <a:off x="1610003" y="1670117"/>
            <a:ext cx="4146103" cy="256329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ingle Abstract Image Layout">
  <p:cSld name="Single Abstract Image Layout">
    <p:spTree>
      <p:nvGrpSpPr>
        <p:cNvPr id="1" name="Shape 137"/>
        <p:cNvGrpSpPr/>
        <p:nvPr/>
      </p:nvGrpSpPr>
      <p:grpSpPr>
        <a:xfrm>
          <a:off x="0" y="0"/>
          <a:ext cx="0" cy="0"/>
          <a:chOff x="0" y="0"/>
          <a:chExt cx="0" cy="0"/>
        </a:xfrm>
      </p:grpSpPr>
      <p:sp>
        <p:nvSpPr>
          <p:cNvPr id="138" name="Google Shape;138;p55"/>
          <p:cNvSpPr>
            <a:spLocks noGrp="1"/>
          </p:cNvSpPr>
          <p:nvPr>
            <p:ph type="pic" idx="2"/>
          </p:nvPr>
        </p:nvSpPr>
        <p:spPr>
          <a:xfrm>
            <a:off x="2089249" y="988722"/>
            <a:ext cx="4882075" cy="2828313"/>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reative Message">
  <p:cSld name="Creative Message">
    <p:spTree>
      <p:nvGrpSpPr>
        <p:cNvPr id="1" name="Shape 28"/>
        <p:cNvGrpSpPr/>
        <p:nvPr/>
      </p:nvGrpSpPr>
      <p:grpSpPr>
        <a:xfrm>
          <a:off x="0" y="0"/>
          <a:ext cx="0" cy="0"/>
          <a:chOff x="0" y="0"/>
          <a:chExt cx="0" cy="0"/>
        </a:xfrm>
      </p:grpSpPr>
      <p:sp>
        <p:nvSpPr>
          <p:cNvPr id="29" name="Google Shape;29;p20"/>
          <p:cNvSpPr>
            <a:spLocks noGrp="1"/>
          </p:cNvSpPr>
          <p:nvPr>
            <p:ph type="pic" idx="2"/>
          </p:nvPr>
        </p:nvSpPr>
        <p:spPr>
          <a:xfrm>
            <a:off x="3895446" y="2075542"/>
            <a:ext cx="4450270" cy="2766143"/>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4 Gallery Slide">
  <p:cSld name="4 Gallery Slide">
    <p:spTree>
      <p:nvGrpSpPr>
        <p:cNvPr id="1" name="Shape 139"/>
        <p:cNvGrpSpPr/>
        <p:nvPr/>
      </p:nvGrpSpPr>
      <p:grpSpPr>
        <a:xfrm>
          <a:off x="0" y="0"/>
          <a:ext cx="0" cy="0"/>
          <a:chOff x="0" y="0"/>
          <a:chExt cx="0" cy="0"/>
        </a:xfrm>
      </p:grpSpPr>
      <p:sp>
        <p:nvSpPr>
          <p:cNvPr id="140" name="Google Shape;140;p56"/>
          <p:cNvSpPr>
            <a:spLocks noGrp="1"/>
          </p:cNvSpPr>
          <p:nvPr>
            <p:ph type="pic" idx="2"/>
          </p:nvPr>
        </p:nvSpPr>
        <p:spPr>
          <a:xfrm>
            <a:off x="8373935" y="712951"/>
            <a:ext cx="3818065" cy="4686363"/>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41" name="Google Shape;141;p56"/>
          <p:cNvSpPr>
            <a:spLocks noGrp="1"/>
          </p:cNvSpPr>
          <p:nvPr>
            <p:ph type="pic" idx="3"/>
          </p:nvPr>
        </p:nvSpPr>
        <p:spPr>
          <a:xfrm>
            <a:off x="5602513" y="712952"/>
            <a:ext cx="2540001" cy="3510705"/>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42" name="Google Shape;142;p56"/>
          <p:cNvSpPr>
            <a:spLocks noGrp="1"/>
          </p:cNvSpPr>
          <p:nvPr>
            <p:ph type="pic" idx="4"/>
          </p:nvPr>
        </p:nvSpPr>
        <p:spPr>
          <a:xfrm>
            <a:off x="2831091" y="712952"/>
            <a:ext cx="2540001" cy="1696420"/>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43" name="Google Shape;143;p56"/>
          <p:cNvSpPr>
            <a:spLocks noGrp="1"/>
          </p:cNvSpPr>
          <p:nvPr>
            <p:ph type="pic" idx="5"/>
          </p:nvPr>
        </p:nvSpPr>
        <p:spPr>
          <a:xfrm>
            <a:off x="1" y="712950"/>
            <a:ext cx="2599670" cy="3510705"/>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44" name="Google Shape;144;p56"/>
          <p:cNvSpPr>
            <a:spLocks noGrp="1"/>
          </p:cNvSpPr>
          <p:nvPr>
            <p:ph type="pic" idx="6"/>
          </p:nvPr>
        </p:nvSpPr>
        <p:spPr>
          <a:xfrm>
            <a:off x="2831090" y="2627086"/>
            <a:ext cx="2540001" cy="1596569"/>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wo Big Image ">
  <p:cSld name="Two Big Image ">
    <p:spTree>
      <p:nvGrpSpPr>
        <p:cNvPr id="1" name="Shape 145"/>
        <p:cNvGrpSpPr/>
        <p:nvPr/>
      </p:nvGrpSpPr>
      <p:grpSpPr>
        <a:xfrm>
          <a:off x="0" y="0"/>
          <a:ext cx="0" cy="0"/>
          <a:chOff x="0" y="0"/>
          <a:chExt cx="0" cy="0"/>
        </a:xfrm>
      </p:grpSpPr>
      <p:sp>
        <p:nvSpPr>
          <p:cNvPr id="146" name="Google Shape;146;p57"/>
          <p:cNvSpPr>
            <a:spLocks noGrp="1"/>
          </p:cNvSpPr>
          <p:nvPr>
            <p:ph type="pic" idx="2"/>
          </p:nvPr>
        </p:nvSpPr>
        <p:spPr>
          <a:xfrm>
            <a:off x="8232000" y="0"/>
            <a:ext cx="3960000" cy="34308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7" name="Google Shape;147;p57"/>
          <p:cNvSpPr>
            <a:spLocks noGrp="1"/>
          </p:cNvSpPr>
          <p:nvPr>
            <p:ph type="pic" idx="3"/>
          </p:nvPr>
        </p:nvSpPr>
        <p:spPr>
          <a:xfrm>
            <a:off x="4263003" y="3427200"/>
            <a:ext cx="3960000" cy="34308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Abstract Image">
  <p:cSld name="One Abstract Image">
    <p:spTree>
      <p:nvGrpSpPr>
        <p:cNvPr id="1" name="Shape 148"/>
        <p:cNvGrpSpPr/>
        <p:nvPr/>
      </p:nvGrpSpPr>
      <p:grpSpPr>
        <a:xfrm>
          <a:off x="0" y="0"/>
          <a:ext cx="0" cy="0"/>
          <a:chOff x="0" y="0"/>
          <a:chExt cx="0" cy="0"/>
        </a:xfrm>
      </p:grpSpPr>
      <p:sp>
        <p:nvSpPr>
          <p:cNvPr id="149" name="Google Shape;149;p58"/>
          <p:cNvSpPr>
            <a:spLocks noGrp="1"/>
          </p:cNvSpPr>
          <p:nvPr>
            <p:ph type="pic" idx="2"/>
          </p:nvPr>
        </p:nvSpPr>
        <p:spPr>
          <a:xfrm>
            <a:off x="7141029" y="578688"/>
            <a:ext cx="3585029" cy="4951254"/>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ockup One">
  <p:cSld name="Mockup One">
    <p:spTree>
      <p:nvGrpSpPr>
        <p:cNvPr id="1" name="Shape 150"/>
        <p:cNvGrpSpPr/>
        <p:nvPr/>
      </p:nvGrpSpPr>
      <p:grpSpPr>
        <a:xfrm>
          <a:off x="0" y="0"/>
          <a:ext cx="0" cy="0"/>
          <a:chOff x="0" y="0"/>
          <a:chExt cx="0" cy="0"/>
        </a:xfrm>
      </p:grpSpPr>
      <p:sp>
        <p:nvSpPr>
          <p:cNvPr id="151" name="Google Shape;151;p59"/>
          <p:cNvSpPr>
            <a:spLocks noGrp="1"/>
          </p:cNvSpPr>
          <p:nvPr>
            <p:ph type="pic" idx="2"/>
          </p:nvPr>
        </p:nvSpPr>
        <p:spPr>
          <a:xfrm>
            <a:off x="4613294" y="3521499"/>
            <a:ext cx="2919622" cy="5103350"/>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CCD7D7"/>
              </a:buClr>
              <a:buSzPts val="1300"/>
              <a:buFont typeface="Arial"/>
              <a:buNone/>
              <a:defRPr sz="1300" b="0" i="0" u="none" strike="noStrike" cap="none">
                <a:solidFill>
                  <a:srgbClr val="CCD7D7"/>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ockup3">
  <p:cSld name="Mockup3">
    <p:spTree>
      <p:nvGrpSpPr>
        <p:cNvPr id="1" name="Shape 152"/>
        <p:cNvGrpSpPr/>
        <p:nvPr/>
      </p:nvGrpSpPr>
      <p:grpSpPr>
        <a:xfrm>
          <a:off x="0" y="0"/>
          <a:ext cx="0" cy="0"/>
          <a:chOff x="0" y="0"/>
          <a:chExt cx="0" cy="0"/>
        </a:xfrm>
      </p:grpSpPr>
      <p:sp>
        <p:nvSpPr>
          <p:cNvPr id="153" name="Google Shape;153;p60"/>
          <p:cNvSpPr>
            <a:spLocks noGrp="1"/>
          </p:cNvSpPr>
          <p:nvPr>
            <p:ph type="pic" idx="2"/>
          </p:nvPr>
        </p:nvSpPr>
        <p:spPr>
          <a:xfrm>
            <a:off x="7341086" y="3187793"/>
            <a:ext cx="2908549" cy="1847088"/>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54" name="Google Shape;154;p60"/>
          <p:cNvSpPr>
            <a:spLocks noGrp="1"/>
          </p:cNvSpPr>
          <p:nvPr>
            <p:ph type="pic" idx="3"/>
          </p:nvPr>
        </p:nvSpPr>
        <p:spPr>
          <a:xfrm>
            <a:off x="1930377" y="3187793"/>
            <a:ext cx="2908549" cy="1847088"/>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55" name="Google Shape;155;p60"/>
          <p:cNvSpPr>
            <a:spLocks noGrp="1"/>
          </p:cNvSpPr>
          <p:nvPr>
            <p:ph type="pic" idx="4"/>
          </p:nvPr>
        </p:nvSpPr>
        <p:spPr>
          <a:xfrm>
            <a:off x="4452513" y="3544622"/>
            <a:ext cx="3281748" cy="2071116"/>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Mockup4">
  <p:cSld name="Mockup4">
    <p:spTree>
      <p:nvGrpSpPr>
        <p:cNvPr id="1" name="Shape 156"/>
        <p:cNvGrpSpPr/>
        <p:nvPr/>
      </p:nvGrpSpPr>
      <p:grpSpPr>
        <a:xfrm>
          <a:off x="0" y="0"/>
          <a:ext cx="0" cy="0"/>
          <a:chOff x="0" y="0"/>
          <a:chExt cx="0" cy="0"/>
        </a:xfrm>
      </p:grpSpPr>
      <p:sp>
        <p:nvSpPr>
          <p:cNvPr id="157" name="Google Shape;157;p61"/>
          <p:cNvSpPr>
            <a:spLocks noGrp="1"/>
          </p:cNvSpPr>
          <p:nvPr>
            <p:ph type="pic" idx="2"/>
          </p:nvPr>
        </p:nvSpPr>
        <p:spPr>
          <a:xfrm>
            <a:off x="-1" y="0"/>
            <a:ext cx="5921829" cy="6858000"/>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8" name="Google Shape;158;p61"/>
          <p:cNvSpPr>
            <a:spLocks noGrp="1"/>
          </p:cNvSpPr>
          <p:nvPr>
            <p:ph type="pic" idx="3"/>
          </p:nvPr>
        </p:nvSpPr>
        <p:spPr>
          <a:xfrm>
            <a:off x="2232845" y="1935358"/>
            <a:ext cx="1464905" cy="2562502"/>
          </a:xfrm>
          <a:prstGeom prst="rect">
            <a:avLst/>
          </a:prstGeom>
          <a:solidFill>
            <a:schemeClr val="lt1"/>
          </a:solid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Source Sans Pro"/>
                <a:ea typeface="Source Sans Pro"/>
                <a:cs typeface="Source Sans Pro"/>
                <a:sym typeface="Source Sans Pr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9" name="Google Shape;159;p61"/>
          <p:cNvSpPr>
            <a:spLocks noGrp="1"/>
          </p:cNvSpPr>
          <p:nvPr>
            <p:ph type="pic" idx="4"/>
          </p:nvPr>
        </p:nvSpPr>
        <p:spPr>
          <a:xfrm>
            <a:off x="7260609" y="2753345"/>
            <a:ext cx="3525238" cy="2426686"/>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ockup5">
  <p:cSld name="Mockup5">
    <p:spTree>
      <p:nvGrpSpPr>
        <p:cNvPr id="1" name="Shape 160"/>
        <p:cNvGrpSpPr/>
        <p:nvPr/>
      </p:nvGrpSpPr>
      <p:grpSpPr>
        <a:xfrm>
          <a:off x="0" y="0"/>
          <a:ext cx="0" cy="0"/>
          <a:chOff x="0" y="0"/>
          <a:chExt cx="0" cy="0"/>
        </a:xfrm>
      </p:grpSpPr>
      <p:sp>
        <p:nvSpPr>
          <p:cNvPr id="161" name="Google Shape;161;p62"/>
          <p:cNvSpPr>
            <a:spLocks noGrp="1"/>
          </p:cNvSpPr>
          <p:nvPr>
            <p:ph type="pic" idx="2"/>
          </p:nvPr>
        </p:nvSpPr>
        <p:spPr>
          <a:xfrm>
            <a:off x="1664846" y="1519761"/>
            <a:ext cx="1899862" cy="3314470"/>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62" name="Google Shape;162;p62"/>
          <p:cNvSpPr>
            <a:spLocks noGrp="1"/>
          </p:cNvSpPr>
          <p:nvPr>
            <p:ph type="pic" idx="3"/>
          </p:nvPr>
        </p:nvSpPr>
        <p:spPr>
          <a:xfrm>
            <a:off x="3463166" y="1438481"/>
            <a:ext cx="1991302" cy="3497350"/>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63" name="Google Shape;163;p62"/>
          <p:cNvSpPr>
            <a:spLocks noGrp="1"/>
          </p:cNvSpPr>
          <p:nvPr>
            <p:ph type="pic" idx="4"/>
          </p:nvPr>
        </p:nvSpPr>
        <p:spPr>
          <a:xfrm>
            <a:off x="5588712" y="1491715"/>
            <a:ext cx="2722520" cy="2028911"/>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64" name="Google Shape;164;p62"/>
          <p:cNvSpPr>
            <a:spLocks noGrp="1"/>
          </p:cNvSpPr>
          <p:nvPr>
            <p:ph type="pic" idx="5"/>
          </p:nvPr>
        </p:nvSpPr>
        <p:spPr>
          <a:xfrm>
            <a:off x="5581898" y="3520626"/>
            <a:ext cx="1921988" cy="1384295"/>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ockup 6">
  <p:cSld name="Mockup 6">
    <p:spTree>
      <p:nvGrpSpPr>
        <p:cNvPr id="1" name="Shape 165"/>
        <p:cNvGrpSpPr/>
        <p:nvPr/>
      </p:nvGrpSpPr>
      <p:grpSpPr>
        <a:xfrm>
          <a:off x="0" y="0"/>
          <a:ext cx="0" cy="0"/>
          <a:chOff x="0" y="0"/>
          <a:chExt cx="0" cy="0"/>
        </a:xfrm>
      </p:grpSpPr>
      <p:sp>
        <p:nvSpPr>
          <p:cNvPr id="166" name="Google Shape;166;p63"/>
          <p:cNvSpPr>
            <a:spLocks noGrp="1"/>
          </p:cNvSpPr>
          <p:nvPr>
            <p:ph type="pic" idx="2"/>
          </p:nvPr>
        </p:nvSpPr>
        <p:spPr>
          <a:xfrm>
            <a:off x="7346032" y="1573578"/>
            <a:ext cx="5958777" cy="3763202"/>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67"/>
        <p:cNvGrpSpPr/>
        <p:nvPr/>
      </p:nvGrpSpPr>
      <p:grpSpPr>
        <a:xfrm>
          <a:off x="0" y="0"/>
          <a:ext cx="0" cy="0"/>
          <a:chOff x="0" y="0"/>
          <a:chExt cx="0" cy="0"/>
        </a:xfrm>
      </p:grpSpPr>
      <p:sp>
        <p:nvSpPr>
          <p:cNvPr id="168" name="Google Shape;168;p64"/>
          <p:cNvSpPr/>
          <p:nvPr/>
        </p:nvSpPr>
        <p:spPr>
          <a:xfrm>
            <a:off x="0" y="5907314"/>
            <a:ext cx="12192000" cy="9506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9" name="Google Shape;169;p64"/>
          <p:cNvSpPr>
            <a:spLocks noGrp="1"/>
          </p:cNvSpPr>
          <p:nvPr>
            <p:ph type="pic" idx="2"/>
          </p:nvPr>
        </p:nvSpPr>
        <p:spPr>
          <a:xfrm>
            <a:off x="1348958" y="5355771"/>
            <a:ext cx="1939959" cy="3532202"/>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70" name="Google Shape;170;p64"/>
          <p:cNvSpPr>
            <a:spLocks noGrp="1"/>
          </p:cNvSpPr>
          <p:nvPr>
            <p:ph type="pic" idx="3"/>
          </p:nvPr>
        </p:nvSpPr>
        <p:spPr>
          <a:xfrm>
            <a:off x="3993366" y="3933371"/>
            <a:ext cx="1939959" cy="3544145"/>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71" name="Google Shape;171;p64"/>
          <p:cNvSpPr>
            <a:spLocks noGrp="1"/>
          </p:cNvSpPr>
          <p:nvPr>
            <p:ph type="pic" idx="4"/>
          </p:nvPr>
        </p:nvSpPr>
        <p:spPr>
          <a:xfrm>
            <a:off x="6665070" y="5355771"/>
            <a:ext cx="1939959" cy="3532202"/>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
        <p:nvSpPr>
          <p:cNvPr id="172" name="Google Shape;172;p64"/>
          <p:cNvSpPr>
            <a:spLocks noGrp="1"/>
          </p:cNvSpPr>
          <p:nvPr>
            <p:ph type="pic" idx="5"/>
          </p:nvPr>
        </p:nvSpPr>
        <p:spPr>
          <a:xfrm>
            <a:off x="9323126" y="3933371"/>
            <a:ext cx="1939959" cy="3544145"/>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three opening layout">
  <p:cSld name="3 three opening layout">
    <p:spTree>
      <p:nvGrpSpPr>
        <p:cNvPr id="1" name="Shape 30"/>
        <p:cNvGrpSpPr/>
        <p:nvPr/>
      </p:nvGrpSpPr>
      <p:grpSpPr>
        <a:xfrm>
          <a:off x="0" y="0"/>
          <a:ext cx="0" cy="0"/>
          <a:chOff x="0" y="0"/>
          <a:chExt cx="0" cy="0"/>
        </a:xfrm>
      </p:grpSpPr>
      <p:sp>
        <p:nvSpPr>
          <p:cNvPr id="31" name="Google Shape;31;p21"/>
          <p:cNvSpPr>
            <a:spLocks noGrp="1"/>
          </p:cNvSpPr>
          <p:nvPr>
            <p:ph type="pic" idx="2"/>
          </p:nvPr>
        </p:nvSpPr>
        <p:spPr>
          <a:xfrm>
            <a:off x="9170125" y="1084217"/>
            <a:ext cx="1657531" cy="289995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Google Shape;32;p21"/>
          <p:cNvSpPr>
            <a:spLocks noGrp="1"/>
          </p:cNvSpPr>
          <p:nvPr>
            <p:ph type="pic" idx="3"/>
          </p:nvPr>
        </p:nvSpPr>
        <p:spPr>
          <a:xfrm>
            <a:off x="7512594" y="1889760"/>
            <a:ext cx="1657531" cy="289995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21"/>
          <p:cNvSpPr>
            <a:spLocks noGrp="1"/>
          </p:cNvSpPr>
          <p:nvPr>
            <p:ph type="pic" idx="4"/>
          </p:nvPr>
        </p:nvSpPr>
        <p:spPr>
          <a:xfrm>
            <a:off x="5855063" y="1084217"/>
            <a:ext cx="1657531" cy="289995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Half Center Layout">
  <p:cSld name="One Half Center Layout">
    <p:spTree>
      <p:nvGrpSpPr>
        <p:cNvPr id="1" name="Shape 34"/>
        <p:cNvGrpSpPr/>
        <p:nvPr/>
      </p:nvGrpSpPr>
      <p:grpSpPr>
        <a:xfrm>
          <a:off x="0" y="0"/>
          <a:ext cx="0" cy="0"/>
          <a:chOff x="0" y="0"/>
          <a:chExt cx="0" cy="0"/>
        </a:xfrm>
      </p:grpSpPr>
      <p:sp>
        <p:nvSpPr>
          <p:cNvPr id="35" name="Google Shape;35;p22"/>
          <p:cNvSpPr>
            <a:spLocks noGrp="1"/>
          </p:cNvSpPr>
          <p:nvPr>
            <p:ph type="pic" idx="2"/>
          </p:nvPr>
        </p:nvSpPr>
        <p:spPr>
          <a:xfrm>
            <a:off x="1432560" y="1577094"/>
            <a:ext cx="9433559" cy="2217666"/>
          </a:xfrm>
          <a:prstGeom prst="rect">
            <a:avLst/>
          </a:prstGeom>
          <a:solidFill>
            <a:schemeClr val="lt1"/>
          </a:solidFill>
          <a:ln>
            <a:noFill/>
          </a:ln>
        </p:spPr>
        <p:txBody>
          <a:bodyPr spcFirstLastPara="1" wrap="square" lIns="91425" tIns="91425" rIns="91425" bIns="91425" anchor="ctr" anchorCtr="0"/>
          <a:lstStyle>
            <a:lvl1pPr lvl="0">
              <a:spcBef>
                <a:spcPts val="0"/>
              </a:spcBef>
              <a:spcAft>
                <a:spcPts val="0"/>
              </a:spcAft>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Right Creative Slide">
  <p:cSld name="Right Creative Slide">
    <p:spTree>
      <p:nvGrpSpPr>
        <p:cNvPr id="1" name="Shape 36"/>
        <p:cNvGrpSpPr/>
        <p:nvPr/>
      </p:nvGrpSpPr>
      <p:grpSpPr>
        <a:xfrm>
          <a:off x="0" y="0"/>
          <a:ext cx="0" cy="0"/>
          <a:chOff x="0" y="0"/>
          <a:chExt cx="0" cy="0"/>
        </a:xfrm>
      </p:grpSpPr>
      <p:sp>
        <p:nvSpPr>
          <p:cNvPr id="37" name="Google Shape;37;p23"/>
          <p:cNvSpPr>
            <a:spLocks noGrp="1"/>
          </p:cNvSpPr>
          <p:nvPr>
            <p:ph type="pic" idx="2"/>
          </p:nvPr>
        </p:nvSpPr>
        <p:spPr>
          <a:xfrm>
            <a:off x="6801076" y="1072175"/>
            <a:ext cx="4167940" cy="4932782"/>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Uptown Team">
  <p:cSld name="Three Uptown Team">
    <p:spTree>
      <p:nvGrpSpPr>
        <p:cNvPr id="1" name="Shape 38"/>
        <p:cNvGrpSpPr/>
        <p:nvPr/>
      </p:nvGrpSpPr>
      <p:grpSpPr>
        <a:xfrm>
          <a:off x="0" y="0"/>
          <a:ext cx="0" cy="0"/>
          <a:chOff x="0" y="0"/>
          <a:chExt cx="0" cy="0"/>
        </a:xfrm>
      </p:grpSpPr>
      <p:sp>
        <p:nvSpPr>
          <p:cNvPr id="39" name="Google Shape;39;p24"/>
          <p:cNvSpPr>
            <a:spLocks noGrp="1"/>
          </p:cNvSpPr>
          <p:nvPr>
            <p:ph type="pic" idx="2"/>
          </p:nvPr>
        </p:nvSpPr>
        <p:spPr>
          <a:xfrm>
            <a:off x="4470401" y="551543"/>
            <a:ext cx="3267118" cy="2743199"/>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0" name="Google Shape;40;p24"/>
          <p:cNvSpPr>
            <a:spLocks noGrp="1"/>
          </p:cNvSpPr>
          <p:nvPr>
            <p:ph type="pic" idx="3"/>
          </p:nvPr>
        </p:nvSpPr>
        <p:spPr>
          <a:xfrm>
            <a:off x="523920" y="551543"/>
            <a:ext cx="3267118" cy="2743199"/>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Google Shape;41;p24"/>
          <p:cNvSpPr>
            <a:spLocks noGrp="1"/>
          </p:cNvSpPr>
          <p:nvPr>
            <p:ph type="pic" idx="4"/>
          </p:nvPr>
        </p:nvSpPr>
        <p:spPr>
          <a:xfrm>
            <a:off x="8416883" y="551543"/>
            <a:ext cx="3267118" cy="2743199"/>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ngle Image Layout">
  <p:cSld name="Single Image Layout">
    <p:spTree>
      <p:nvGrpSpPr>
        <p:cNvPr id="1" name="Shape 42"/>
        <p:cNvGrpSpPr/>
        <p:nvPr/>
      </p:nvGrpSpPr>
      <p:grpSpPr>
        <a:xfrm>
          <a:off x="0" y="0"/>
          <a:ext cx="0" cy="0"/>
          <a:chOff x="0" y="0"/>
          <a:chExt cx="0" cy="0"/>
        </a:xfrm>
      </p:grpSpPr>
      <p:sp>
        <p:nvSpPr>
          <p:cNvPr id="43" name="Google Shape;43;p25"/>
          <p:cNvSpPr>
            <a:spLocks noGrp="1"/>
          </p:cNvSpPr>
          <p:nvPr>
            <p:ph type="pic" idx="2"/>
          </p:nvPr>
        </p:nvSpPr>
        <p:spPr>
          <a:xfrm>
            <a:off x="1989862" y="2656118"/>
            <a:ext cx="2538594" cy="2452914"/>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9279654" y="6348357"/>
            <a:ext cx="1577804" cy="344213"/>
            <a:chOff x="5270589" y="6012181"/>
            <a:chExt cx="1577804" cy="344213"/>
          </a:xfrm>
        </p:grpSpPr>
        <p:sp>
          <p:nvSpPr>
            <p:cNvPr id="11" name="Google Shape;11;p16"/>
            <p:cNvSpPr txBox="1"/>
            <p:nvPr/>
          </p:nvSpPr>
          <p:spPr>
            <a:xfrm>
              <a:off x="5270589" y="6017840"/>
              <a:ext cx="184730"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12" name="Google Shape;12;p16"/>
            <p:cNvSpPr txBox="1"/>
            <p:nvPr/>
          </p:nvSpPr>
          <p:spPr>
            <a:xfrm>
              <a:off x="6663662" y="6012181"/>
              <a:ext cx="18473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600" b="0" i="0" u="none" strike="noStrike" cap="none">
                <a:solidFill>
                  <a:schemeClr val="dk1"/>
                </a:solidFill>
                <a:latin typeface="Arial"/>
                <a:ea typeface="Arial"/>
                <a:cs typeface="Arial"/>
                <a:sym typeface="Arial"/>
              </a:endParaRPr>
            </a:p>
          </p:txBody>
        </p:sp>
      </p:grpSp>
      <p:sp>
        <p:nvSpPr>
          <p:cNvPr id="13" name="Google Shape;13;p16"/>
          <p:cNvSpPr txBox="1"/>
          <p:nvPr/>
        </p:nvSpPr>
        <p:spPr>
          <a:xfrm>
            <a:off x="10984678" y="6276302"/>
            <a:ext cx="431790" cy="41060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100" b="1" i="0" u="none" strike="noStrike" cap="none">
                <a:solidFill>
                  <a:schemeClr val="dk1"/>
                </a:solidFill>
                <a:latin typeface="Arial"/>
                <a:ea typeface="Arial"/>
                <a:cs typeface="Arial"/>
                <a:sym typeface="Arial"/>
              </a:rPr>
              <a:t>‹#›</a:t>
            </a:fld>
            <a:endParaRPr sz="1100" b="1" i="0" u="none" strike="noStrike" cap="none">
              <a:solidFill>
                <a:schemeClr val="dk1"/>
              </a:solidFill>
              <a:latin typeface="Arial"/>
              <a:ea typeface="Arial"/>
              <a:cs typeface="Arial"/>
              <a:sym typeface="Arial"/>
            </a:endParaRPr>
          </a:p>
        </p:txBody>
      </p:sp>
      <p:sp>
        <p:nvSpPr>
          <p:cNvPr id="14" name="Google Shape;14;p16"/>
          <p:cNvSpPr txBox="1"/>
          <p:nvPr/>
        </p:nvSpPr>
        <p:spPr>
          <a:xfrm>
            <a:off x="10298447" y="6353246"/>
            <a:ext cx="793807"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dk1"/>
                </a:solidFill>
                <a:latin typeface="Arial"/>
                <a:ea typeface="Arial"/>
                <a:cs typeface="Arial"/>
                <a:sym typeface="Arial"/>
              </a:rPr>
              <a:t>SLIDE</a:t>
            </a:r>
            <a:endParaRPr/>
          </a:p>
        </p:txBody>
      </p:sp>
      <p:sp>
        <p:nvSpPr>
          <p:cNvPr id="15" name="Google Shape;15;p16"/>
          <p:cNvSpPr txBox="1"/>
          <p:nvPr/>
        </p:nvSpPr>
        <p:spPr>
          <a:xfrm>
            <a:off x="641052" y="6353246"/>
            <a:ext cx="1426994"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dk1"/>
                </a:solidFill>
                <a:latin typeface="Arial"/>
                <a:ea typeface="Arial"/>
                <a:cs typeface="Arial"/>
                <a:sym typeface="Arial"/>
              </a:rPr>
              <a:t>BY MIKOKIT</a:t>
            </a:r>
            <a:endParaRPr sz="1100" b="0" i="0" u="none" strike="noStrike" cap="none">
              <a:solidFill>
                <a:schemeClr val="dk1"/>
              </a:solidFill>
              <a:latin typeface="Arial"/>
              <a:ea typeface="Arial"/>
              <a:cs typeface="Arial"/>
              <a:sym typeface="Arial"/>
            </a:endParaRPr>
          </a:p>
        </p:txBody>
      </p:sp>
      <p:grpSp>
        <p:nvGrpSpPr>
          <p:cNvPr id="16" name="Google Shape;16;p16"/>
          <p:cNvGrpSpPr/>
          <p:nvPr/>
        </p:nvGrpSpPr>
        <p:grpSpPr>
          <a:xfrm>
            <a:off x="4840768" y="6245523"/>
            <a:ext cx="2684956" cy="369333"/>
            <a:chOff x="4768792" y="6219521"/>
            <a:chExt cx="2684956" cy="369333"/>
          </a:xfrm>
        </p:grpSpPr>
        <p:grpSp>
          <p:nvGrpSpPr>
            <p:cNvPr id="17" name="Google Shape;17;p16"/>
            <p:cNvGrpSpPr/>
            <p:nvPr/>
          </p:nvGrpSpPr>
          <p:grpSpPr>
            <a:xfrm>
              <a:off x="5418565" y="6219521"/>
              <a:ext cx="1339322" cy="369333"/>
              <a:chOff x="5567150" y="6153190"/>
              <a:chExt cx="1339322" cy="369333"/>
            </a:xfrm>
          </p:grpSpPr>
          <p:sp>
            <p:nvSpPr>
              <p:cNvPr id="18" name="Google Shape;18;p16"/>
              <p:cNvSpPr txBox="1"/>
              <p:nvPr/>
            </p:nvSpPr>
            <p:spPr>
              <a:xfrm>
                <a:off x="5567150" y="6153191"/>
                <a:ext cx="2859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F</a:t>
                </a:r>
                <a:endParaRPr/>
              </a:p>
            </p:txBody>
          </p:sp>
          <p:sp>
            <p:nvSpPr>
              <p:cNvPr id="19" name="Google Shape;19;p16"/>
              <p:cNvSpPr txBox="1"/>
              <p:nvPr/>
            </p:nvSpPr>
            <p:spPr>
              <a:xfrm>
                <a:off x="6063317" y="6153191"/>
                <a:ext cx="3281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a:t>
                </a:r>
                <a:endParaRPr/>
              </a:p>
            </p:txBody>
          </p:sp>
          <p:sp>
            <p:nvSpPr>
              <p:cNvPr id="20" name="Google Shape;20;p16"/>
              <p:cNvSpPr txBox="1"/>
              <p:nvPr/>
            </p:nvSpPr>
            <p:spPr>
              <a:xfrm>
                <a:off x="6539352" y="6153190"/>
                <a:ext cx="3671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L</a:t>
                </a:r>
                <a:endParaRPr/>
              </a:p>
            </p:txBody>
          </p:sp>
        </p:grpSp>
        <p:sp>
          <p:nvSpPr>
            <p:cNvPr id="21" name="Google Shape;21;p16"/>
            <p:cNvSpPr txBox="1"/>
            <p:nvPr/>
          </p:nvSpPr>
          <p:spPr>
            <a:xfrm>
              <a:off x="4768792" y="6281077"/>
              <a:ext cx="42511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a:t>
              </a:r>
              <a:endParaRPr/>
            </a:p>
          </p:txBody>
        </p:sp>
        <p:sp>
          <p:nvSpPr>
            <p:cNvPr id="22" name="Google Shape;22;p16"/>
            <p:cNvSpPr txBox="1"/>
            <p:nvPr/>
          </p:nvSpPr>
          <p:spPr>
            <a:xfrm>
              <a:off x="7028631" y="6281077"/>
              <a:ext cx="42511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a:t>
              </a: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bellman-ford-algorithm-dp-2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
          <p:cNvSpPr>
            <a:spLocks noGrp="1"/>
          </p:cNvSpPr>
          <p:nvPr>
            <p:ph type="pic" idx="2"/>
          </p:nvPr>
        </p:nvSpPr>
        <p:spPr>
          <a:xfrm>
            <a:off x="2281" y="1"/>
            <a:ext cx="12192000" cy="6857999"/>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dirty="0" smtClean="0"/>
              <a:t>UAS </a:t>
            </a:r>
            <a:r>
              <a:rPr dirty="0" err="1" smtClean="0"/>
              <a:t>Analisis</a:t>
            </a:r>
            <a:r>
              <a:rPr dirty="0" smtClean="0"/>
              <a:t> </a:t>
            </a:r>
            <a:r>
              <a:rPr dirty="0" err="1" smtClean="0"/>
              <a:t>Algoritma</a:t>
            </a:r>
            <a:endParaRPr dirty="0"/>
          </a:p>
        </p:txBody>
      </p:sp>
      <p:sp>
        <p:nvSpPr>
          <p:cNvPr id="178" name="Google Shape;178;p1"/>
          <p:cNvSpPr/>
          <p:nvPr/>
        </p:nvSpPr>
        <p:spPr>
          <a:xfrm>
            <a:off x="791570" y="1871954"/>
            <a:ext cx="10263117" cy="3210136"/>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9" name="Google Shape;179;p1"/>
          <p:cNvGrpSpPr/>
          <p:nvPr/>
        </p:nvGrpSpPr>
        <p:grpSpPr>
          <a:xfrm>
            <a:off x="4953512" y="4709743"/>
            <a:ext cx="2153641" cy="582598"/>
            <a:chOff x="5088709" y="4315118"/>
            <a:chExt cx="2153641" cy="582598"/>
          </a:xfrm>
        </p:grpSpPr>
        <p:sp>
          <p:nvSpPr>
            <p:cNvPr id="180" name="Google Shape;180;p1"/>
            <p:cNvSpPr/>
            <p:nvPr/>
          </p:nvSpPr>
          <p:spPr>
            <a:xfrm>
              <a:off x="5234404" y="4315118"/>
              <a:ext cx="1862253" cy="58259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181" name="Google Shape;181;p1"/>
            <p:cNvSpPr txBox="1"/>
            <p:nvPr/>
          </p:nvSpPr>
          <p:spPr>
            <a:xfrm>
              <a:off x="5088709" y="4424074"/>
              <a:ext cx="2153641" cy="3760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600"/>
                <a:buFont typeface="Source Sans Pro Black"/>
                <a:buNone/>
              </a:pPr>
              <a:endParaRPr sz="1600" b="0" i="0">
                <a:solidFill>
                  <a:schemeClr val="lt1"/>
                </a:solidFill>
                <a:latin typeface="Arial"/>
                <a:ea typeface="Arial"/>
                <a:cs typeface="Arial"/>
                <a:sym typeface="Arial"/>
              </a:endParaRPr>
            </a:p>
          </p:txBody>
        </p:sp>
      </p:grpSp>
      <p:grpSp>
        <p:nvGrpSpPr>
          <p:cNvPr id="182" name="Google Shape;182;p1"/>
          <p:cNvGrpSpPr/>
          <p:nvPr/>
        </p:nvGrpSpPr>
        <p:grpSpPr>
          <a:xfrm>
            <a:off x="4038323" y="2180504"/>
            <a:ext cx="3769607" cy="1226051"/>
            <a:chOff x="4078449" y="2241334"/>
            <a:chExt cx="3769607" cy="1226051"/>
          </a:xfrm>
        </p:grpSpPr>
        <p:sp>
          <p:nvSpPr>
            <p:cNvPr id="183" name="Google Shape;183;p1"/>
            <p:cNvSpPr txBox="1"/>
            <p:nvPr/>
          </p:nvSpPr>
          <p:spPr>
            <a:xfrm>
              <a:off x="4078449" y="2451585"/>
              <a:ext cx="37449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6000" dirty="0" smtClean="0">
                  <a:solidFill>
                    <a:schemeClr val="dk1"/>
                  </a:solidFill>
                  <a:latin typeface="Merriweather"/>
                  <a:ea typeface="Merriweather"/>
                  <a:cs typeface="Merriweather"/>
                  <a:sym typeface="Merriweather"/>
                </a:rPr>
                <a:t>Algoritma</a:t>
              </a:r>
              <a:endParaRPr sz="6000" dirty="0">
                <a:solidFill>
                  <a:schemeClr val="dk1"/>
                </a:solidFill>
                <a:latin typeface="Merriweather"/>
                <a:ea typeface="Merriweather"/>
                <a:cs typeface="Merriweather"/>
                <a:sym typeface="Merriweather"/>
              </a:endParaRPr>
            </a:p>
          </p:txBody>
        </p:sp>
        <p:sp>
          <p:nvSpPr>
            <p:cNvPr id="184" name="Google Shape;184;p1"/>
            <p:cNvSpPr txBox="1"/>
            <p:nvPr/>
          </p:nvSpPr>
          <p:spPr>
            <a:xfrm>
              <a:off x="7663256" y="2241334"/>
              <a:ext cx="184800" cy="101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6000">
                <a:solidFill>
                  <a:schemeClr val="dk1"/>
                </a:solidFill>
                <a:latin typeface="Arial"/>
                <a:ea typeface="Arial"/>
                <a:cs typeface="Arial"/>
                <a:sym typeface="Arial"/>
              </a:endParaRPr>
            </a:p>
          </p:txBody>
        </p:sp>
      </p:grpSp>
      <p:grpSp>
        <p:nvGrpSpPr>
          <p:cNvPr id="185" name="Google Shape;185;p1"/>
          <p:cNvGrpSpPr/>
          <p:nvPr/>
        </p:nvGrpSpPr>
        <p:grpSpPr>
          <a:xfrm>
            <a:off x="3061600" y="3361193"/>
            <a:ext cx="5937463" cy="1128325"/>
            <a:chOff x="2912006" y="2128673"/>
            <a:chExt cx="5644569" cy="1128325"/>
          </a:xfrm>
        </p:grpSpPr>
        <p:sp>
          <p:nvSpPr>
            <p:cNvPr id="186" name="Google Shape;186;p1"/>
            <p:cNvSpPr txBox="1"/>
            <p:nvPr/>
          </p:nvSpPr>
          <p:spPr>
            <a:xfrm>
              <a:off x="4103172" y="2241335"/>
              <a:ext cx="18473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6000">
                <a:solidFill>
                  <a:schemeClr val="dk1"/>
                </a:solidFill>
                <a:latin typeface="Arial"/>
                <a:ea typeface="Arial"/>
                <a:cs typeface="Arial"/>
                <a:sym typeface="Arial"/>
              </a:endParaRPr>
            </a:p>
          </p:txBody>
        </p:sp>
        <p:sp>
          <p:nvSpPr>
            <p:cNvPr id="187" name="Google Shape;187;p1"/>
            <p:cNvSpPr txBox="1"/>
            <p:nvPr/>
          </p:nvSpPr>
          <p:spPr>
            <a:xfrm>
              <a:off x="2912006" y="2128673"/>
              <a:ext cx="5644569"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6000" dirty="0" smtClean="0">
                  <a:solidFill>
                    <a:schemeClr val="accent2"/>
                  </a:solidFill>
                  <a:latin typeface="Merriweather"/>
                  <a:ea typeface="Merriweather"/>
                  <a:cs typeface="Merriweather"/>
                  <a:sym typeface="Merriweather"/>
                </a:rPr>
                <a:t>Bellman - Ford</a:t>
              </a:r>
              <a:endParaRPr sz="6000" dirty="0">
                <a:solidFill>
                  <a:schemeClr val="dk1"/>
                </a:solidFill>
                <a:latin typeface="Merriweather"/>
                <a:ea typeface="Merriweather"/>
                <a:cs typeface="Merriweather"/>
                <a:sym typeface="Merriweather"/>
              </a:endParaRPr>
            </a:p>
          </p:txBody>
        </p:sp>
      </p:gr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7" name="Google Shape;235;p4"/>
          <p:cNvSpPr/>
          <p:nvPr/>
        </p:nvSpPr>
        <p:spPr>
          <a:xfrm>
            <a:off x="2709098" y="0"/>
            <a:ext cx="6487886" cy="6858000"/>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236;p4"/>
          <p:cNvSpPr txBox="1"/>
          <p:nvPr/>
        </p:nvSpPr>
        <p:spPr>
          <a:xfrm>
            <a:off x="6568267" y="311980"/>
            <a:ext cx="4042790" cy="6186269"/>
          </a:xfrm>
          <a:prstGeom prst="rect">
            <a:avLst/>
          </a:prstGeom>
          <a:noFill/>
          <a:ln>
            <a:noFill/>
          </a:ln>
        </p:spPr>
        <p:txBody>
          <a:bodyPr spcFirstLastPara="1" wrap="square" lIns="91425" tIns="45700" rIns="91425" bIns="45700" anchor="t" anchorCtr="0">
            <a:spAutoFit/>
          </a:bodyPr>
          <a:lstStyle/>
          <a:p>
            <a:r>
              <a:rPr lang="id-ID" sz="1800" dirty="0">
                <a:latin typeface="Times New Roman" panose="02020603050405020304" pitchFamily="18" charset="0"/>
                <a:cs typeface="Times New Roman" panose="02020603050405020304" pitchFamily="18" charset="0"/>
              </a:rPr>
              <a:t>// periksa siklus bobot negatif.</a:t>
            </a:r>
          </a:p>
          <a:p>
            <a:r>
              <a:rPr lang="id-ID" sz="1800" dirty="0" smtClean="0">
                <a:latin typeface="Times New Roman" panose="02020603050405020304" pitchFamily="18" charset="0"/>
                <a:cs typeface="Times New Roman" panose="02020603050405020304" pitchFamily="18" charset="0"/>
              </a:rPr>
              <a:t>for </a:t>
            </a:r>
            <a:r>
              <a:rPr lang="id-ID" sz="1800" dirty="0">
                <a:latin typeface="Times New Roman" panose="02020603050405020304" pitchFamily="18" charset="0"/>
                <a:cs typeface="Times New Roman" panose="02020603050405020304" pitchFamily="18" charset="0"/>
              </a:rPr>
              <a:t>(int i = 0; i &lt; E; i++) { </a:t>
            </a:r>
          </a:p>
          <a:p>
            <a:r>
              <a:rPr lang="id-ID" sz="1800" dirty="0">
                <a:latin typeface="Times New Roman" panose="02020603050405020304" pitchFamily="18" charset="0"/>
                <a:cs typeface="Times New Roman" panose="02020603050405020304" pitchFamily="18" charset="0"/>
              </a:rPr>
              <a:t>int x = graph[i][0]; </a:t>
            </a:r>
          </a:p>
          <a:p>
            <a:r>
              <a:rPr lang="id-ID" sz="1800" dirty="0">
                <a:latin typeface="Times New Roman" panose="02020603050405020304" pitchFamily="18" charset="0"/>
                <a:cs typeface="Times New Roman" panose="02020603050405020304" pitchFamily="18" charset="0"/>
              </a:rPr>
              <a:t>int y = graph[i][1]; </a:t>
            </a:r>
          </a:p>
          <a:p>
            <a:r>
              <a:rPr lang="id-ID" sz="1800" dirty="0">
                <a:latin typeface="Times New Roman" panose="02020603050405020304" pitchFamily="18" charset="0"/>
                <a:cs typeface="Times New Roman" panose="02020603050405020304" pitchFamily="18" charset="0"/>
              </a:rPr>
              <a:t>int weight = graph[i][2]; </a:t>
            </a:r>
          </a:p>
          <a:p>
            <a:r>
              <a:rPr lang="id-ID" sz="1800" dirty="0">
                <a:latin typeface="Times New Roman" panose="02020603050405020304" pitchFamily="18" charset="0"/>
                <a:cs typeface="Times New Roman" panose="02020603050405020304" pitchFamily="18" charset="0"/>
              </a:rPr>
              <a:t>if (dis[x] != INT_MAX &amp;&amp; </a:t>
            </a:r>
          </a:p>
          <a:p>
            <a:r>
              <a:rPr lang="id-ID" sz="1800" dirty="0">
                <a:latin typeface="Times New Roman" panose="02020603050405020304" pitchFamily="18" charset="0"/>
                <a:cs typeface="Times New Roman" panose="02020603050405020304" pitchFamily="18" charset="0"/>
              </a:rPr>
              <a:t>dis[x] + weight &lt; dis[y]) </a:t>
            </a:r>
          </a:p>
          <a:p>
            <a:r>
              <a:rPr lang="id-ID" sz="1800" dirty="0">
                <a:latin typeface="Times New Roman" panose="02020603050405020304" pitchFamily="18" charset="0"/>
                <a:cs typeface="Times New Roman" panose="02020603050405020304" pitchFamily="18" charset="0"/>
              </a:rPr>
              <a:t>cout &lt;&lt; "Graph contains negative"</a:t>
            </a:r>
          </a:p>
          <a:p>
            <a:r>
              <a:rPr lang="id-ID" sz="1800" dirty="0">
                <a:latin typeface="Times New Roman" panose="02020603050405020304" pitchFamily="18" charset="0"/>
                <a:cs typeface="Times New Roman" panose="02020603050405020304" pitchFamily="18" charset="0"/>
              </a:rPr>
              <a:t>" weight cycle"</a:t>
            </a:r>
          </a:p>
          <a:p>
            <a:r>
              <a:rPr lang="id-ID" sz="1800" dirty="0">
                <a:latin typeface="Times New Roman" panose="02020603050405020304" pitchFamily="18" charset="0"/>
                <a:cs typeface="Times New Roman" panose="02020603050405020304" pitchFamily="18" charset="0"/>
              </a:rPr>
              <a:t>&lt;&lt; endl; </a:t>
            </a:r>
          </a:p>
          <a:p>
            <a:r>
              <a:rPr lang="id-ID" sz="1800" dirty="0">
                <a:latin typeface="Times New Roman" panose="02020603050405020304" pitchFamily="18" charset="0"/>
                <a:cs typeface="Times New Roman" panose="02020603050405020304" pitchFamily="18" charset="0"/>
              </a:rPr>
              <a:t>} </a:t>
            </a:r>
          </a:p>
          <a:p>
            <a:endParaRPr lang="id-ID" sz="1800" dirty="0">
              <a:latin typeface="Times New Roman" panose="02020603050405020304" pitchFamily="18" charset="0"/>
              <a:cs typeface="Times New Roman" panose="02020603050405020304" pitchFamily="18" charset="0"/>
            </a:endParaRPr>
          </a:p>
          <a:p>
            <a:r>
              <a:rPr lang="id-ID" sz="1800" dirty="0">
                <a:latin typeface="Times New Roman" panose="02020603050405020304" pitchFamily="18" charset="0"/>
                <a:cs typeface="Times New Roman" panose="02020603050405020304" pitchFamily="18" charset="0"/>
              </a:rPr>
              <a:t>cout &lt;&lt; " Algoritma Bellman - Ford " &lt;&lt; endl;</a:t>
            </a:r>
          </a:p>
          <a:p>
            <a:r>
              <a:rPr lang="id-ID" sz="1800" dirty="0">
                <a:latin typeface="Times New Roman" panose="02020603050405020304" pitchFamily="18" charset="0"/>
                <a:cs typeface="Times New Roman" panose="02020603050405020304" pitchFamily="18" charset="0"/>
              </a:rPr>
              <a:t>cout &lt;&lt; "==========================" &lt;&lt; endl;</a:t>
            </a:r>
          </a:p>
          <a:p>
            <a:r>
              <a:rPr lang="id-ID" sz="1800" dirty="0">
                <a:latin typeface="Times New Roman" panose="02020603050405020304" pitchFamily="18" charset="0"/>
                <a:cs typeface="Times New Roman" panose="02020603050405020304" pitchFamily="18" charset="0"/>
              </a:rPr>
              <a:t>cout &lt;&lt; "Jarak Simpul dari Sumber" &lt;&lt; endl; </a:t>
            </a:r>
          </a:p>
          <a:p>
            <a:r>
              <a:rPr lang="id-ID" sz="1800" dirty="0">
                <a:latin typeface="Times New Roman" panose="02020603050405020304" pitchFamily="18" charset="0"/>
                <a:cs typeface="Times New Roman" panose="02020603050405020304" pitchFamily="18" charset="0"/>
              </a:rPr>
              <a:t>for (int i = 0; i &lt; V; i++) </a:t>
            </a:r>
          </a:p>
          <a:p>
            <a:r>
              <a:rPr lang="id-ID" sz="1800" dirty="0">
                <a:latin typeface="Times New Roman" panose="02020603050405020304" pitchFamily="18" charset="0"/>
                <a:cs typeface="Times New Roman" panose="02020603050405020304" pitchFamily="18" charset="0"/>
              </a:rPr>
              <a:t>cout &lt;&lt; i &lt;&lt; "\t\t" &lt;&lt; dis[i] &lt;&lt; endl; </a:t>
            </a:r>
          </a:p>
          <a:p>
            <a:r>
              <a:rPr lang="id-ID" sz="1800" dirty="0">
                <a:latin typeface="Times New Roman" panose="02020603050405020304" pitchFamily="18" charset="0"/>
                <a:cs typeface="Times New Roman" panose="02020603050405020304" pitchFamily="18" charset="0"/>
              </a:rPr>
              <a:t>} </a:t>
            </a:r>
            <a:endParaRPr lang="id-ID" sz="1800" b="1" dirty="0">
              <a:solidFill>
                <a:srgbClr val="2B2B2B"/>
              </a:solidFill>
              <a:latin typeface="Times New Roman" panose="02020603050405020304" pitchFamily="18" charset="0"/>
              <a:cs typeface="Times New Roman" panose="02020603050405020304" pitchFamily="18" charset="0"/>
            </a:endParaRPr>
          </a:p>
        </p:txBody>
      </p:sp>
      <p:sp>
        <p:nvSpPr>
          <p:cNvPr id="235" name="Google Shape;235;p4"/>
          <p:cNvSpPr/>
          <p:nvPr/>
        </p:nvSpPr>
        <p:spPr>
          <a:xfrm>
            <a:off x="0" y="0"/>
            <a:ext cx="5880564" cy="6858000"/>
          </a:xfrm>
          <a:prstGeom prst="rect">
            <a:avLst/>
          </a:prstGeom>
          <a:solidFill>
            <a:schemeClr val="dk1"/>
          </a:solidFill>
          <a:ln>
            <a:noFill/>
          </a:ln>
          <a:effectLst>
            <a:outerShdw blurRad="50800" dist="38100" dir="4140000" algn="tl" rotWithShape="0">
              <a:srgbClr val="000000">
                <a:alpha val="6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6" name="Google Shape;236;p4"/>
          <p:cNvSpPr txBox="1"/>
          <p:nvPr/>
        </p:nvSpPr>
        <p:spPr>
          <a:xfrm>
            <a:off x="326533" y="161855"/>
            <a:ext cx="4887185" cy="7017265"/>
          </a:xfrm>
          <a:prstGeom prst="rect">
            <a:avLst/>
          </a:prstGeom>
          <a:noFill/>
          <a:ln>
            <a:noFill/>
          </a:ln>
        </p:spPr>
        <p:txBody>
          <a:bodyPr spcFirstLastPara="1" wrap="square" lIns="91425" tIns="45700" rIns="91425" bIns="45700" anchor="t" anchorCtr="0">
            <a:spAutoFit/>
          </a:bodyPr>
          <a:lstStyle/>
          <a:p>
            <a:r>
              <a:rPr lang="id-ID" sz="1800" dirty="0">
                <a:solidFill>
                  <a:srgbClr val="F6F8F8"/>
                </a:solidFill>
                <a:latin typeface="Times New Roman" panose="02020603050405020304" pitchFamily="18" charset="0"/>
                <a:cs typeface="Times New Roman" panose="02020603050405020304" pitchFamily="18" charset="0"/>
              </a:rPr>
              <a:t>#include &lt;bits/stdc++.h&gt; </a:t>
            </a:r>
          </a:p>
          <a:p>
            <a:r>
              <a:rPr lang="id-ID" sz="1800" dirty="0">
                <a:solidFill>
                  <a:srgbClr val="F6F8F8"/>
                </a:solidFill>
                <a:latin typeface="Times New Roman" panose="02020603050405020304" pitchFamily="18" charset="0"/>
                <a:cs typeface="Times New Roman" panose="02020603050405020304" pitchFamily="18" charset="0"/>
              </a:rPr>
              <a:t>using namespace std; </a:t>
            </a:r>
          </a:p>
          <a:p>
            <a:r>
              <a:rPr lang="id-ID" sz="1800" dirty="0" smtClean="0">
                <a:solidFill>
                  <a:srgbClr val="F6F8F8"/>
                </a:solidFill>
                <a:latin typeface="Times New Roman" panose="02020603050405020304" pitchFamily="18" charset="0"/>
                <a:cs typeface="Times New Roman" panose="02020603050405020304" pitchFamily="18" charset="0"/>
              </a:rPr>
              <a:t>void </a:t>
            </a:r>
            <a:r>
              <a:rPr lang="id-ID" sz="1800" dirty="0">
                <a:solidFill>
                  <a:srgbClr val="F6F8F8"/>
                </a:solidFill>
                <a:latin typeface="Times New Roman" panose="02020603050405020304" pitchFamily="18" charset="0"/>
                <a:cs typeface="Times New Roman" panose="02020603050405020304" pitchFamily="18" charset="0"/>
              </a:rPr>
              <a:t>BellmanFord(int graph[][3], int V, int E, </a:t>
            </a:r>
          </a:p>
          <a:p>
            <a:r>
              <a:rPr lang="id-ID" sz="1800" dirty="0">
                <a:solidFill>
                  <a:srgbClr val="F6F8F8"/>
                </a:solidFill>
                <a:latin typeface="Times New Roman" panose="02020603050405020304" pitchFamily="18" charset="0"/>
                <a:cs typeface="Times New Roman" panose="02020603050405020304" pitchFamily="18" charset="0"/>
              </a:rPr>
              <a:t>int src) </a:t>
            </a:r>
          </a:p>
          <a:p>
            <a:r>
              <a:rPr lang="id-ID" sz="1800" dirty="0">
                <a:solidFill>
                  <a:srgbClr val="F6F8F8"/>
                </a:solidFill>
                <a:latin typeface="Times New Roman" panose="02020603050405020304" pitchFamily="18" charset="0"/>
                <a:cs typeface="Times New Roman" panose="02020603050405020304" pitchFamily="18" charset="0"/>
              </a:rPr>
              <a:t>{ </a:t>
            </a:r>
          </a:p>
          <a:p>
            <a:r>
              <a:rPr lang="id-ID" sz="1800" dirty="0">
                <a:solidFill>
                  <a:srgbClr val="F6F8F8"/>
                </a:solidFill>
                <a:latin typeface="Times New Roman" panose="02020603050405020304" pitchFamily="18" charset="0"/>
                <a:cs typeface="Times New Roman" panose="02020603050405020304" pitchFamily="18" charset="0"/>
              </a:rPr>
              <a:t>// Inisialisasi jarak semua simpul sebagai 0. </a:t>
            </a:r>
            <a:endParaRPr lang="id-ID" sz="1800" dirty="0" smtClean="0">
              <a:solidFill>
                <a:srgbClr val="F6F8F8"/>
              </a:solidFill>
              <a:latin typeface="Times New Roman" panose="02020603050405020304" pitchFamily="18" charset="0"/>
              <a:cs typeface="Times New Roman" panose="02020603050405020304" pitchFamily="18" charset="0"/>
            </a:endParaRPr>
          </a:p>
          <a:p>
            <a:r>
              <a:rPr lang="id-ID" sz="1800" dirty="0">
                <a:solidFill>
                  <a:srgbClr val="F6F8F8"/>
                </a:solidFill>
                <a:latin typeface="Times New Roman" panose="02020603050405020304" pitchFamily="18" charset="0"/>
                <a:cs typeface="Times New Roman" panose="02020603050405020304" pitchFamily="18" charset="0"/>
              </a:rPr>
              <a:t>//dis = distance</a:t>
            </a:r>
            <a:endParaRPr lang="id-ID" sz="1800" dirty="0">
              <a:solidFill>
                <a:srgbClr val="F6F8F8"/>
              </a:solidFill>
              <a:latin typeface="Times New Roman" panose="02020603050405020304" pitchFamily="18" charset="0"/>
              <a:cs typeface="Times New Roman" panose="02020603050405020304" pitchFamily="18" charset="0"/>
            </a:endParaRPr>
          </a:p>
          <a:p>
            <a:r>
              <a:rPr lang="id-ID" sz="1800" dirty="0">
                <a:solidFill>
                  <a:srgbClr val="F6F8F8"/>
                </a:solidFill>
                <a:latin typeface="Times New Roman" panose="02020603050405020304" pitchFamily="18" charset="0"/>
                <a:cs typeface="Times New Roman" panose="02020603050405020304" pitchFamily="18" charset="0"/>
              </a:rPr>
              <a:t>int dis[V]; </a:t>
            </a:r>
          </a:p>
          <a:p>
            <a:r>
              <a:rPr lang="id-ID" sz="1800" dirty="0">
                <a:solidFill>
                  <a:srgbClr val="F6F8F8"/>
                </a:solidFill>
                <a:latin typeface="Times New Roman" panose="02020603050405020304" pitchFamily="18" charset="0"/>
                <a:cs typeface="Times New Roman" panose="02020603050405020304" pitchFamily="18" charset="0"/>
              </a:rPr>
              <a:t>for (int i = 0; i &lt; V; i++) </a:t>
            </a:r>
          </a:p>
          <a:p>
            <a:r>
              <a:rPr lang="id-ID" sz="1800" dirty="0">
                <a:solidFill>
                  <a:srgbClr val="F6F8F8"/>
                </a:solidFill>
                <a:latin typeface="Times New Roman" panose="02020603050405020304" pitchFamily="18" charset="0"/>
                <a:cs typeface="Times New Roman" panose="02020603050405020304" pitchFamily="18" charset="0"/>
              </a:rPr>
              <a:t>dis[i] = INT_MAX; </a:t>
            </a:r>
          </a:p>
          <a:p>
            <a:r>
              <a:rPr lang="id-ID" sz="1800" dirty="0">
                <a:solidFill>
                  <a:srgbClr val="F6F8F8"/>
                </a:solidFill>
                <a:latin typeface="Times New Roman" panose="02020603050405020304" pitchFamily="18" charset="0"/>
                <a:cs typeface="Times New Roman" panose="02020603050405020304" pitchFamily="18" charset="0"/>
              </a:rPr>
              <a:t>// inisialisasi jarak sumber sebagai 0</a:t>
            </a:r>
          </a:p>
          <a:p>
            <a:r>
              <a:rPr lang="id-ID" sz="1800" dirty="0">
                <a:solidFill>
                  <a:srgbClr val="F6F8F8"/>
                </a:solidFill>
                <a:latin typeface="Times New Roman" panose="02020603050405020304" pitchFamily="18" charset="0"/>
                <a:cs typeface="Times New Roman" panose="02020603050405020304" pitchFamily="18" charset="0"/>
              </a:rPr>
              <a:t>dis[src] = 0; </a:t>
            </a:r>
          </a:p>
          <a:p>
            <a:r>
              <a:rPr lang="id-ID" sz="1800" dirty="0">
                <a:solidFill>
                  <a:srgbClr val="F6F8F8"/>
                </a:solidFill>
                <a:latin typeface="Times New Roman" panose="02020603050405020304" pitchFamily="18" charset="0"/>
                <a:cs typeface="Times New Roman" panose="02020603050405020304" pitchFamily="18" charset="0"/>
              </a:rPr>
              <a:t>// Relaksasi semua ujung | V | - 1 kali. Sederhana</a:t>
            </a:r>
          </a:p>
          <a:p>
            <a:r>
              <a:rPr lang="id-ID" sz="1800" dirty="0">
                <a:solidFill>
                  <a:srgbClr val="F6F8F8"/>
                </a:solidFill>
                <a:latin typeface="Times New Roman" panose="02020603050405020304" pitchFamily="18" charset="0"/>
                <a:cs typeface="Times New Roman" panose="02020603050405020304" pitchFamily="18" charset="0"/>
              </a:rPr>
              <a:t>// jalur terpendek dari sumber ke yang lain</a:t>
            </a:r>
          </a:p>
          <a:p>
            <a:r>
              <a:rPr lang="id-ID" sz="1800" dirty="0">
                <a:solidFill>
                  <a:srgbClr val="F6F8F8"/>
                </a:solidFill>
                <a:latin typeface="Times New Roman" panose="02020603050405020304" pitchFamily="18" charset="0"/>
                <a:cs typeface="Times New Roman" panose="02020603050405020304" pitchFamily="18" charset="0"/>
              </a:rPr>
              <a:t>// vertex dapat memiliki paling banyak | V | - 1 ujung </a:t>
            </a:r>
          </a:p>
          <a:p>
            <a:r>
              <a:rPr lang="id-ID" sz="1800" dirty="0">
                <a:solidFill>
                  <a:srgbClr val="F6F8F8"/>
                </a:solidFill>
                <a:latin typeface="Times New Roman" panose="02020603050405020304" pitchFamily="18" charset="0"/>
                <a:cs typeface="Times New Roman" panose="02020603050405020304" pitchFamily="18" charset="0"/>
              </a:rPr>
              <a:t>for (int i = 0; i &lt; V - 1; i++) { </a:t>
            </a:r>
          </a:p>
          <a:p>
            <a:r>
              <a:rPr lang="id-ID" sz="1800" dirty="0">
                <a:solidFill>
                  <a:srgbClr val="F6F8F8"/>
                </a:solidFill>
                <a:latin typeface="Times New Roman" panose="02020603050405020304" pitchFamily="18" charset="0"/>
                <a:cs typeface="Times New Roman" panose="02020603050405020304" pitchFamily="18" charset="0"/>
              </a:rPr>
              <a:t>for (int j = 0; j &lt; E; j++) { </a:t>
            </a:r>
          </a:p>
          <a:p>
            <a:r>
              <a:rPr lang="id-ID" sz="1800" dirty="0">
                <a:solidFill>
                  <a:srgbClr val="F6F8F8"/>
                </a:solidFill>
                <a:latin typeface="Times New Roman" panose="02020603050405020304" pitchFamily="18" charset="0"/>
                <a:cs typeface="Times New Roman" panose="02020603050405020304" pitchFamily="18" charset="0"/>
              </a:rPr>
              <a:t>if (dis[graph[j][0]] + graph[j][2] &lt; </a:t>
            </a:r>
          </a:p>
          <a:p>
            <a:r>
              <a:rPr lang="id-ID" sz="1800" dirty="0">
                <a:solidFill>
                  <a:srgbClr val="F6F8F8"/>
                </a:solidFill>
                <a:latin typeface="Times New Roman" panose="02020603050405020304" pitchFamily="18" charset="0"/>
                <a:cs typeface="Times New Roman" panose="02020603050405020304" pitchFamily="18" charset="0"/>
              </a:rPr>
              <a:t>dis[graph[j][1]]) </a:t>
            </a:r>
          </a:p>
          <a:p>
            <a:r>
              <a:rPr lang="id-ID" sz="1800" dirty="0">
                <a:solidFill>
                  <a:srgbClr val="F6F8F8"/>
                </a:solidFill>
                <a:latin typeface="Times New Roman" panose="02020603050405020304" pitchFamily="18" charset="0"/>
                <a:cs typeface="Times New Roman" panose="02020603050405020304" pitchFamily="18" charset="0"/>
              </a:rPr>
              <a:t>dis[graph[j][1]] = </a:t>
            </a:r>
          </a:p>
          <a:p>
            <a:r>
              <a:rPr lang="id-ID" sz="1800" dirty="0">
                <a:solidFill>
                  <a:srgbClr val="F6F8F8"/>
                </a:solidFill>
                <a:latin typeface="Times New Roman" panose="02020603050405020304" pitchFamily="18" charset="0"/>
                <a:cs typeface="Times New Roman" panose="02020603050405020304" pitchFamily="18" charset="0"/>
              </a:rPr>
              <a:t>dis[graph[j][0]] + graph[j][2]; </a:t>
            </a:r>
          </a:p>
          <a:p>
            <a:r>
              <a:rPr lang="id-ID" sz="1800" dirty="0" smtClean="0">
                <a:solidFill>
                  <a:srgbClr val="F6F8F8"/>
                </a:solidFill>
                <a:latin typeface="Times New Roman" panose="02020603050405020304" pitchFamily="18" charset="0"/>
                <a:cs typeface="Times New Roman" panose="02020603050405020304" pitchFamily="18" charset="0"/>
              </a:rPr>
              <a:t>	} </a:t>
            </a:r>
            <a:endParaRPr lang="id-ID" sz="1800" dirty="0">
              <a:solidFill>
                <a:srgbClr val="F6F8F8"/>
              </a:solidFill>
              <a:latin typeface="Times New Roman" panose="02020603050405020304" pitchFamily="18" charset="0"/>
              <a:cs typeface="Times New Roman" panose="02020603050405020304" pitchFamily="18" charset="0"/>
            </a:endParaRPr>
          </a:p>
          <a:p>
            <a:r>
              <a:rPr lang="id-ID" sz="1800" dirty="0">
                <a:solidFill>
                  <a:srgbClr val="F6F8F8"/>
                </a:solidFill>
                <a:latin typeface="Times New Roman" panose="02020603050405020304" pitchFamily="18" charset="0"/>
                <a:cs typeface="Times New Roman" panose="02020603050405020304" pitchFamily="18" charset="0"/>
              </a:rPr>
              <a:t>} </a:t>
            </a:r>
            <a:endParaRPr lang="id-ID" sz="1800" dirty="0" smtClean="0">
              <a:solidFill>
                <a:srgbClr val="F6F8F8"/>
              </a:solidFill>
              <a:latin typeface="Times New Roman" panose="02020603050405020304" pitchFamily="18" charset="0"/>
              <a:cs typeface="Times New Roman" panose="02020603050405020304" pitchFamily="18" charset="0"/>
            </a:endParaRPr>
          </a:p>
          <a:p>
            <a:endParaRPr lang="id-ID" sz="1800" dirty="0">
              <a:solidFill>
                <a:srgbClr val="F6F8F8"/>
              </a:solidFill>
              <a:latin typeface="Times New Roman" panose="02020603050405020304" pitchFamily="18" charset="0"/>
              <a:cs typeface="Times New Roman" panose="02020603050405020304" pitchFamily="18" charset="0"/>
            </a:endParaRPr>
          </a:p>
        </p:txBody>
      </p:sp>
      <p:sp>
        <p:nvSpPr>
          <p:cNvPr id="43" name="Google Shape;227;g5878a8e993_0_2"/>
          <p:cNvSpPr txBox="1"/>
          <p:nvPr/>
        </p:nvSpPr>
        <p:spPr>
          <a:xfrm>
            <a:off x="2012414" y="-781168"/>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46" name="Google Shape;227;g5878a8e993_0_2"/>
          <p:cNvSpPr txBox="1"/>
          <p:nvPr/>
        </p:nvSpPr>
        <p:spPr>
          <a:xfrm>
            <a:off x="10029052" y="-849919"/>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Tree>
    <p:extLst>
      <p:ext uri="{BB962C8B-B14F-4D97-AF65-F5344CB8AC3E}">
        <p14:creationId xmlns:p14="http://schemas.microsoft.com/office/powerpoint/2010/main" val="3701187094"/>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7" name="Google Shape;235;p4"/>
          <p:cNvSpPr/>
          <p:nvPr/>
        </p:nvSpPr>
        <p:spPr>
          <a:xfrm>
            <a:off x="2709098" y="0"/>
            <a:ext cx="6487886" cy="6858000"/>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5" name="Google Shape;235;p4"/>
          <p:cNvSpPr/>
          <p:nvPr/>
        </p:nvSpPr>
        <p:spPr>
          <a:xfrm>
            <a:off x="423078" y="451895"/>
            <a:ext cx="11273051" cy="5907962"/>
          </a:xfrm>
          <a:prstGeom prst="rect">
            <a:avLst/>
          </a:prstGeom>
          <a:solidFill>
            <a:schemeClr val="dk1"/>
          </a:solidFill>
          <a:ln>
            <a:noFill/>
          </a:ln>
          <a:effectLst>
            <a:outerShdw blurRad="50800" dist="38100" dir="4140000" algn="tl" rotWithShape="0">
              <a:srgbClr val="000000">
                <a:alpha val="6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6" name="Google Shape;236;p4"/>
          <p:cNvSpPr txBox="1"/>
          <p:nvPr/>
        </p:nvSpPr>
        <p:spPr>
          <a:xfrm>
            <a:off x="2832788" y="883019"/>
            <a:ext cx="7061839" cy="5355272"/>
          </a:xfrm>
          <a:prstGeom prst="rect">
            <a:avLst/>
          </a:prstGeom>
          <a:noFill/>
          <a:ln>
            <a:noFill/>
          </a:ln>
        </p:spPr>
        <p:txBody>
          <a:bodyPr spcFirstLastPara="1" wrap="square" lIns="91425" tIns="45700" rIns="91425" bIns="45700" anchor="t" anchorCtr="0">
            <a:spAutoFit/>
          </a:bodyPr>
          <a:lstStyle/>
          <a:p>
            <a:r>
              <a:rPr lang="id-ID" sz="1800" dirty="0">
                <a:solidFill>
                  <a:srgbClr val="F6F8F8"/>
                </a:solidFill>
                <a:latin typeface="Times New Roman" panose="02020603050405020304" pitchFamily="18" charset="0"/>
                <a:cs typeface="Times New Roman" panose="02020603050405020304" pitchFamily="18" charset="0"/>
              </a:rPr>
              <a:t>	// Program driver untuk menguji fungsi-fungsi di atas</a:t>
            </a:r>
          </a:p>
          <a:p>
            <a:r>
              <a:rPr lang="id-ID" sz="1800" dirty="0">
                <a:solidFill>
                  <a:srgbClr val="F6F8F8"/>
                </a:solidFill>
                <a:latin typeface="Times New Roman" panose="02020603050405020304" pitchFamily="18" charset="0"/>
                <a:cs typeface="Times New Roman" panose="02020603050405020304" pitchFamily="18" charset="0"/>
              </a:rPr>
              <a:t>int main() </a:t>
            </a:r>
          </a:p>
          <a:p>
            <a:r>
              <a:rPr lang="id-ID" sz="1800" dirty="0">
                <a:solidFill>
                  <a:srgbClr val="F6F8F8"/>
                </a:solidFill>
                <a:latin typeface="Times New Roman" panose="02020603050405020304" pitchFamily="18" charset="0"/>
                <a:cs typeface="Times New Roman" panose="02020603050405020304" pitchFamily="18" charset="0"/>
              </a:rPr>
              <a:t>{ </a:t>
            </a:r>
          </a:p>
          <a:p>
            <a:r>
              <a:rPr lang="id-ID" sz="1800" dirty="0">
                <a:solidFill>
                  <a:srgbClr val="F6F8F8"/>
                </a:solidFill>
                <a:latin typeface="Times New Roman" panose="02020603050405020304" pitchFamily="18" charset="0"/>
                <a:cs typeface="Times New Roman" panose="02020603050405020304" pitchFamily="18" charset="0"/>
              </a:rPr>
              <a:t>	int V = 5; // Jumlah simpul dalam graph</a:t>
            </a:r>
          </a:p>
          <a:p>
            <a:r>
              <a:rPr lang="id-ID" sz="1800" dirty="0">
                <a:solidFill>
                  <a:srgbClr val="F6F8F8"/>
                </a:solidFill>
                <a:latin typeface="Times New Roman" panose="02020603050405020304" pitchFamily="18" charset="0"/>
                <a:cs typeface="Times New Roman" panose="02020603050405020304" pitchFamily="18" charset="0"/>
              </a:rPr>
              <a:t>	int E = 8; // Jumlah </a:t>
            </a:r>
            <a:r>
              <a:rPr lang="id-ID" sz="1800" dirty="0" smtClean="0">
                <a:solidFill>
                  <a:srgbClr val="F6F8F8"/>
                </a:solidFill>
                <a:latin typeface="Times New Roman" panose="02020603050405020304" pitchFamily="18" charset="0"/>
                <a:cs typeface="Times New Roman" panose="02020603050405020304" pitchFamily="18" charset="0"/>
              </a:rPr>
              <a:t>sisi </a:t>
            </a:r>
            <a:r>
              <a:rPr lang="id-ID" sz="1800" dirty="0">
                <a:solidFill>
                  <a:srgbClr val="F6F8F8"/>
                </a:solidFill>
                <a:latin typeface="Times New Roman" panose="02020603050405020304" pitchFamily="18" charset="0"/>
                <a:cs typeface="Times New Roman" panose="02020603050405020304" pitchFamily="18" charset="0"/>
              </a:rPr>
              <a:t>dalam graph</a:t>
            </a:r>
          </a:p>
          <a:p>
            <a:endParaRPr lang="id-ID" sz="1800" dirty="0">
              <a:solidFill>
                <a:srgbClr val="F6F8F8"/>
              </a:solidFill>
              <a:latin typeface="Times New Roman" panose="02020603050405020304" pitchFamily="18" charset="0"/>
              <a:cs typeface="Times New Roman" panose="02020603050405020304" pitchFamily="18" charset="0"/>
            </a:endParaRPr>
          </a:p>
          <a:p>
            <a:r>
              <a:rPr lang="id-ID" sz="1800" dirty="0">
                <a:solidFill>
                  <a:srgbClr val="F6F8F8"/>
                </a:solidFill>
                <a:latin typeface="Times New Roman" panose="02020603050405020304" pitchFamily="18" charset="0"/>
                <a:cs typeface="Times New Roman" panose="02020603050405020304" pitchFamily="18" charset="0"/>
              </a:rPr>
              <a:t>	// Setiap tepi memiliki tiga nilai (u, v, w) di mana</a:t>
            </a:r>
          </a:p>
          <a:p>
            <a:r>
              <a:rPr lang="id-ID" sz="1800" dirty="0">
                <a:solidFill>
                  <a:srgbClr val="F6F8F8"/>
                </a:solidFill>
                <a:latin typeface="Times New Roman" panose="02020603050405020304" pitchFamily="18" charset="0"/>
                <a:cs typeface="Times New Roman" panose="02020603050405020304" pitchFamily="18" charset="0"/>
              </a:rPr>
              <a:t>	// ujungnya dari sudut u ke v. Dan berat</a:t>
            </a:r>
          </a:p>
          <a:p>
            <a:r>
              <a:rPr lang="id-ID" sz="1800" dirty="0">
                <a:solidFill>
                  <a:srgbClr val="F6F8F8"/>
                </a:solidFill>
                <a:latin typeface="Times New Roman" panose="02020603050405020304" pitchFamily="18" charset="0"/>
                <a:cs typeface="Times New Roman" panose="02020603050405020304" pitchFamily="18" charset="0"/>
              </a:rPr>
              <a:t>	// dari tepi adalah w.</a:t>
            </a:r>
          </a:p>
          <a:p>
            <a:r>
              <a:rPr lang="id-ID" sz="1800" dirty="0">
                <a:solidFill>
                  <a:srgbClr val="F6F8F8"/>
                </a:solidFill>
                <a:latin typeface="Times New Roman" panose="02020603050405020304" pitchFamily="18" charset="0"/>
                <a:cs typeface="Times New Roman" panose="02020603050405020304" pitchFamily="18" charset="0"/>
              </a:rPr>
              <a:t>	int graph[][3] = { </a:t>
            </a:r>
            <a:endParaRPr lang="id-ID" sz="1800" dirty="0" smtClean="0">
              <a:solidFill>
                <a:srgbClr val="F6F8F8"/>
              </a:solidFill>
              <a:latin typeface="Times New Roman" panose="02020603050405020304" pitchFamily="18" charset="0"/>
              <a:cs typeface="Times New Roman" panose="02020603050405020304" pitchFamily="18" charset="0"/>
            </a:endParaRPr>
          </a:p>
          <a:p>
            <a:r>
              <a:rPr lang="id-ID" sz="1800" dirty="0">
                <a:solidFill>
                  <a:srgbClr val="F6F8F8"/>
                </a:solidFill>
                <a:latin typeface="Times New Roman" panose="02020603050405020304" pitchFamily="18" charset="0"/>
                <a:cs typeface="Times New Roman" panose="02020603050405020304" pitchFamily="18" charset="0"/>
              </a:rPr>
              <a:t>	</a:t>
            </a:r>
            <a:r>
              <a:rPr lang="id-ID" sz="1800" dirty="0" smtClean="0">
                <a:solidFill>
                  <a:srgbClr val="F6F8F8"/>
                </a:solidFill>
                <a:latin typeface="Times New Roman" panose="02020603050405020304" pitchFamily="18" charset="0"/>
                <a:cs typeface="Times New Roman" panose="02020603050405020304" pitchFamily="18" charset="0"/>
              </a:rPr>
              <a:t>		</a:t>
            </a:r>
            <a:r>
              <a:rPr lang="id-ID" sz="1800" dirty="0">
                <a:solidFill>
                  <a:srgbClr val="3CBEB4"/>
                </a:solidFill>
                <a:latin typeface="Times New Roman" panose="02020603050405020304" pitchFamily="18" charset="0"/>
                <a:cs typeface="Times New Roman" panose="02020603050405020304" pitchFamily="18" charset="0"/>
              </a:rPr>
              <a:t>{ 0, 1, -1 }, { 1, 3, 2 }, </a:t>
            </a:r>
          </a:p>
          <a:p>
            <a:r>
              <a:rPr lang="id-ID" sz="1800" dirty="0">
                <a:solidFill>
                  <a:srgbClr val="3CBEB4"/>
                </a:solidFill>
                <a:latin typeface="Times New Roman" panose="02020603050405020304" pitchFamily="18" charset="0"/>
                <a:cs typeface="Times New Roman" panose="02020603050405020304" pitchFamily="18" charset="0"/>
              </a:rPr>
              <a:t>			</a:t>
            </a:r>
            <a:r>
              <a:rPr lang="id-ID" sz="1800" dirty="0" smtClean="0">
                <a:solidFill>
                  <a:srgbClr val="3CBEB4"/>
                </a:solidFill>
                <a:latin typeface="Times New Roman" panose="02020603050405020304" pitchFamily="18" charset="0"/>
                <a:cs typeface="Times New Roman" panose="02020603050405020304" pitchFamily="18" charset="0"/>
              </a:rPr>
              <a:t>{ </a:t>
            </a:r>
            <a:r>
              <a:rPr lang="id-ID" sz="1800" dirty="0">
                <a:solidFill>
                  <a:srgbClr val="3CBEB4"/>
                </a:solidFill>
                <a:latin typeface="Times New Roman" panose="02020603050405020304" pitchFamily="18" charset="0"/>
                <a:cs typeface="Times New Roman" panose="02020603050405020304" pitchFamily="18" charset="0"/>
              </a:rPr>
              <a:t>3, 4, -3 }, { 4, 2, 5 }, </a:t>
            </a:r>
          </a:p>
          <a:p>
            <a:r>
              <a:rPr lang="id-ID" sz="1800" dirty="0">
                <a:solidFill>
                  <a:srgbClr val="3CBEB4"/>
                </a:solidFill>
                <a:latin typeface="Times New Roman" panose="02020603050405020304" pitchFamily="18" charset="0"/>
                <a:cs typeface="Times New Roman" panose="02020603050405020304" pitchFamily="18" charset="0"/>
              </a:rPr>
              <a:t>			{ 2, 0, 4 }, { 1, 2, 3 }, </a:t>
            </a:r>
            <a:endParaRPr lang="id-ID" sz="1800" dirty="0" smtClean="0">
              <a:solidFill>
                <a:srgbClr val="3CBEB4"/>
              </a:solidFill>
              <a:latin typeface="Times New Roman" panose="02020603050405020304" pitchFamily="18" charset="0"/>
              <a:cs typeface="Times New Roman" panose="02020603050405020304" pitchFamily="18" charset="0"/>
            </a:endParaRPr>
          </a:p>
          <a:p>
            <a:r>
              <a:rPr lang="id-ID" sz="1800" dirty="0" smtClean="0">
                <a:solidFill>
                  <a:srgbClr val="3CBEB4"/>
                </a:solidFill>
                <a:latin typeface="Times New Roman" panose="02020603050405020304" pitchFamily="18" charset="0"/>
                <a:cs typeface="Times New Roman" panose="02020603050405020304" pitchFamily="18" charset="0"/>
              </a:rPr>
              <a:t>			{ 1, 4, 1 }, { 4, 1, 2 } </a:t>
            </a:r>
            <a:r>
              <a:rPr lang="id-ID" sz="1800" b="1" dirty="0" smtClean="0">
                <a:solidFill>
                  <a:srgbClr val="3CBEB4"/>
                </a:solidFill>
                <a:latin typeface="Times New Roman" panose="02020603050405020304" pitchFamily="18" charset="0"/>
                <a:cs typeface="Times New Roman" panose="02020603050405020304" pitchFamily="18" charset="0"/>
              </a:rPr>
              <a:t>		            </a:t>
            </a:r>
            <a:r>
              <a:rPr lang="id-ID" sz="1800" b="1" dirty="0" smtClean="0">
                <a:solidFill>
                  <a:srgbClr val="F6F8F8"/>
                </a:solidFill>
                <a:latin typeface="Times New Roman" panose="02020603050405020304" pitchFamily="18" charset="0"/>
                <a:cs typeface="Times New Roman" panose="02020603050405020304" pitchFamily="18" charset="0"/>
              </a:rPr>
              <a:t>}; </a:t>
            </a:r>
          </a:p>
          <a:p>
            <a:endParaRPr lang="id-ID" sz="1800" dirty="0">
              <a:solidFill>
                <a:srgbClr val="F6F8F8"/>
              </a:solidFill>
              <a:latin typeface="Times New Roman" panose="02020603050405020304" pitchFamily="18" charset="0"/>
              <a:cs typeface="Times New Roman" panose="02020603050405020304" pitchFamily="18" charset="0"/>
            </a:endParaRPr>
          </a:p>
          <a:p>
            <a:r>
              <a:rPr lang="id-ID" sz="1800" dirty="0">
                <a:solidFill>
                  <a:srgbClr val="F6F8F8"/>
                </a:solidFill>
                <a:latin typeface="Times New Roman" panose="02020603050405020304" pitchFamily="18" charset="0"/>
                <a:cs typeface="Times New Roman" panose="02020603050405020304" pitchFamily="18" charset="0"/>
              </a:rPr>
              <a:t>	BellmanFord(graph, V, E, 0); </a:t>
            </a:r>
          </a:p>
          <a:p>
            <a:r>
              <a:rPr lang="id-ID" sz="1800" dirty="0">
                <a:solidFill>
                  <a:srgbClr val="F6F8F8"/>
                </a:solidFill>
                <a:latin typeface="Times New Roman" panose="02020603050405020304" pitchFamily="18" charset="0"/>
                <a:cs typeface="Times New Roman" panose="02020603050405020304" pitchFamily="18" charset="0"/>
              </a:rPr>
              <a:t>	return 0; </a:t>
            </a:r>
          </a:p>
          <a:p>
            <a:r>
              <a:rPr lang="id-ID" sz="1800" dirty="0">
                <a:solidFill>
                  <a:srgbClr val="F6F8F8"/>
                </a:solidFill>
                <a:latin typeface="Times New Roman" panose="02020603050405020304" pitchFamily="18" charset="0"/>
                <a:cs typeface="Times New Roman" panose="02020603050405020304" pitchFamily="18" charset="0"/>
              </a:rPr>
              <a:t>} </a:t>
            </a:r>
          </a:p>
        </p:txBody>
      </p:sp>
      <p:sp>
        <p:nvSpPr>
          <p:cNvPr id="43" name="Google Shape;227;g5878a8e993_0_2"/>
          <p:cNvSpPr txBox="1"/>
          <p:nvPr/>
        </p:nvSpPr>
        <p:spPr>
          <a:xfrm>
            <a:off x="2012414" y="-781168"/>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46" name="Google Shape;227;g5878a8e993_0_2"/>
          <p:cNvSpPr txBox="1"/>
          <p:nvPr/>
        </p:nvSpPr>
        <p:spPr>
          <a:xfrm>
            <a:off x="10029052" y="-849919"/>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Tree>
    <p:extLst>
      <p:ext uri="{BB962C8B-B14F-4D97-AF65-F5344CB8AC3E}">
        <p14:creationId xmlns:p14="http://schemas.microsoft.com/office/powerpoint/2010/main" val="121209775"/>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7" name="Google Shape;235;p4"/>
          <p:cNvSpPr/>
          <p:nvPr/>
        </p:nvSpPr>
        <p:spPr>
          <a:xfrm>
            <a:off x="2709098" y="0"/>
            <a:ext cx="6487886" cy="6858000"/>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5" name="Google Shape;235;p4"/>
          <p:cNvSpPr/>
          <p:nvPr/>
        </p:nvSpPr>
        <p:spPr>
          <a:xfrm>
            <a:off x="423078" y="451895"/>
            <a:ext cx="11273051" cy="5907962"/>
          </a:xfrm>
          <a:prstGeom prst="rect">
            <a:avLst/>
          </a:prstGeom>
          <a:solidFill>
            <a:schemeClr val="dk1"/>
          </a:solidFill>
          <a:ln>
            <a:noFill/>
          </a:ln>
          <a:effectLst>
            <a:outerShdw blurRad="50800" dist="38100" dir="4140000" algn="tl" rotWithShape="0">
              <a:srgbClr val="000000">
                <a:alpha val="6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6" name="Google Shape;236;p4"/>
          <p:cNvSpPr txBox="1"/>
          <p:nvPr/>
        </p:nvSpPr>
        <p:spPr>
          <a:xfrm>
            <a:off x="-2599021" y="520646"/>
            <a:ext cx="10310006" cy="553957"/>
          </a:xfrm>
          <a:prstGeom prst="rect">
            <a:avLst/>
          </a:prstGeom>
          <a:noFill/>
          <a:ln>
            <a:noFill/>
          </a:ln>
        </p:spPr>
        <p:txBody>
          <a:bodyPr spcFirstLastPara="1" wrap="square" lIns="91425" tIns="45700" rIns="91425" bIns="45700" anchor="t" anchorCtr="0">
            <a:spAutoFit/>
          </a:bodyPr>
          <a:lstStyle/>
          <a:p>
            <a:pPr lvl="0" algn="ctr"/>
            <a:r>
              <a:rPr lang="id-ID" sz="3000" b="1" dirty="0" smtClean="0">
                <a:solidFill>
                  <a:srgbClr val="3CBEB4"/>
                </a:solidFill>
                <a:latin typeface="Merriweather"/>
                <a:ea typeface="Merriweather"/>
                <a:cs typeface="Merriweather"/>
                <a:sym typeface="Merriweather"/>
              </a:rPr>
              <a:t>Screenshoot Program</a:t>
            </a:r>
            <a:endParaRPr lang="id-ID" sz="3000" b="1" dirty="0">
              <a:solidFill>
                <a:srgbClr val="3CBEB4"/>
              </a:solidFill>
              <a:latin typeface="Merriweather"/>
              <a:ea typeface="Merriweather"/>
              <a:cs typeface="Merriweather"/>
              <a:sym typeface="Merriweather"/>
            </a:endParaRPr>
          </a:p>
        </p:txBody>
      </p:sp>
      <p:sp>
        <p:nvSpPr>
          <p:cNvPr id="43" name="Google Shape;227;g5878a8e993_0_2"/>
          <p:cNvSpPr txBox="1"/>
          <p:nvPr/>
        </p:nvSpPr>
        <p:spPr>
          <a:xfrm>
            <a:off x="2012414" y="-781168"/>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46" name="Google Shape;227;g5878a8e993_0_2"/>
          <p:cNvSpPr txBox="1"/>
          <p:nvPr/>
        </p:nvSpPr>
        <p:spPr>
          <a:xfrm>
            <a:off x="10029052" y="-849919"/>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3417482" y="1712646"/>
            <a:ext cx="5284242" cy="3771133"/>
          </a:xfrm>
          <a:prstGeom prst="rect">
            <a:avLst/>
          </a:prstGeom>
        </p:spPr>
      </p:pic>
    </p:spTree>
    <p:extLst>
      <p:ext uri="{BB962C8B-B14F-4D97-AF65-F5344CB8AC3E}">
        <p14:creationId xmlns:p14="http://schemas.microsoft.com/office/powerpoint/2010/main" val="1190770110"/>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14" name="Google Shape;235;p4"/>
          <p:cNvSpPr/>
          <p:nvPr/>
        </p:nvSpPr>
        <p:spPr>
          <a:xfrm flipH="1">
            <a:off x="10113571" y="-7215905"/>
            <a:ext cx="1486545" cy="6230029"/>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Google Shape;235;p4"/>
          <p:cNvSpPr/>
          <p:nvPr/>
        </p:nvSpPr>
        <p:spPr>
          <a:xfrm>
            <a:off x="2104814" y="5933628"/>
            <a:ext cx="7882213" cy="807844"/>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27" name="Google Shape;235;p4"/>
          <p:cNvSpPr/>
          <p:nvPr/>
        </p:nvSpPr>
        <p:spPr>
          <a:xfrm>
            <a:off x="2132663" y="1421772"/>
            <a:ext cx="7882213" cy="3978322"/>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236" name="Google Shape;236;p4"/>
          <p:cNvSpPr txBox="1"/>
          <p:nvPr/>
        </p:nvSpPr>
        <p:spPr>
          <a:xfrm>
            <a:off x="918766" y="2283442"/>
            <a:ext cx="10310006" cy="784790"/>
          </a:xfrm>
          <a:prstGeom prst="rect">
            <a:avLst/>
          </a:prstGeom>
          <a:noFill/>
          <a:ln>
            <a:noFill/>
          </a:ln>
        </p:spPr>
        <p:txBody>
          <a:bodyPr spcFirstLastPara="1" wrap="square" lIns="91425" tIns="45700" rIns="91425" bIns="45700" anchor="t" anchorCtr="0">
            <a:spAutoFit/>
          </a:bodyPr>
          <a:lstStyle/>
          <a:p>
            <a:pPr lvl="0" algn="ctr"/>
            <a:r>
              <a:rPr lang="id-ID" sz="4500" b="1" dirty="0" smtClean="0">
                <a:solidFill>
                  <a:srgbClr val="3CBEB4"/>
                </a:solidFill>
                <a:latin typeface="Merriweather"/>
                <a:ea typeface="Merriweather"/>
                <a:cs typeface="Merriweather"/>
                <a:sym typeface="Merriweather"/>
              </a:rPr>
              <a:t>Implementasi Algoritma</a:t>
            </a:r>
            <a:endParaRPr lang="id-ID" sz="4500" b="1" dirty="0">
              <a:solidFill>
                <a:srgbClr val="3CBEB4"/>
              </a:solidFill>
              <a:latin typeface="Merriweather"/>
              <a:ea typeface="Merriweather"/>
              <a:cs typeface="Merriweather"/>
              <a:sym typeface="Merriweather"/>
            </a:endParaRPr>
          </a:p>
        </p:txBody>
      </p:sp>
      <p:sp>
        <p:nvSpPr>
          <p:cNvPr id="43" name="Google Shape;227;g5878a8e993_0_2"/>
          <p:cNvSpPr txBox="1"/>
          <p:nvPr/>
        </p:nvSpPr>
        <p:spPr>
          <a:xfrm>
            <a:off x="2012414" y="-781168"/>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46" name="Google Shape;227;g5878a8e993_0_2"/>
          <p:cNvSpPr txBox="1"/>
          <p:nvPr/>
        </p:nvSpPr>
        <p:spPr>
          <a:xfrm>
            <a:off x="10029052" y="-849919"/>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10" name="Google Shape;236;p4"/>
          <p:cNvSpPr txBox="1"/>
          <p:nvPr/>
        </p:nvSpPr>
        <p:spPr>
          <a:xfrm>
            <a:off x="918766" y="3243695"/>
            <a:ext cx="10310006" cy="1015622"/>
          </a:xfrm>
          <a:prstGeom prst="rect">
            <a:avLst/>
          </a:prstGeom>
          <a:noFill/>
          <a:ln>
            <a:noFill/>
          </a:ln>
        </p:spPr>
        <p:txBody>
          <a:bodyPr spcFirstLastPara="1" wrap="square" lIns="91425" tIns="45700" rIns="91425" bIns="45700" anchor="t" anchorCtr="0">
            <a:spAutoFit/>
          </a:bodyPr>
          <a:lstStyle/>
          <a:p>
            <a:pPr lvl="0" algn="ctr"/>
            <a:r>
              <a:rPr lang="id-ID" sz="6000" b="1" dirty="0" smtClean="0">
                <a:solidFill>
                  <a:srgbClr val="3CBEB4"/>
                </a:solidFill>
                <a:latin typeface="Merriweather"/>
                <a:ea typeface="Merriweather"/>
                <a:cs typeface="Merriweather"/>
                <a:sym typeface="Merriweather"/>
              </a:rPr>
              <a:t>Bellman - Ford</a:t>
            </a:r>
            <a:endParaRPr lang="id-ID" sz="6000" b="1" dirty="0">
              <a:solidFill>
                <a:srgbClr val="3CBEB4"/>
              </a:solidFill>
              <a:latin typeface="Merriweather"/>
              <a:ea typeface="Merriweather"/>
              <a:cs typeface="Merriweather"/>
              <a:sym typeface="Merriweather"/>
            </a:endParaRPr>
          </a:p>
        </p:txBody>
      </p:sp>
      <p:sp>
        <p:nvSpPr>
          <p:cNvPr id="12" name="Google Shape;235;p4"/>
          <p:cNvSpPr/>
          <p:nvPr/>
        </p:nvSpPr>
        <p:spPr>
          <a:xfrm flipH="1">
            <a:off x="525869" y="6858000"/>
            <a:ext cx="1486545" cy="6230029"/>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Tree>
    <p:extLst>
      <p:ext uri="{BB962C8B-B14F-4D97-AF65-F5344CB8AC3E}">
        <p14:creationId xmlns:p14="http://schemas.microsoft.com/office/powerpoint/2010/main" val="212544161"/>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anim calcmode="lin" valueType="num">
                                      <p:cBhvr>
                                        <p:cTn id="8" dur="200" fill="hold"/>
                                        <p:tgtEl>
                                          <p:spTgt spid="27"/>
                                        </p:tgtEl>
                                        <p:attrNameLst>
                                          <p:attrName>ppt_x</p:attrName>
                                        </p:attrNameLst>
                                      </p:cBhvr>
                                      <p:tavLst>
                                        <p:tav tm="0">
                                          <p:val>
                                            <p:strVal val="#ppt_x"/>
                                          </p:val>
                                        </p:tav>
                                        <p:tav tm="100000">
                                          <p:val>
                                            <p:strVal val="#ppt_x"/>
                                          </p:val>
                                        </p:tav>
                                      </p:tavLst>
                                    </p:anim>
                                    <p:anim calcmode="lin" valueType="num">
                                      <p:cBhvr>
                                        <p:cTn id="9" dur="2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200"/>
                            </p:stCondLst>
                            <p:childTnLst>
                              <p:par>
                                <p:cTn id="11" presetID="10" presetClass="entr" presetSubtype="0" fill="hold" nodeType="afterEffect">
                                  <p:stCondLst>
                                    <p:cond delay="200"/>
                                  </p:stCondLst>
                                  <p:childTnLst>
                                    <p:set>
                                      <p:cBhvr>
                                        <p:cTn id="12" dur="1" fill="hold">
                                          <p:stCondLst>
                                            <p:cond delay="0"/>
                                          </p:stCondLst>
                                        </p:cTn>
                                        <p:tgtEl>
                                          <p:spTgt spid="236"/>
                                        </p:tgtEl>
                                        <p:attrNameLst>
                                          <p:attrName>style.visibility</p:attrName>
                                        </p:attrNameLst>
                                      </p:cBhvr>
                                      <p:to>
                                        <p:strVal val="visible"/>
                                      </p:to>
                                    </p:set>
                                    <p:animEffect transition="in" filter="fade">
                                      <p:cBhvr>
                                        <p:cTn id="13" dur="500"/>
                                        <p:tgtEl>
                                          <p:spTgt spid="236"/>
                                        </p:tgtEl>
                                      </p:cBhvr>
                                    </p:animEffect>
                                  </p:childTnLst>
                                </p:cTn>
                              </p:par>
                              <p:par>
                                <p:cTn id="14" presetID="10" presetClass="entr" presetSubtype="0" fill="hold" nodeType="withEffect">
                                  <p:stCondLst>
                                    <p:cond delay="2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900"/>
                            </p:stCondLst>
                            <p:childTnLst>
                              <p:par>
                                <p:cTn id="18" presetID="42"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
                                        <p:tgtEl>
                                          <p:spTgt spid="12"/>
                                        </p:tgtEl>
                                      </p:cBhvr>
                                    </p:animEffect>
                                    <p:anim calcmode="lin" valueType="num">
                                      <p:cBhvr>
                                        <p:cTn id="21" dur="200" fill="hold"/>
                                        <p:tgtEl>
                                          <p:spTgt spid="12"/>
                                        </p:tgtEl>
                                        <p:attrNameLst>
                                          <p:attrName>ppt_x</p:attrName>
                                        </p:attrNameLst>
                                      </p:cBhvr>
                                      <p:tavLst>
                                        <p:tav tm="0">
                                          <p:val>
                                            <p:strVal val="#ppt_x"/>
                                          </p:val>
                                        </p:tav>
                                        <p:tav tm="100000">
                                          <p:val>
                                            <p:strVal val="#ppt_x"/>
                                          </p:val>
                                        </p:tav>
                                      </p:tavLst>
                                    </p:anim>
                                    <p:anim calcmode="lin" valueType="num">
                                      <p:cBhvr>
                                        <p:cTn id="22" dur="2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100"/>
                            </p:stCondLst>
                            <p:childTnLst>
                              <p:par>
                                <p:cTn id="24" presetID="64" presetClass="path" presetSubtype="0" accel="50000" decel="50000" fill="hold" grpId="1" nodeType="afterEffect">
                                  <p:stCondLst>
                                    <p:cond delay="0"/>
                                  </p:stCondLst>
                                  <p:childTnLst>
                                    <p:animMotion origin="layout" path="M 3.54167E-6 3.33333E-6 L -0.00091 -0.62639 " pathEditMode="relative" rAng="0" ptsTypes="AA">
                                      <p:cBhvr>
                                        <p:cTn id="25" dur="300" fill="hold"/>
                                        <p:tgtEl>
                                          <p:spTgt spid="12"/>
                                        </p:tgtEl>
                                        <p:attrNameLst>
                                          <p:attrName>ppt_x</p:attrName>
                                          <p:attrName>ppt_y</p:attrName>
                                        </p:attrNameLst>
                                      </p:cBhvr>
                                      <p:rCtr x="-52" y="-31319"/>
                                    </p:animMotion>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300"/>
                                        <p:tgtEl>
                                          <p:spTgt spid="14"/>
                                        </p:tgtEl>
                                      </p:cBhvr>
                                    </p:animEffect>
                                    <p:anim calcmode="lin" valueType="num">
                                      <p:cBhvr>
                                        <p:cTn id="29" dur="300" fill="hold"/>
                                        <p:tgtEl>
                                          <p:spTgt spid="14"/>
                                        </p:tgtEl>
                                        <p:attrNameLst>
                                          <p:attrName>ppt_x</p:attrName>
                                        </p:attrNameLst>
                                      </p:cBhvr>
                                      <p:tavLst>
                                        <p:tav tm="0">
                                          <p:val>
                                            <p:strVal val="#ppt_x"/>
                                          </p:val>
                                        </p:tav>
                                        <p:tav tm="100000">
                                          <p:val>
                                            <p:strVal val="#ppt_x"/>
                                          </p:val>
                                        </p:tav>
                                      </p:tavLst>
                                    </p:anim>
                                    <p:anim calcmode="lin" valueType="num">
                                      <p:cBhvr>
                                        <p:cTn id="30" dur="300" fill="hold"/>
                                        <p:tgtEl>
                                          <p:spTgt spid="14"/>
                                        </p:tgtEl>
                                        <p:attrNameLst>
                                          <p:attrName>ppt_y</p:attrName>
                                        </p:attrNameLst>
                                      </p:cBhvr>
                                      <p:tavLst>
                                        <p:tav tm="0">
                                          <p:val>
                                            <p:strVal val="#ppt_y+.1"/>
                                          </p:val>
                                        </p:tav>
                                        <p:tav tm="100000">
                                          <p:val>
                                            <p:strVal val="#ppt_y"/>
                                          </p:val>
                                        </p:tav>
                                      </p:tavLst>
                                    </p:anim>
                                  </p:childTnLst>
                                </p:cTn>
                              </p:par>
                              <p:par>
                                <p:cTn id="31" presetID="42" presetClass="path" presetSubtype="0" accel="50000" decel="50000" fill="hold" grpId="1" nodeType="withEffect">
                                  <p:stCondLst>
                                    <p:cond delay="0"/>
                                  </p:stCondLst>
                                  <p:childTnLst>
                                    <p:animMotion origin="layout" path="M 0.00235 0.07408 L 0.00313 0.6919 " pathEditMode="relative" rAng="0" ptsTypes="AA">
                                      <p:cBhvr>
                                        <p:cTn id="32" dur="300" fill="hold"/>
                                        <p:tgtEl>
                                          <p:spTgt spid="14"/>
                                        </p:tgtEl>
                                        <p:attrNameLst>
                                          <p:attrName>ppt_x</p:attrName>
                                          <p:attrName>ppt_y</p:attrName>
                                        </p:attrNameLst>
                                      </p:cBhvr>
                                      <p:rCtr x="39" y="30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7" grpId="0" animBg="1"/>
      <p:bldP spid="12" grpId="0" animBg="1"/>
      <p:bldP spid="1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10" name="Google Shape;235;p4"/>
          <p:cNvSpPr/>
          <p:nvPr/>
        </p:nvSpPr>
        <p:spPr>
          <a:xfrm>
            <a:off x="-13788571" y="1200150"/>
            <a:ext cx="13750471" cy="4486275"/>
          </a:xfrm>
          <a:prstGeom prst="rect">
            <a:avLst/>
          </a:prstGeom>
          <a:solidFill>
            <a:schemeClr val="dk1"/>
          </a:solidFill>
          <a:ln>
            <a:noFill/>
          </a:ln>
          <a:effectLst>
            <a:outerShdw blurRad="50800" dist="38100" dir="4140000" algn="tl" rotWithShape="0">
              <a:srgbClr val="000000">
                <a:alpha val="6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3" name="Google Shape;223;g5878a8e993_0_2"/>
          <p:cNvSpPr/>
          <p:nvPr/>
        </p:nvSpPr>
        <p:spPr>
          <a:xfrm>
            <a:off x="6483800" y="4006550"/>
            <a:ext cx="4149900" cy="2308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7200">
              <a:solidFill>
                <a:schemeClr val="dk1"/>
              </a:solidFill>
              <a:latin typeface="Arial"/>
              <a:ea typeface="Arial"/>
              <a:cs typeface="Arial"/>
              <a:sym typeface="Arial"/>
            </a:endParaRPr>
          </a:p>
        </p:txBody>
      </p:sp>
      <p:grpSp>
        <p:nvGrpSpPr>
          <p:cNvPr id="224" name="Google Shape;224;g5878a8e993_0_2"/>
          <p:cNvGrpSpPr/>
          <p:nvPr/>
        </p:nvGrpSpPr>
        <p:grpSpPr>
          <a:xfrm>
            <a:off x="2082248" y="1421348"/>
            <a:ext cx="8215679" cy="1978397"/>
            <a:chOff x="3679606" y="-1716481"/>
            <a:chExt cx="7624991" cy="3442921"/>
          </a:xfrm>
        </p:grpSpPr>
        <p:sp>
          <p:nvSpPr>
            <p:cNvPr id="225" name="Google Shape;225;g5878a8e993_0_2"/>
            <p:cNvSpPr txBox="1"/>
            <p:nvPr/>
          </p:nvSpPr>
          <p:spPr>
            <a:xfrm>
              <a:off x="3679606" y="-1716481"/>
              <a:ext cx="7624991" cy="3442921"/>
            </a:xfrm>
            <a:prstGeom prst="rect">
              <a:avLst/>
            </a:prstGeom>
            <a:noFill/>
            <a:ln>
              <a:noFill/>
            </a:ln>
          </p:spPr>
          <p:txBody>
            <a:bodyPr spcFirstLastPara="1" wrap="square" lIns="91425" tIns="45700" rIns="91425" bIns="45700" anchor="t" anchorCtr="0">
              <a:noAutofit/>
            </a:bodyPr>
            <a:lstStyle/>
            <a:p>
              <a:pPr algn="just"/>
              <a:r>
                <a:rPr lang="id-ID" sz="2200" dirty="0">
                  <a:solidFill>
                    <a:srgbClr val="3CBEB4"/>
                  </a:solidFill>
                  <a:latin typeface="Times New Roman" panose="02020603050405020304" pitchFamily="18" charset="0"/>
                  <a:cs typeface="Times New Roman" panose="02020603050405020304" pitchFamily="18" charset="0"/>
                </a:rPr>
                <a:t>Sebuah Algoritma versi Bellman-Ford digunakan dalam protokol routing distance-vector. Protokol ini memutuskan bagaimana merutekan paket data pada jaringan. Persamaan jarak (untuk menentukan bobot dalam jaringan) adalah jumlah router yang harus dilalui jalur tertentu untuk mencapai tujuannya.</a:t>
              </a:r>
            </a:p>
            <a:p>
              <a:pPr algn="just"/>
              <a:r>
                <a:rPr lang="id-ID" sz="2200" dirty="0">
                  <a:solidFill>
                    <a:srgbClr val="3CBEB4"/>
                  </a:solidFill>
                  <a:latin typeface="Times New Roman" panose="02020603050405020304" pitchFamily="18" charset="0"/>
                  <a:cs typeface="Times New Roman" panose="02020603050405020304" pitchFamily="18" charset="0"/>
                </a:rPr>
                <a:t>Khusus untuk Internet, ada banyak protokol yang menggunakan Bellman-Ford. Salah satu contoh adalah routing information protocol(RIP). Ini adalah salah satu protokol Internet tertua, dan mencegah loop dengan membatasi jumlah hop yang dapat dilakukan paket dalam perjalanan ke tujuan. Contoh kedua adalah protokol routing gateway interior. Protokol eksklusif ini digunakan untuk membantu mesin bertukar data routing dalam suatu sistem.</a:t>
              </a:r>
            </a:p>
            <a:p>
              <a:pPr algn="just"/>
              <a:r>
                <a:rPr lang="id-ID" sz="2200" dirty="0">
                  <a:solidFill>
                    <a:srgbClr val="3CBEB4"/>
                  </a:solidFill>
                  <a:latin typeface="Times New Roman" panose="02020603050405020304" pitchFamily="18" charset="0"/>
                  <a:cs typeface="Times New Roman" panose="02020603050405020304" pitchFamily="18" charset="0"/>
                </a:rPr>
                <a:t/>
              </a:r>
              <a:br>
                <a:rPr lang="id-ID" sz="2200" dirty="0">
                  <a:solidFill>
                    <a:srgbClr val="3CBEB4"/>
                  </a:solidFill>
                  <a:latin typeface="Times New Roman" panose="02020603050405020304" pitchFamily="18" charset="0"/>
                  <a:cs typeface="Times New Roman" panose="02020603050405020304" pitchFamily="18" charset="0"/>
                </a:rPr>
              </a:br>
              <a:endParaRPr sz="2200" b="1" dirty="0">
                <a:solidFill>
                  <a:srgbClr val="3CBEB4"/>
                </a:solidFill>
                <a:latin typeface="Times New Roman" panose="02020603050405020304" pitchFamily="18" charset="0"/>
                <a:ea typeface="Merriweather"/>
                <a:cs typeface="Times New Roman" panose="02020603050405020304" pitchFamily="18" charset="0"/>
                <a:sym typeface="Merriweather"/>
              </a:endParaRPr>
            </a:p>
          </p:txBody>
        </p:sp>
        <p:sp>
          <p:nvSpPr>
            <p:cNvPr id="227" name="Google Shape;227;g5878a8e993_0_2"/>
            <p:cNvSpPr txBox="1"/>
            <p:nvPr/>
          </p:nvSpPr>
          <p:spPr>
            <a:xfrm>
              <a:off x="6544017" y="852145"/>
              <a:ext cx="1848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grpSp>
      <p:sp>
        <p:nvSpPr>
          <p:cNvPr id="11" name="Oval 10"/>
          <p:cNvSpPr/>
          <p:nvPr/>
        </p:nvSpPr>
        <p:spPr>
          <a:xfrm rot="7924681">
            <a:off x="11040101" y="850135"/>
            <a:ext cx="914400" cy="914400"/>
          </a:xfrm>
          <a:prstGeom prst="ellipse">
            <a:avLst/>
          </a:prstGeom>
          <a:solidFill>
            <a:srgbClr val="3CBEB4"/>
          </a:solidFill>
          <a:ln>
            <a:noFill/>
          </a:ln>
          <a:effectLst>
            <a:outerShdw blurRad="3556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p:cNvSpPr/>
          <p:nvPr/>
        </p:nvSpPr>
        <p:spPr>
          <a:xfrm>
            <a:off x="564874" y="4997210"/>
            <a:ext cx="914400" cy="914400"/>
          </a:xfrm>
          <a:prstGeom prst="ellipse">
            <a:avLst/>
          </a:prstGeom>
          <a:solidFill>
            <a:srgbClr val="3CBEB4"/>
          </a:solidFill>
          <a:ln>
            <a:noFill/>
          </a:ln>
          <a:effectLst>
            <a:outerShdw blurRad="3556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p:nvSpPr>
        <p:spPr>
          <a:xfrm>
            <a:off x="770519" y="5597377"/>
            <a:ext cx="457200" cy="468377"/>
          </a:xfrm>
          <a:prstGeom prst="ellipse">
            <a:avLst/>
          </a:prstGeom>
          <a:solidFill>
            <a:srgbClr val="F6F8F8"/>
          </a:solidFill>
          <a:ln>
            <a:noFill/>
          </a:ln>
          <a:effectLst>
            <a:outerShdw blurRad="3556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p:nvSpPr>
        <p:spPr>
          <a:xfrm rot="7924681">
            <a:off x="11268701" y="639348"/>
            <a:ext cx="457200" cy="468377"/>
          </a:xfrm>
          <a:prstGeom prst="ellipse">
            <a:avLst/>
          </a:prstGeom>
          <a:solidFill>
            <a:srgbClr val="F6F8F8"/>
          </a:solidFill>
          <a:ln>
            <a:noFill/>
          </a:ln>
          <a:effectLst>
            <a:outerShdw blurRad="3556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3829308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02735 -3.33333E-6 L 1.02487 0.00047 " pathEditMode="relative" rAng="0" ptsTypes="AA">
                                      <p:cBhvr>
                                        <p:cTn id="6" dur="500" fill="hold"/>
                                        <p:tgtEl>
                                          <p:spTgt spid="10"/>
                                        </p:tgtEl>
                                        <p:attrNameLst>
                                          <p:attrName>ppt_x</p:attrName>
                                          <p:attrName>ppt_y</p:attrName>
                                        </p:attrNameLst>
                                      </p:cBhvr>
                                      <p:rCtr x="49883" y="23"/>
                                    </p:animMotion>
                                  </p:childTnLst>
                                </p:cTn>
                              </p:par>
                              <p:par>
                                <p:cTn id="7" presetID="10" presetClass="entr" presetSubtype="0" fill="hold" grpId="0" nodeType="withEffect">
                                  <p:stCondLst>
                                    <p:cond delay="30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par>
                                <p:cTn id="10" presetID="10" presetClass="entr" presetSubtype="0" fill="hold" grpId="0" nodeType="withEffect">
                                  <p:stCondLst>
                                    <p:cond delay="15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800"/>
                            </p:stCondLst>
                            <p:childTnLst>
                              <p:par>
                                <p:cTn id="14" presetID="10" presetClass="entr" presetSubtype="0" fill="hold" nodeType="after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fade">
                                      <p:cBhvr>
                                        <p:cTn id="16" dur="200"/>
                                        <p:tgtEl>
                                          <p:spTgt spid="22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200"/>
                                        <p:tgtEl>
                                          <p:spTgt spid="16"/>
                                        </p:tgtEl>
                                      </p:cBhvr>
                                    </p:animEffect>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2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16131" y="620226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Google Shape;235;p4"/>
          <p:cNvSpPr/>
          <p:nvPr/>
        </p:nvSpPr>
        <p:spPr>
          <a:xfrm>
            <a:off x="7554686" y="-160286"/>
            <a:ext cx="4637314"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4" name="TextBox 3"/>
          <p:cNvSpPr txBox="1"/>
          <p:nvPr/>
        </p:nvSpPr>
        <p:spPr>
          <a:xfrm>
            <a:off x="1189411" y="362701"/>
            <a:ext cx="5675085" cy="1107996"/>
          </a:xfrm>
          <a:prstGeom prst="rect">
            <a:avLst/>
          </a:prstGeom>
          <a:noFill/>
        </p:spPr>
        <p:txBody>
          <a:bodyPr wrap="square" rtlCol="0">
            <a:spAutoFit/>
          </a:bodyPr>
          <a:lstStyle/>
          <a:p>
            <a:pPr lvl="0"/>
            <a:r>
              <a:rPr lang="id-ID" sz="2200" b="1" dirty="0" smtClean="0">
                <a:solidFill>
                  <a:srgbClr val="3CBEB4"/>
                </a:solidFill>
                <a:latin typeface="Merriweather"/>
                <a:ea typeface="Merriweather"/>
                <a:cs typeface="Merriweather"/>
                <a:sym typeface="Merriweather"/>
              </a:rPr>
              <a:t>Contoh Soal dan Pembahasan</a:t>
            </a:r>
          </a:p>
          <a:p>
            <a:pPr lvl="0"/>
            <a:r>
              <a:rPr lang="id-ID" sz="2200" dirty="0"/>
              <a:t>Temukan </a:t>
            </a:r>
            <a:r>
              <a:rPr lang="id-ID" sz="2200" dirty="0" smtClean="0"/>
              <a:t>jarak </a:t>
            </a:r>
            <a:r>
              <a:rPr lang="id-ID" sz="2200" dirty="0"/>
              <a:t>terpendek masing-masing vertex dari source </a:t>
            </a:r>
          </a:p>
        </p:txBody>
      </p:sp>
      <p:sp>
        <p:nvSpPr>
          <p:cNvPr id="5" name="Google Shape;235;p4"/>
          <p:cNvSpPr/>
          <p:nvPr/>
        </p:nvSpPr>
        <p:spPr>
          <a:xfrm>
            <a:off x="0" y="-160286"/>
            <a:ext cx="972457"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Oval 8"/>
          <p:cNvSpPr/>
          <p:nvPr/>
        </p:nvSpPr>
        <p:spPr>
          <a:xfrm>
            <a:off x="3297461" y="2390642"/>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1</a:t>
            </a:r>
            <a:endParaRPr lang="id-ID" sz="2000" dirty="0"/>
          </a:p>
        </p:txBody>
      </p:sp>
      <p:sp>
        <p:nvSpPr>
          <p:cNvPr id="10" name="Oval 9"/>
          <p:cNvSpPr/>
          <p:nvPr/>
        </p:nvSpPr>
        <p:spPr>
          <a:xfrm>
            <a:off x="2699536" y="5434433"/>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2</a:t>
            </a:r>
            <a:endParaRPr lang="id-ID" sz="2000" dirty="0"/>
          </a:p>
        </p:txBody>
      </p:sp>
      <p:sp>
        <p:nvSpPr>
          <p:cNvPr id="11" name="Oval 10"/>
          <p:cNvSpPr/>
          <p:nvPr/>
        </p:nvSpPr>
        <p:spPr>
          <a:xfrm>
            <a:off x="1512939" y="4226352"/>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0</a:t>
            </a:r>
            <a:endParaRPr lang="id-ID" sz="2000" dirty="0"/>
          </a:p>
        </p:txBody>
      </p:sp>
      <p:sp>
        <p:nvSpPr>
          <p:cNvPr id="12" name="Oval 11"/>
          <p:cNvSpPr/>
          <p:nvPr/>
        </p:nvSpPr>
        <p:spPr>
          <a:xfrm>
            <a:off x="6223789" y="2752095"/>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3</a:t>
            </a:r>
          </a:p>
        </p:txBody>
      </p:sp>
      <p:sp>
        <p:nvSpPr>
          <p:cNvPr id="13" name="Oval 12"/>
          <p:cNvSpPr/>
          <p:nvPr/>
        </p:nvSpPr>
        <p:spPr>
          <a:xfrm>
            <a:off x="5724916" y="5399799"/>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4</a:t>
            </a:r>
            <a:endParaRPr lang="id-ID" sz="2000" dirty="0"/>
          </a:p>
        </p:txBody>
      </p:sp>
      <p:sp>
        <p:nvSpPr>
          <p:cNvPr id="14" name="TextBox 13"/>
          <p:cNvSpPr txBox="1"/>
          <p:nvPr/>
        </p:nvSpPr>
        <p:spPr>
          <a:xfrm>
            <a:off x="6067177" y="2444118"/>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15" name="TextBox 14"/>
          <p:cNvSpPr txBox="1"/>
          <p:nvPr/>
        </p:nvSpPr>
        <p:spPr>
          <a:xfrm>
            <a:off x="3368636" y="2044008"/>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16" name="TextBox 15"/>
          <p:cNvSpPr txBox="1"/>
          <p:nvPr/>
        </p:nvSpPr>
        <p:spPr>
          <a:xfrm>
            <a:off x="2809320" y="5944663"/>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17" name="TextBox 16"/>
          <p:cNvSpPr txBox="1"/>
          <p:nvPr/>
        </p:nvSpPr>
        <p:spPr>
          <a:xfrm>
            <a:off x="5914145" y="6062105"/>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18" name="TextBox 17"/>
          <p:cNvSpPr txBox="1"/>
          <p:nvPr/>
        </p:nvSpPr>
        <p:spPr>
          <a:xfrm>
            <a:off x="1189411" y="4738345"/>
            <a:ext cx="902811" cy="338554"/>
          </a:xfrm>
          <a:prstGeom prst="rect">
            <a:avLst/>
          </a:prstGeom>
          <a:noFill/>
        </p:spPr>
        <p:txBody>
          <a:bodyPr wrap="none" rtlCol="0">
            <a:spAutoFit/>
          </a:bodyPr>
          <a:lstStyle/>
          <a:p>
            <a:r>
              <a:rPr lang="id-ID" sz="1600" dirty="0" smtClean="0">
                <a:solidFill>
                  <a:srgbClr val="FF0000"/>
                </a:solidFill>
              </a:rPr>
              <a:t>Sumber</a:t>
            </a:r>
            <a:endParaRPr lang="id-ID" sz="1600" dirty="0">
              <a:solidFill>
                <a:srgbClr val="FF0000"/>
              </a:solidFill>
            </a:endParaRPr>
          </a:p>
        </p:txBody>
      </p:sp>
      <p:cxnSp>
        <p:nvCxnSpPr>
          <p:cNvPr id="19" name="Straight Arrow Connector 18"/>
          <p:cNvCxnSpPr>
            <a:stCxn id="10" idx="1"/>
            <a:endCxn id="11" idx="5"/>
          </p:cNvCxnSpPr>
          <p:nvPr/>
        </p:nvCxnSpPr>
        <p:spPr>
          <a:xfrm flipH="1" flipV="1">
            <a:off x="2023300" y="4745035"/>
            <a:ext cx="763800" cy="7783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7"/>
            <a:endCxn id="9" idx="3"/>
          </p:cNvCxnSpPr>
          <p:nvPr/>
        </p:nvCxnSpPr>
        <p:spPr>
          <a:xfrm flipV="1">
            <a:off x="2023300" y="2909325"/>
            <a:ext cx="1361725" cy="14060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9" idx="6"/>
            <a:endCxn id="12" idx="2"/>
          </p:cNvCxnSpPr>
          <p:nvPr/>
        </p:nvCxnSpPr>
        <p:spPr>
          <a:xfrm>
            <a:off x="3895386" y="2694480"/>
            <a:ext cx="2328403" cy="3614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9" idx="4"/>
            <a:endCxn id="10" idx="0"/>
          </p:cNvCxnSpPr>
          <p:nvPr/>
        </p:nvCxnSpPr>
        <p:spPr>
          <a:xfrm flipH="1">
            <a:off x="2998499" y="2998317"/>
            <a:ext cx="597925" cy="2436116"/>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4"/>
            <a:endCxn id="13" idx="0"/>
          </p:cNvCxnSpPr>
          <p:nvPr/>
        </p:nvCxnSpPr>
        <p:spPr>
          <a:xfrm flipH="1">
            <a:off x="6023879" y="3359770"/>
            <a:ext cx="498873" cy="2040029"/>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3" idx="2"/>
            <a:endCxn id="10" idx="6"/>
          </p:cNvCxnSpPr>
          <p:nvPr/>
        </p:nvCxnSpPr>
        <p:spPr>
          <a:xfrm flipH="1">
            <a:off x="3297461" y="5703637"/>
            <a:ext cx="2427455" cy="34634"/>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309861" y="3275763"/>
            <a:ext cx="412292" cy="400110"/>
          </a:xfrm>
          <a:prstGeom prst="rect">
            <a:avLst/>
          </a:prstGeom>
          <a:noFill/>
        </p:spPr>
        <p:txBody>
          <a:bodyPr wrap="none" rtlCol="0">
            <a:spAutoFit/>
          </a:bodyPr>
          <a:lstStyle/>
          <a:p>
            <a:r>
              <a:rPr lang="id-ID" sz="2000" dirty="0" smtClean="0">
                <a:solidFill>
                  <a:srgbClr val="2B2B2B"/>
                </a:solidFill>
              </a:rPr>
              <a:t>-1</a:t>
            </a:r>
            <a:endParaRPr lang="id-ID" sz="2000" dirty="0">
              <a:solidFill>
                <a:srgbClr val="2B2B2B"/>
              </a:solidFill>
            </a:endParaRPr>
          </a:p>
        </p:txBody>
      </p:sp>
      <p:sp>
        <p:nvSpPr>
          <p:cNvPr id="27" name="TextBox 26"/>
          <p:cNvSpPr txBox="1"/>
          <p:nvPr/>
        </p:nvSpPr>
        <p:spPr>
          <a:xfrm>
            <a:off x="2088072" y="5034323"/>
            <a:ext cx="327334" cy="400110"/>
          </a:xfrm>
          <a:prstGeom prst="rect">
            <a:avLst/>
          </a:prstGeom>
          <a:noFill/>
        </p:spPr>
        <p:txBody>
          <a:bodyPr wrap="none" rtlCol="0">
            <a:spAutoFit/>
          </a:bodyPr>
          <a:lstStyle/>
          <a:p>
            <a:r>
              <a:rPr lang="id-ID" sz="2000" dirty="0">
                <a:solidFill>
                  <a:srgbClr val="2B2B2B"/>
                </a:solidFill>
              </a:rPr>
              <a:t>4</a:t>
            </a:r>
          </a:p>
        </p:txBody>
      </p:sp>
      <p:sp>
        <p:nvSpPr>
          <p:cNvPr id="28" name="TextBox 27"/>
          <p:cNvSpPr txBox="1"/>
          <p:nvPr/>
        </p:nvSpPr>
        <p:spPr>
          <a:xfrm>
            <a:off x="3199811" y="4535771"/>
            <a:ext cx="327334"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29" name="TextBox 28"/>
          <p:cNvSpPr txBox="1"/>
          <p:nvPr/>
        </p:nvSpPr>
        <p:spPr>
          <a:xfrm>
            <a:off x="4183854" y="3015445"/>
            <a:ext cx="327334" cy="400110"/>
          </a:xfrm>
          <a:prstGeom prst="rect">
            <a:avLst/>
          </a:prstGeom>
          <a:noFill/>
        </p:spPr>
        <p:txBody>
          <a:bodyPr wrap="none" rtlCol="0">
            <a:spAutoFit/>
          </a:bodyPr>
          <a:lstStyle/>
          <a:p>
            <a:r>
              <a:rPr lang="id-ID" sz="2000" dirty="0" smtClean="0">
                <a:solidFill>
                  <a:srgbClr val="2B2B2B"/>
                </a:solidFill>
              </a:rPr>
              <a:t>2</a:t>
            </a:r>
            <a:endParaRPr lang="id-ID" sz="2000" dirty="0">
              <a:solidFill>
                <a:srgbClr val="2B2B2B"/>
              </a:solidFill>
            </a:endParaRPr>
          </a:p>
        </p:txBody>
      </p:sp>
      <p:sp>
        <p:nvSpPr>
          <p:cNvPr id="30" name="TextBox 29"/>
          <p:cNvSpPr txBox="1"/>
          <p:nvPr/>
        </p:nvSpPr>
        <p:spPr>
          <a:xfrm>
            <a:off x="4418397" y="5720954"/>
            <a:ext cx="327334" cy="400110"/>
          </a:xfrm>
          <a:prstGeom prst="rect">
            <a:avLst/>
          </a:prstGeom>
          <a:noFill/>
        </p:spPr>
        <p:txBody>
          <a:bodyPr wrap="none" rtlCol="0">
            <a:spAutoFit/>
          </a:bodyPr>
          <a:lstStyle/>
          <a:p>
            <a:r>
              <a:rPr lang="id-ID" sz="2000" dirty="0" smtClean="0">
                <a:solidFill>
                  <a:srgbClr val="2B2B2B"/>
                </a:solidFill>
              </a:rPr>
              <a:t>5</a:t>
            </a:r>
            <a:endParaRPr lang="id-ID" sz="2000" dirty="0">
              <a:solidFill>
                <a:srgbClr val="2B2B2B"/>
              </a:solidFill>
            </a:endParaRPr>
          </a:p>
        </p:txBody>
      </p:sp>
      <p:sp>
        <p:nvSpPr>
          <p:cNvPr id="31" name="TextBox 30"/>
          <p:cNvSpPr txBox="1"/>
          <p:nvPr/>
        </p:nvSpPr>
        <p:spPr>
          <a:xfrm>
            <a:off x="7997237" y="2533739"/>
            <a:ext cx="3628571" cy="4324261"/>
          </a:xfrm>
          <a:prstGeom prst="rect">
            <a:avLst/>
          </a:prstGeom>
          <a:noFill/>
        </p:spPr>
        <p:txBody>
          <a:bodyPr wrap="square" rtlCol="0">
            <a:spAutoFit/>
          </a:bodyPr>
          <a:lstStyle/>
          <a:p>
            <a:pPr algn="just"/>
            <a:r>
              <a:rPr lang="id-ID" sz="2500" dirty="0">
                <a:solidFill>
                  <a:srgbClr val="F6F8F8"/>
                </a:solidFill>
                <a:latin typeface="Times New Roman" panose="02020603050405020304" pitchFamily="18" charset="0"/>
                <a:cs typeface="Times New Roman" panose="02020603050405020304" pitchFamily="18" charset="0"/>
              </a:rPr>
              <a:t>0 adalah source, set Parent(P)= -1, set jarak ke semua vertex = inf( d[v]=inf) kecuali jarak ke source itu sendiri yaitu = 0. Karena pada graf ada 5 vertex maka setiap edges akan diproses 4 kali, sehingga total edge yang diproses = 32.</a:t>
            </a:r>
          </a:p>
          <a:p>
            <a:pPr algn="just"/>
            <a:endParaRPr lang="id-ID" sz="2500" dirty="0">
              <a:solidFill>
                <a:srgbClr val="F6F8F8"/>
              </a:solidFill>
              <a:latin typeface="Times New Roman" panose="02020603050405020304" pitchFamily="18" charset="0"/>
              <a:cs typeface="Times New Roman" panose="02020603050405020304"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4207138666"/>
              </p:ext>
            </p:extLst>
          </p:nvPr>
        </p:nvGraphicFramePr>
        <p:xfrm>
          <a:off x="7982721" y="1302328"/>
          <a:ext cx="3793970" cy="741680"/>
        </p:xfrm>
        <a:graphic>
          <a:graphicData uri="http://schemas.openxmlformats.org/drawingml/2006/table">
            <a:tbl>
              <a:tblPr firstRow="1" bandRow="1">
                <a:tableStyleId>{5C22544A-7EE6-4342-B048-85BDC9FD1C3A}</a:tableStyleId>
              </a:tblPr>
              <a:tblGrid>
                <a:gridCol w="758794"/>
                <a:gridCol w="758794"/>
                <a:gridCol w="758794"/>
                <a:gridCol w="758794"/>
                <a:gridCol w="758794"/>
              </a:tblGrid>
              <a:tr h="370840">
                <a:tc>
                  <a:txBody>
                    <a:bodyPr/>
                    <a:lstStyle/>
                    <a:p>
                      <a:pPr algn="ctr"/>
                      <a:r>
                        <a:rPr lang="id-ID" dirty="0" smtClean="0"/>
                        <a:t>0</a:t>
                      </a:r>
                      <a:endParaRPr lang="id-ID" dirty="0"/>
                    </a:p>
                  </a:txBody>
                  <a:tcPr anchor="ctr">
                    <a:solidFill>
                      <a:srgbClr val="3CBEB4"/>
                    </a:solidFill>
                  </a:tcPr>
                </a:tc>
                <a:tc>
                  <a:txBody>
                    <a:bodyPr/>
                    <a:lstStyle/>
                    <a:p>
                      <a:pPr algn="ctr"/>
                      <a:r>
                        <a:rPr lang="id-ID" dirty="0" smtClean="0"/>
                        <a:t>1</a:t>
                      </a:r>
                      <a:endParaRPr lang="id-ID" dirty="0"/>
                    </a:p>
                  </a:txBody>
                  <a:tcPr anchor="ctr">
                    <a:solidFill>
                      <a:srgbClr val="3CBEB4"/>
                    </a:solidFill>
                  </a:tcPr>
                </a:tc>
                <a:tc>
                  <a:txBody>
                    <a:bodyPr/>
                    <a:lstStyle/>
                    <a:p>
                      <a:pPr algn="ctr"/>
                      <a:r>
                        <a:rPr lang="id-ID" dirty="0" smtClean="0"/>
                        <a:t>2</a:t>
                      </a:r>
                      <a:endParaRPr lang="id-ID" dirty="0"/>
                    </a:p>
                  </a:txBody>
                  <a:tcPr anchor="ctr">
                    <a:solidFill>
                      <a:srgbClr val="3CBEB4"/>
                    </a:solidFill>
                  </a:tcPr>
                </a:tc>
                <a:tc>
                  <a:txBody>
                    <a:bodyPr/>
                    <a:lstStyle/>
                    <a:p>
                      <a:pPr algn="ctr"/>
                      <a:r>
                        <a:rPr lang="id-ID" dirty="0" smtClean="0"/>
                        <a:t>3</a:t>
                      </a:r>
                      <a:endParaRPr lang="id-ID" dirty="0"/>
                    </a:p>
                  </a:txBody>
                  <a:tcPr anchor="ctr">
                    <a:solidFill>
                      <a:srgbClr val="3CBEB4"/>
                    </a:solidFill>
                  </a:tcPr>
                </a:tc>
                <a:tc>
                  <a:txBody>
                    <a:bodyPr/>
                    <a:lstStyle/>
                    <a:p>
                      <a:pPr algn="ctr"/>
                      <a:r>
                        <a:rPr lang="id-ID" dirty="0" smtClean="0"/>
                        <a:t>4</a:t>
                      </a:r>
                      <a:endParaRPr lang="id-ID" dirty="0"/>
                    </a:p>
                  </a:txBody>
                  <a:tcPr anchor="ctr">
                    <a:solidFill>
                      <a:srgbClr val="3CBEB4"/>
                    </a:solidFill>
                  </a:tcPr>
                </a:tc>
              </a:tr>
              <a:tr h="370840">
                <a:tc>
                  <a:txBody>
                    <a:bodyPr/>
                    <a:lstStyle/>
                    <a:p>
                      <a:pPr algn="ctr"/>
                      <a:r>
                        <a:rPr lang="id-ID" dirty="0" smtClean="0"/>
                        <a:t>0</a:t>
                      </a:r>
                      <a:endParaRPr lang="id-ID" dirty="0"/>
                    </a:p>
                  </a:txBody>
                  <a:tcPr anchor="ctr">
                    <a:solidFill>
                      <a:srgbClr val="F6F8F8"/>
                    </a:solidFill>
                  </a:tcPr>
                </a:tc>
                <a:tc>
                  <a:txBody>
                    <a:bodyPr/>
                    <a:lstStyle/>
                    <a:p>
                      <a:pPr algn="ctr"/>
                      <a:r>
                        <a:rPr lang="id-ID" dirty="0" smtClean="0"/>
                        <a:t>inf</a:t>
                      </a:r>
                      <a:endParaRPr lang="id-ID" dirty="0"/>
                    </a:p>
                  </a:txBody>
                  <a:tcPr anchor="ctr">
                    <a:solidFill>
                      <a:srgbClr val="F6F8F8"/>
                    </a:solidFill>
                  </a:tcPr>
                </a:tc>
                <a:tc>
                  <a:txBody>
                    <a:bodyPr/>
                    <a:lstStyle/>
                    <a:p>
                      <a:pPr algn="ctr"/>
                      <a:r>
                        <a:rPr lang="id-ID" dirty="0" smtClean="0"/>
                        <a:t>inf</a:t>
                      </a:r>
                      <a:endParaRPr lang="id-ID" dirty="0"/>
                    </a:p>
                  </a:txBody>
                  <a:tcPr anchor="ctr">
                    <a:solidFill>
                      <a:srgbClr val="F6F8F8"/>
                    </a:solidFill>
                  </a:tcPr>
                </a:tc>
                <a:tc>
                  <a:txBody>
                    <a:bodyPr/>
                    <a:lstStyle/>
                    <a:p>
                      <a:pPr algn="ctr"/>
                      <a:r>
                        <a:rPr lang="id-ID" dirty="0" smtClean="0"/>
                        <a:t>inf</a:t>
                      </a:r>
                      <a:endParaRPr lang="id-ID" dirty="0"/>
                    </a:p>
                  </a:txBody>
                  <a:tcPr anchor="ctr">
                    <a:solidFill>
                      <a:srgbClr val="F6F8F8"/>
                    </a:solidFill>
                  </a:tcPr>
                </a:tc>
                <a:tc>
                  <a:txBody>
                    <a:bodyPr/>
                    <a:lstStyle/>
                    <a:p>
                      <a:pPr algn="ctr"/>
                      <a:r>
                        <a:rPr lang="id-ID" dirty="0" smtClean="0"/>
                        <a:t>inf</a:t>
                      </a:r>
                      <a:endParaRPr lang="id-ID" dirty="0"/>
                    </a:p>
                  </a:txBody>
                  <a:tcPr anchor="ctr">
                    <a:solidFill>
                      <a:srgbClr val="F6F8F8"/>
                    </a:solidFill>
                  </a:tcPr>
                </a:tc>
              </a:tr>
            </a:tbl>
          </a:graphicData>
        </a:graphic>
      </p:graphicFrame>
      <p:sp>
        <p:nvSpPr>
          <p:cNvPr id="33" name="TextBox 32"/>
          <p:cNvSpPr txBox="1"/>
          <p:nvPr/>
        </p:nvSpPr>
        <p:spPr>
          <a:xfrm>
            <a:off x="5633846" y="2614265"/>
            <a:ext cx="327334" cy="400110"/>
          </a:xfrm>
          <a:prstGeom prst="rect">
            <a:avLst/>
          </a:prstGeom>
          <a:noFill/>
        </p:spPr>
        <p:txBody>
          <a:bodyPr wrap="none" rtlCol="0">
            <a:spAutoFit/>
          </a:bodyPr>
          <a:lstStyle/>
          <a:p>
            <a:r>
              <a:rPr lang="id-ID" sz="2000" dirty="0">
                <a:solidFill>
                  <a:srgbClr val="2B2B2B"/>
                </a:solidFill>
              </a:rPr>
              <a:t>2</a:t>
            </a:r>
          </a:p>
        </p:txBody>
      </p:sp>
      <p:sp>
        <p:nvSpPr>
          <p:cNvPr id="34" name="TextBox 33"/>
          <p:cNvSpPr txBox="1"/>
          <p:nvPr/>
        </p:nvSpPr>
        <p:spPr>
          <a:xfrm>
            <a:off x="5235785" y="5093500"/>
            <a:ext cx="327334" cy="400110"/>
          </a:xfrm>
          <a:prstGeom prst="rect">
            <a:avLst/>
          </a:prstGeom>
          <a:noFill/>
        </p:spPr>
        <p:txBody>
          <a:bodyPr wrap="none" rtlCol="0">
            <a:spAutoFit/>
          </a:bodyPr>
          <a:lstStyle/>
          <a:p>
            <a:r>
              <a:rPr lang="id-ID" sz="2000" dirty="0">
                <a:solidFill>
                  <a:srgbClr val="2B2B2B"/>
                </a:solidFill>
              </a:rPr>
              <a:t>1</a:t>
            </a:r>
          </a:p>
        </p:txBody>
      </p:sp>
      <p:sp>
        <p:nvSpPr>
          <p:cNvPr id="35" name="TextBox 34"/>
          <p:cNvSpPr txBox="1"/>
          <p:nvPr/>
        </p:nvSpPr>
        <p:spPr>
          <a:xfrm>
            <a:off x="6316605" y="4253298"/>
            <a:ext cx="412292"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cxnSp>
        <p:nvCxnSpPr>
          <p:cNvPr id="36" name="Straight Arrow Connector 35"/>
          <p:cNvCxnSpPr/>
          <p:nvPr/>
        </p:nvCxnSpPr>
        <p:spPr>
          <a:xfrm>
            <a:off x="3781624" y="2926642"/>
            <a:ext cx="2004658" cy="2579466"/>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7831750" y="725061"/>
            <a:ext cx="4287680" cy="461665"/>
          </a:xfrm>
          <a:prstGeom prst="rect">
            <a:avLst/>
          </a:prstGeom>
          <a:noFill/>
        </p:spPr>
        <p:txBody>
          <a:bodyPr wrap="square" rtlCol="0">
            <a:spAutoFit/>
          </a:bodyPr>
          <a:lstStyle/>
          <a:p>
            <a:r>
              <a:rPr lang="id-ID" sz="2400" dirty="0" smtClean="0">
                <a:solidFill>
                  <a:srgbClr val="F6F8F8"/>
                </a:solidFill>
                <a:latin typeface="Times New Roman" panose="02020603050405020304" pitchFamily="18" charset="0"/>
                <a:cs typeface="Times New Roman" panose="02020603050405020304" pitchFamily="18" charset="0"/>
              </a:rPr>
              <a:t>Jarak masing – masing vertex</a:t>
            </a:r>
            <a:endParaRPr lang="id-ID" sz="2400" dirty="0">
              <a:solidFill>
                <a:srgbClr val="F6F8F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60999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16131" y="620226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Google Shape;235;p4"/>
          <p:cNvSpPr/>
          <p:nvPr/>
        </p:nvSpPr>
        <p:spPr>
          <a:xfrm>
            <a:off x="7554686" y="-160286"/>
            <a:ext cx="4657992"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4" name="TextBox 3"/>
          <p:cNvSpPr txBox="1"/>
          <p:nvPr/>
        </p:nvSpPr>
        <p:spPr>
          <a:xfrm>
            <a:off x="1189411" y="362701"/>
            <a:ext cx="5675085" cy="430887"/>
          </a:xfrm>
          <a:prstGeom prst="rect">
            <a:avLst/>
          </a:prstGeom>
          <a:noFill/>
        </p:spPr>
        <p:txBody>
          <a:bodyPr wrap="square" rtlCol="0">
            <a:spAutoFit/>
          </a:bodyPr>
          <a:lstStyle/>
          <a:p>
            <a:pPr lvl="0"/>
            <a:r>
              <a:rPr lang="id-ID" sz="2200" b="1" dirty="0" smtClean="0">
                <a:solidFill>
                  <a:srgbClr val="3CBEB4"/>
                </a:solidFill>
                <a:latin typeface="Merriweather"/>
                <a:ea typeface="Merriweather"/>
                <a:cs typeface="Merriweather"/>
                <a:sym typeface="Merriweather"/>
              </a:rPr>
              <a:t>Iterasi - 1</a:t>
            </a:r>
            <a:endParaRPr lang="id-ID" sz="2200" dirty="0"/>
          </a:p>
        </p:txBody>
      </p:sp>
      <p:sp>
        <p:nvSpPr>
          <p:cNvPr id="5" name="Google Shape;235;p4"/>
          <p:cNvSpPr/>
          <p:nvPr/>
        </p:nvSpPr>
        <p:spPr>
          <a:xfrm>
            <a:off x="0" y="-160286"/>
            <a:ext cx="972457"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Oval 8"/>
          <p:cNvSpPr/>
          <p:nvPr/>
        </p:nvSpPr>
        <p:spPr>
          <a:xfrm>
            <a:off x="3318851" y="202778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1</a:t>
            </a:r>
            <a:endParaRPr lang="id-ID" sz="2000" dirty="0"/>
          </a:p>
        </p:txBody>
      </p:sp>
      <p:sp>
        <p:nvSpPr>
          <p:cNvPr id="10" name="Oval 9"/>
          <p:cNvSpPr/>
          <p:nvPr/>
        </p:nvSpPr>
        <p:spPr>
          <a:xfrm>
            <a:off x="2720926" y="5071576"/>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2</a:t>
            </a:r>
            <a:endParaRPr lang="id-ID" sz="2000" dirty="0"/>
          </a:p>
        </p:txBody>
      </p:sp>
      <p:sp>
        <p:nvSpPr>
          <p:cNvPr id="11" name="Oval 10"/>
          <p:cNvSpPr/>
          <p:nvPr/>
        </p:nvSpPr>
        <p:spPr>
          <a:xfrm>
            <a:off x="1534329" y="386349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0</a:t>
            </a:r>
            <a:endParaRPr lang="id-ID" sz="2000" dirty="0"/>
          </a:p>
        </p:txBody>
      </p:sp>
      <p:sp>
        <p:nvSpPr>
          <p:cNvPr id="12" name="Oval 11"/>
          <p:cNvSpPr/>
          <p:nvPr/>
        </p:nvSpPr>
        <p:spPr>
          <a:xfrm>
            <a:off x="6245179" y="2389238"/>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3</a:t>
            </a:r>
          </a:p>
        </p:txBody>
      </p:sp>
      <p:sp>
        <p:nvSpPr>
          <p:cNvPr id="13" name="Oval 12"/>
          <p:cNvSpPr/>
          <p:nvPr/>
        </p:nvSpPr>
        <p:spPr>
          <a:xfrm>
            <a:off x="5746306" y="5036942"/>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4</a:t>
            </a:r>
            <a:endParaRPr lang="id-ID" sz="2000" dirty="0"/>
          </a:p>
        </p:txBody>
      </p:sp>
      <p:sp>
        <p:nvSpPr>
          <p:cNvPr id="14" name="TextBox 13"/>
          <p:cNvSpPr txBox="1"/>
          <p:nvPr/>
        </p:nvSpPr>
        <p:spPr>
          <a:xfrm>
            <a:off x="6088567" y="2081261"/>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16" name="TextBox 15"/>
          <p:cNvSpPr txBox="1"/>
          <p:nvPr/>
        </p:nvSpPr>
        <p:spPr>
          <a:xfrm>
            <a:off x="2830710" y="5581806"/>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17" name="TextBox 16"/>
          <p:cNvSpPr txBox="1"/>
          <p:nvPr/>
        </p:nvSpPr>
        <p:spPr>
          <a:xfrm>
            <a:off x="5935535" y="5699248"/>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18" name="TextBox 17"/>
          <p:cNvSpPr txBox="1"/>
          <p:nvPr/>
        </p:nvSpPr>
        <p:spPr>
          <a:xfrm>
            <a:off x="1210801" y="4375488"/>
            <a:ext cx="902811" cy="338554"/>
          </a:xfrm>
          <a:prstGeom prst="rect">
            <a:avLst/>
          </a:prstGeom>
          <a:noFill/>
        </p:spPr>
        <p:txBody>
          <a:bodyPr wrap="none" rtlCol="0">
            <a:spAutoFit/>
          </a:bodyPr>
          <a:lstStyle/>
          <a:p>
            <a:r>
              <a:rPr lang="id-ID" sz="1600" dirty="0" smtClean="0">
                <a:solidFill>
                  <a:srgbClr val="FF0000"/>
                </a:solidFill>
              </a:rPr>
              <a:t>Sumber</a:t>
            </a:r>
            <a:endParaRPr lang="id-ID" sz="1600" dirty="0">
              <a:solidFill>
                <a:srgbClr val="FF0000"/>
              </a:solidFill>
            </a:endParaRPr>
          </a:p>
        </p:txBody>
      </p:sp>
      <p:cxnSp>
        <p:nvCxnSpPr>
          <p:cNvPr id="19" name="Straight Arrow Connector 18"/>
          <p:cNvCxnSpPr>
            <a:stCxn id="10" idx="1"/>
            <a:endCxn id="11" idx="5"/>
          </p:cNvCxnSpPr>
          <p:nvPr/>
        </p:nvCxnSpPr>
        <p:spPr>
          <a:xfrm flipH="1" flipV="1">
            <a:off x="2044690" y="4382178"/>
            <a:ext cx="763800" cy="7783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7"/>
            <a:endCxn id="9" idx="3"/>
          </p:cNvCxnSpPr>
          <p:nvPr/>
        </p:nvCxnSpPr>
        <p:spPr>
          <a:xfrm flipV="1">
            <a:off x="2044690" y="2546468"/>
            <a:ext cx="1361725" cy="1406019"/>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p:cNvCxnSpPr>
            <a:stCxn id="9" idx="6"/>
            <a:endCxn id="12" idx="2"/>
          </p:cNvCxnSpPr>
          <p:nvPr/>
        </p:nvCxnSpPr>
        <p:spPr>
          <a:xfrm>
            <a:off x="3916776" y="2331623"/>
            <a:ext cx="2328403" cy="3614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9" idx="4"/>
            <a:endCxn id="10" idx="0"/>
          </p:cNvCxnSpPr>
          <p:nvPr/>
        </p:nvCxnSpPr>
        <p:spPr>
          <a:xfrm flipH="1">
            <a:off x="3019889" y="2635460"/>
            <a:ext cx="597925" cy="2436116"/>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4"/>
            <a:endCxn id="13" idx="0"/>
          </p:cNvCxnSpPr>
          <p:nvPr/>
        </p:nvCxnSpPr>
        <p:spPr>
          <a:xfrm flipH="1">
            <a:off x="6045269" y="2996913"/>
            <a:ext cx="498873" cy="2040029"/>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3" idx="2"/>
            <a:endCxn id="10" idx="6"/>
          </p:cNvCxnSpPr>
          <p:nvPr/>
        </p:nvCxnSpPr>
        <p:spPr>
          <a:xfrm flipH="1">
            <a:off x="3318851" y="5340780"/>
            <a:ext cx="2427455" cy="34634"/>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331251" y="2912906"/>
            <a:ext cx="412292" cy="400110"/>
          </a:xfrm>
          <a:prstGeom prst="rect">
            <a:avLst/>
          </a:prstGeom>
          <a:noFill/>
        </p:spPr>
        <p:txBody>
          <a:bodyPr wrap="none" rtlCol="0">
            <a:spAutoFit/>
          </a:bodyPr>
          <a:lstStyle/>
          <a:p>
            <a:r>
              <a:rPr lang="id-ID" sz="2000" dirty="0" smtClean="0">
                <a:solidFill>
                  <a:srgbClr val="2B2B2B"/>
                </a:solidFill>
              </a:rPr>
              <a:t>-1</a:t>
            </a:r>
            <a:endParaRPr lang="id-ID" sz="2000" dirty="0">
              <a:solidFill>
                <a:srgbClr val="2B2B2B"/>
              </a:solidFill>
            </a:endParaRPr>
          </a:p>
        </p:txBody>
      </p:sp>
      <p:sp>
        <p:nvSpPr>
          <p:cNvPr id="27" name="TextBox 26"/>
          <p:cNvSpPr txBox="1"/>
          <p:nvPr/>
        </p:nvSpPr>
        <p:spPr>
          <a:xfrm>
            <a:off x="2109462" y="4671466"/>
            <a:ext cx="327334" cy="400110"/>
          </a:xfrm>
          <a:prstGeom prst="rect">
            <a:avLst/>
          </a:prstGeom>
          <a:noFill/>
        </p:spPr>
        <p:txBody>
          <a:bodyPr wrap="none" rtlCol="0">
            <a:spAutoFit/>
          </a:bodyPr>
          <a:lstStyle/>
          <a:p>
            <a:r>
              <a:rPr lang="id-ID" sz="2000" dirty="0">
                <a:solidFill>
                  <a:srgbClr val="2B2B2B"/>
                </a:solidFill>
              </a:rPr>
              <a:t>4</a:t>
            </a:r>
          </a:p>
        </p:txBody>
      </p:sp>
      <p:sp>
        <p:nvSpPr>
          <p:cNvPr id="28" name="TextBox 27"/>
          <p:cNvSpPr txBox="1"/>
          <p:nvPr/>
        </p:nvSpPr>
        <p:spPr>
          <a:xfrm>
            <a:off x="3221201" y="4172914"/>
            <a:ext cx="327334"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29" name="TextBox 28"/>
          <p:cNvSpPr txBox="1"/>
          <p:nvPr/>
        </p:nvSpPr>
        <p:spPr>
          <a:xfrm>
            <a:off x="4341782" y="2907921"/>
            <a:ext cx="327334" cy="400110"/>
          </a:xfrm>
          <a:prstGeom prst="rect">
            <a:avLst/>
          </a:prstGeom>
          <a:noFill/>
        </p:spPr>
        <p:txBody>
          <a:bodyPr wrap="none" rtlCol="0">
            <a:spAutoFit/>
          </a:bodyPr>
          <a:lstStyle/>
          <a:p>
            <a:r>
              <a:rPr lang="id-ID" sz="2000" dirty="0" smtClean="0">
                <a:solidFill>
                  <a:srgbClr val="2B2B2B"/>
                </a:solidFill>
              </a:rPr>
              <a:t>2</a:t>
            </a:r>
            <a:endParaRPr lang="id-ID" sz="2000" dirty="0">
              <a:solidFill>
                <a:srgbClr val="2B2B2B"/>
              </a:solidFill>
            </a:endParaRPr>
          </a:p>
        </p:txBody>
      </p:sp>
      <p:sp>
        <p:nvSpPr>
          <p:cNvPr id="30" name="TextBox 29"/>
          <p:cNvSpPr txBox="1"/>
          <p:nvPr/>
        </p:nvSpPr>
        <p:spPr>
          <a:xfrm>
            <a:off x="4439787" y="5358097"/>
            <a:ext cx="327334" cy="400110"/>
          </a:xfrm>
          <a:prstGeom prst="rect">
            <a:avLst/>
          </a:prstGeom>
          <a:noFill/>
        </p:spPr>
        <p:txBody>
          <a:bodyPr wrap="none" rtlCol="0">
            <a:spAutoFit/>
          </a:bodyPr>
          <a:lstStyle/>
          <a:p>
            <a:r>
              <a:rPr lang="id-ID" sz="2000" dirty="0" smtClean="0">
                <a:solidFill>
                  <a:srgbClr val="2B2B2B"/>
                </a:solidFill>
              </a:rPr>
              <a:t>5</a:t>
            </a:r>
            <a:endParaRPr lang="id-ID" sz="2000" dirty="0">
              <a:solidFill>
                <a:srgbClr val="2B2B2B"/>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79581127"/>
              </p:ext>
            </p:extLst>
          </p:nvPr>
        </p:nvGraphicFramePr>
        <p:xfrm>
          <a:off x="7786689" y="1478414"/>
          <a:ext cx="3793970" cy="741680"/>
        </p:xfrm>
        <a:graphic>
          <a:graphicData uri="http://schemas.openxmlformats.org/drawingml/2006/table">
            <a:tbl>
              <a:tblPr firstRow="1" bandRow="1">
                <a:tableStyleId>{5C22544A-7EE6-4342-B048-85BDC9FD1C3A}</a:tableStyleId>
              </a:tblPr>
              <a:tblGrid>
                <a:gridCol w="758794"/>
                <a:gridCol w="758794"/>
                <a:gridCol w="758794"/>
                <a:gridCol w="758794"/>
                <a:gridCol w="758794"/>
              </a:tblGrid>
              <a:tr h="370840">
                <a:tc>
                  <a:txBody>
                    <a:bodyPr/>
                    <a:lstStyle/>
                    <a:p>
                      <a:pPr algn="ctr"/>
                      <a:r>
                        <a:rPr lang="id-ID" dirty="0" smtClean="0"/>
                        <a:t>0</a:t>
                      </a:r>
                      <a:endParaRPr lang="id-ID" dirty="0"/>
                    </a:p>
                  </a:txBody>
                  <a:tcPr anchor="ctr">
                    <a:solidFill>
                      <a:srgbClr val="3CBEB4"/>
                    </a:solidFill>
                  </a:tcPr>
                </a:tc>
                <a:tc>
                  <a:txBody>
                    <a:bodyPr/>
                    <a:lstStyle/>
                    <a:p>
                      <a:pPr algn="ctr"/>
                      <a:r>
                        <a:rPr lang="id-ID" dirty="0" smtClean="0"/>
                        <a:t>1</a:t>
                      </a:r>
                      <a:endParaRPr lang="id-ID" dirty="0"/>
                    </a:p>
                  </a:txBody>
                  <a:tcPr anchor="ctr">
                    <a:solidFill>
                      <a:srgbClr val="3CBEB4"/>
                    </a:solidFill>
                  </a:tcPr>
                </a:tc>
                <a:tc>
                  <a:txBody>
                    <a:bodyPr/>
                    <a:lstStyle/>
                    <a:p>
                      <a:pPr algn="ctr"/>
                      <a:r>
                        <a:rPr lang="id-ID" dirty="0" smtClean="0"/>
                        <a:t>2</a:t>
                      </a:r>
                      <a:endParaRPr lang="id-ID" dirty="0"/>
                    </a:p>
                  </a:txBody>
                  <a:tcPr anchor="ctr">
                    <a:solidFill>
                      <a:srgbClr val="3CBEB4"/>
                    </a:solidFill>
                  </a:tcPr>
                </a:tc>
                <a:tc>
                  <a:txBody>
                    <a:bodyPr/>
                    <a:lstStyle/>
                    <a:p>
                      <a:pPr algn="ctr"/>
                      <a:r>
                        <a:rPr lang="id-ID" dirty="0" smtClean="0"/>
                        <a:t>3</a:t>
                      </a:r>
                      <a:endParaRPr lang="id-ID" dirty="0"/>
                    </a:p>
                  </a:txBody>
                  <a:tcPr anchor="ctr">
                    <a:solidFill>
                      <a:srgbClr val="3CBEB4"/>
                    </a:solidFill>
                  </a:tcPr>
                </a:tc>
                <a:tc>
                  <a:txBody>
                    <a:bodyPr/>
                    <a:lstStyle/>
                    <a:p>
                      <a:pPr algn="ctr"/>
                      <a:r>
                        <a:rPr lang="id-ID" dirty="0" smtClean="0"/>
                        <a:t>4</a:t>
                      </a:r>
                      <a:endParaRPr lang="id-ID" dirty="0"/>
                    </a:p>
                  </a:txBody>
                  <a:tcPr anchor="ctr">
                    <a:solidFill>
                      <a:srgbClr val="3CBEB4"/>
                    </a:solidFill>
                  </a:tcPr>
                </a:tc>
              </a:tr>
              <a:tr h="370840">
                <a:tc>
                  <a:txBody>
                    <a:bodyPr/>
                    <a:lstStyle/>
                    <a:p>
                      <a:pPr algn="ctr"/>
                      <a:r>
                        <a:rPr lang="id-ID" dirty="0" smtClean="0"/>
                        <a:t>0</a:t>
                      </a:r>
                      <a:endParaRPr lang="id-ID" dirty="0"/>
                    </a:p>
                  </a:txBody>
                  <a:tcPr anchor="ctr">
                    <a:solidFill>
                      <a:srgbClr val="F6F8F8"/>
                    </a:solidFill>
                  </a:tcPr>
                </a:tc>
                <a:tc>
                  <a:txBody>
                    <a:bodyPr/>
                    <a:lstStyle/>
                    <a:p>
                      <a:pPr algn="ctr"/>
                      <a:r>
                        <a:rPr lang="id-ID" dirty="0" smtClean="0">
                          <a:solidFill>
                            <a:srgbClr val="FF0000"/>
                          </a:solidFill>
                        </a:rPr>
                        <a:t>-1</a:t>
                      </a:r>
                      <a:endParaRPr lang="id-ID" dirty="0">
                        <a:solidFill>
                          <a:srgbClr val="FF0000"/>
                        </a:solidFill>
                      </a:endParaRPr>
                    </a:p>
                  </a:txBody>
                  <a:tcPr anchor="ctr">
                    <a:solidFill>
                      <a:srgbClr val="F6F8F8"/>
                    </a:solidFill>
                  </a:tcPr>
                </a:tc>
                <a:tc>
                  <a:txBody>
                    <a:bodyPr/>
                    <a:lstStyle/>
                    <a:p>
                      <a:pPr algn="ctr"/>
                      <a:r>
                        <a:rPr lang="id-ID" dirty="0" smtClean="0"/>
                        <a:t>inf</a:t>
                      </a:r>
                      <a:endParaRPr lang="id-ID" dirty="0"/>
                    </a:p>
                  </a:txBody>
                  <a:tcPr anchor="ctr">
                    <a:solidFill>
                      <a:srgbClr val="F6F8F8"/>
                    </a:solidFill>
                  </a:tcPr>
                </a:tc>
                <a:tc>
                  <a:txBody>
                    <a:bodyPr/>
                    <a:lstStyle/>
                    <a:p>
                      <a:pPr algn="ctr"/>
                      <a:r>
                        <a:rPr lang="id-ID" dirty="0" smtClean="0"/>
                        <a:t>inf</a:t>
                      </a:r>
                      <a:endParaRPr lang="id-ID" dirty="0"/>
                    </a:p>
                  </a:txBody>
                  <a:tcPr anchor="ctr">
                    <a:solidFill>
                      <a:srgbClr val="F6F8F8"/>
                    </a:solidFill>
                  </a:tcPr>
                </a:tc>
                <a:tc>
                  <a:txBody>
                    <a:bodyPr/>
                    <a:lstStyle/>
                    <a:p>
                      <a:pPr algn="ctr"/>
                      <a:r>
                        <a:rPr lang="id-ID" dirty="0" smtClean="0"/>
                        <a:t>inf</a:t>
                      </a:r>
                      <a:endParaRPr lang="id-ID" dirty="0"/>
                    </a:p>
                  </a:txBody>
                  <a:tcPr anchor="ctr">
                    <a:solidFill>
                      <a:srgbClr val="F6F8F8"/>
                    </a:solidFill>
                  </a:tcPr>
                </a:tc>
              </a:tr>
            </a:tbl>
          </a:graphicData>
        </a:graphic>
      </p:graphicFrame>
      <p:sp>
        <p:nvSpPr>
          <p:cNvPr id="33" name="TextBox 32"/>
          <p:cNvSpPr txBox="1"/>
          <p:nvPr/>
        </p:nvSpPr>
        <p:spPr>
          <a:xfrm>
            <a:off x="3617204" y="2617817"/>
            <a:ext cx="412292" cy="400110"/>
          </a:xfrm>
          <a:prstGeom prst="rect">
            <a:avLst/>
          </a:prstGeom>
          <a:noFill/>
        </p:spPr>
        <p:txBody>
          <a:bodyPr wrap="none" rtlCol="0">
            <a:spAutoFit/>
          </a:bodyPr>
          <a:lstStyle/>
          <a:p>
            <a:r>
              <a:rPr lang="id-ID" sz="2000" dirty="0" smtClean="0">
                <a:solidFill>
                  <a:srgbClr val="FF0000"/>
                </a:solidFill>
              </a:rPr>
              <a:t>-1</a:t>
            </a:r>
            <a:endParaRPr lang="id-ID" sz="2000" dirty="0">
              <a:solidFill>
                <a:srgbClr val="FF0000"/>
              </a:solidFill>
            </a:endParaRPr>
          </a:p>
        </p:txBody>
      </p:sp>
      <p:sp>
        <p:nvSpPr>
          <p:cNvPr id="7" name="TextBox 6"/>
          <p:cNvSpPr txBox="1"/>
          <p:nvPr/>
        </p:nvSpPr>
        <p:spPr>
          <a:xfrm>
            <a:off x="8550864" y="3003364"/>
            <a:ext cx="3159799" cy="1569660"/>
          </a:xfrm>
          <a:prstGeom prst="rect">
            <a:avLst/>
          </a:prstGeom>
          <a:noFill/>
        </p:spPr>
        <p:txBody>
          <a:bodyPr wrap="square" rtlCol="0">
            <a:spAutoFit/>
          </a:bodyPr>
          <a:lstStyle/>
          <a:p>
            <a:r>
              <a:rPr lang="id-ID" sz="3200" dirty="0">
                <a:solidFill>
                  <a:srgbClr val="F6F8F8"/>
                </a:solidFill>
                <a:latin typeface="Times New Roman" panose="02020603050405020304" pitchFamily="18" charset="0"/>
                <a:cs typeface="Times New Roman" panose="02020603050405020304" pitchFamily="18" charset="0"/>
              </a:rPr>
              <a:t>relax (0,1,-1</a:t>
            </a:r>
            <a:r>
              <a:rPr lang="id-ID" sz="3200" dirty="0" smtClean="0">
                <a:solidFill>
                  <a:srgbClr val="F6F8F8"/>
                </a:solidFill>
                <a:latin typeface="Times New Roman" panose="02020603050405020304" pitchFamily="18" charset="0"/>
                <a:cs typeface="Times New Roman" panose="02020603050405020304" pitchFamily="18" charset="0"/>
              </a:rPr>
              <a:t>)</a:t>
            </a:r>
          </a:p>
          <a:p>
            <a:r>
              <a:rPr lang="id-ID" sz="3200" dirty="0" smtClean="0">
                <a:solidFill>
                  <a:srgbClr val="F6F8F8"/>
                </a:solidFill>
                <a:latin typeface="Times New Roman" panose="02020603050405020304" pitchFamily="18" charset="0"/>
                <a:cs typeface="Times New Roman" panose="02020603050405020304" pitchFamily="18" charset="0"/>
              </a:rPr>
              <a:t>d[1</a:t>
            </a:r>
            <a:r>
              <a:rPr lang="id-ID" sz="3200" dirty="0">
                <a:solidFill>
                  <a:srgbClr val="F6F8F8"/>
                </a:solidFill>
                <a:latin typeface="Times New Roman" panose="02020603050405020304" pitchFamily="18" charset="0"/>
                <a:cs typeface="Times New Roman" panose="02020603050405020304" pitchFamily="18" charset="0"/>
              </a:rPr>
              <a:t>] = -</a:t>
            </a:r>
            <a:r>
              <a:rPr lang="id-ID" sz="3200" dirty="0" smtClean="0">
                <a:solidFill>
                  <a:srgbClr val="F6F8F8"/>
                </a:solidFill>
                <a:latin typeface="Times New Roman" panose="02020603050405020304" pitchFamily="18" charset="0"/>
                <a:cs typeface="Times New Roman" panose="02020603050405020304" pitchFamily="18" charset="0"/>
              </a:rPr>
              <a:t>1</a:t>
            </a:r>
          </a:p>
          <a:p>
            <a:r>
              <a:rPr lang="id-ID" sz="3200" dirty="0" smtClean="0">
                <a:solidFill>
                  <a:srgbClr val="F6F8F8"/>
                </a:solidFill>
                <a:latin typeface="Times New Roman" panose="02020603050405020304" pitchFamily="18" charset="0"/>
                <a:cs typeface="Times New Roman" panose="02020603050405020304" pitchFamily="18" charset="0"/>
              </a:rPr>
              <a:t>Parent[1</a:t>
            </a:r>
            <a:r>
              <a:rPr lang="id-ID" sz="3200" dirty="0">
                <a:solidFill>
                  <a:srgbClr val="F6F8F8"/>
                </a:solidFill>
                <a:latin typeface="Times New Roman" panose="02020603050405020304" pitchFamily="18" charset="0"/>
                <a:cs typeface="Times New Roman" panose="02020603050405020304" pitchFamily="18" charset="0"/>
              </a:rPr>
              <a:t>]=0</a:t>
            </a:r>
          </a:p>
        </p:txBody>
      </p:sp>
      <p:sp>
        <p:nvSpPr>
          <p:cNvPr id="34" name="TextBox 33"/>
          <p:cNvSpPr txBox="1"/>
          <p:nvPr/>
        </p:nvSpPr>
        <p:spPr>
          <a:xfrm>
            <a:off x="5647254" y="2220094"/>
            <a:ext cx="327334" cy="400110"/>
          </a:xfrm>
          <a:prstGeom prst="rect">
            <a:avLst/>
          </a:prstGeom>
          <a:noFill/>
        </p:spPr>
        <p:txBody>
          <a:bodyPr wrap="none" rtlCol="0">
            <a:spAutoFit/>
          </a:bodyPr>
          <a:lstStyle/>
          <a:p>
            <a:r>
              <a:rPr lang="id-ID" sz="2000" dirty="0">
                <a:solidFill>
                  <a:srgbClr val="2B2B2B"/>
                </a:solidFill>
              </a:rPr>
              <a:t>2</a:t>
            </a:r>
          </a:p>
        </p:txBody>
      </p:sp>
      <p:sp>
        <p:nvSpPr>
          <p:cNvPr id="35" name="TextBox 34"/>
          <p:cNvSpPr txBox="1"/>
          <p:nvPr/>
        </p:nvSpPr>
        <p:spPr>
          <a:xfrm>
            <a:off x="5219061" y="4692250"/>
            <a:ext cx="327334" cy="400110"/>
          </a:xfrm>
          <a:prstGeom prst="rect">
            <a:avLst/>
          </a:prstGeom>
          <a:noFill/>
        </p:spPr>
        <p:txBody>
          <a:bodyPr wrap="none" rtlCol="0">
            <a:spAutoFit/>
          </a:bodyPr>
          <a:lstStyle/>
          <a:p>
            <a:r>
              <a:rPr lang="id-ID" sz="2000" dirty="0">
                <a:solidFill>
                  <a:srgbClr val="2B2B2B"/>
                </a:solidFill>
              </a:rPr>
              <a:t>1</a:t>
            </a:r>
          </a:p>
        </p:txBody>
      </p:sp>
      <p:sp>
        <p:nvSpPr>
          <p:cNvPr id="36" name="TextBox 35"/>
          <p:cNvSpPr txBox="1"/>
          <p:nvPr/>
        </p:nvSpPr>
        <p:spPr>
          <a:xfrm>
            <a:off x="6284238" y="3936928"/>
            <a:ext cx="412292"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cxnSp>
        <p:nvCxnSpPr>
          <p:cNvPr id="38" name="Straight Arrow Connector 37"/>
          <p:cNvCxnSpPr/>
          <p:nvPr/>
        </p:nvCxnSpPr>
        <p:spPr>
          <a:xfrm>
            <a:off x="3829212" y="2546468"/>
            <a:ext cx="2004658" cy="2579466"/>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7671699" y="959203"/>
            <a:ext cx="4287680" cy="461665"/>
          </a:xfrm>
          <a:prstGeom prst="rect">
            <a:avLst/>
          </a:prstGeom>
          <a:noFill/>
        </p:spPr>
        <p:txBody>
          <a:bodyPr wrap="square" rtlCol="0">
            <a:spAutoFit/>
          </a:bodyPr>
          <a:lstStyle/>
          <a:p>
            <a:r>
              <a:rPr lang="id-ID" sz="2400" dirty="0" smtClean="0">
                <a:solidFill>
                  <a:srgbClr val="F6F8F8"/>
                </a:solidFill>
                <a:latin typeface="Times New Roman" panose="02020603050405020304" pitchFamily="18" charset="0"/>
                <a:cs typeface="Times New Roman" panose="02020603050405020304" pitchFamily="18" charset="0"/>
              </a:rPr>
              <a:t>Jarak masing – masing vertex</a:t>
            </a:r>
            <a:endParaRPr lang="id-ID" sz="2400" dirty="0">
              <a:solidFill>
                <a:srgbClr val="F6F8F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80041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6131" y="620226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Google Shape;235;p4"/>
          <p:cNvSpPr/>
          <p:nvPr/>
        </p:nvSpPr>
        <p:spPr>
          <a:xfrm>
            <a:off x="7554686" y="-160286"/>
            <a:ext cx="4657992"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4" name="TextBox 3"/>
          <p:cNvSpPr txBox="1"/>
          <p:nvPr/>
        </p:nvSpPr>
        <p:spPr>
          <a:xfrm>
            <a:off x="1189411" y="362701"/>
            <a:ext cx="5675085" cy="430887"/>
          </a:xfrm>
          <a:prstGeom prst="rect">
            <a:avLst/>
          </a:prstGeom>
          <a:noFill/>
        </p:spPr>
        <p:txBody>
          <a:bodyPr wrap="square" rtlCol="0">
            <a:spAutoFit/>
          </a:bodyPr>
          <a:lstStyle/>
          <a:p>
            <a:pPr lvl="0"/>
            <a:r>
              <a:rPr lang="id-ID" sz="2200" b="1" dirty="0" smtClean="0">
                <a:solidFill>
                  <a:srgbClr val="3CBEB4"/>
                </a:solidFill>
                <a:latin typeface="Merriweather"/>
                <a:ea typeface="Merriweather"/>
                <a:cs typeface="Merriweather"/>
                <a:sym typeface="Merriweather"/>
              </a:rPr>
              <a:t>Iterasi - 1</a:t>
            </a:r>
            <a:endParaRPr lang="id-ID" sz="2200" dirty="0"/>
          </a:p>
        </p:txBody>
      </p:sp>
      <p:sp>
        <p:nvSpPr>
          <p:cNvPr id="5" name="Google Shape;235;p4"/>
          <p:cNvSpPr/>
          <p:nvPr/>
        </p:nvSpPr>
        <p:spPr>
          <a:xfrm>
            <a:off x="0" y="-160286"/>
            <a:ext cx="972457"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Oval 8"/>
          <p:cNvSpPr/>
          <p:nvPr/>
        </p:nvSpPr>
        <p:spPr>
          <a:xfrm>
            <a:off x="3318851" y="202778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1</a:t>
            </a:r>
            <a:endParaRPr lang="id-ID" sz="2000" dirty="0"/>
          </a:p>
        </p:txBody>
      </p:sp>
      <p:sp>
        <p:nvSpPr>
          <p:cNvPr id="10" name="Oval 9"/>
          <p:cNvSpPr/>
          <p:nvPr/>
        </p:nvSpPr>
        <p:spPr>
          <a:xfrm>
            <a:off x="2720926" y="5071576"/>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2</a:t>
            </a:r>
            <a:endParaRPr lang="id-ID" sz="2000" dirty="0"/>
          </a:p>
        </p:txBody>
      </p:sp>
      <p:sp>
        <p:nvSpPr>
          <p:cNvPr id="11" name="Oval 10"/>
          <p:cNvSpPr/>
          <p:nvPr/>
        </p:nvSpPr>
        <p:spPr>
          <a:xfrm>
            <a:off x="1534329" y="386349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0</a:t>
            </a:r>
            <a:endParaRPr lang="id-ID" sz="2000" dirty="0"/>
          </a:p>
        </p:txBody>
      </p:sp>
      <p:sp>
        <p:nvSpPr>
          <p:cNvPr id="12" name="Oval 11"/>
          <p:cNvSpPr/>
          <p:nvPr/>
        </p:nvSpPr>
        <p:spPr>
          <a:xfrm>
            <a:off x="6245179" y="2389238"/>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3</a:t>
            </a:r>
          </a:p>
        </p:txBody>
      </p:sp>
      <p:sp>
        <p:nvSpPr>
          <p:cNvPr id="13" name="Oval 12"/>
          <p:cNvSpPr/>
          <p:nvPr/>
        </p:nvSpPr>
        <p:spPr>
          <a:xfrm>
            <a:off x="5746306" y="5036942"/>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4</a:t>
            </a:r>
            <a:endParaRPr lang="id-ID" sz="2000" dirty="0"/>
          </a:p>
        </p:txBody>
      </p:sp>
      <p:sp>
        <p:nvSpPr>
          <p:cNvPr id="16" name="TextBox 15"/>
          <p:cNvSpPr txBox="1"/>
          <p:nvPr/>
        </p:nvSpPr>
        <p:spPr>
          <a:xfrm>
            <a:off x="2830710" y="5622750"/>
            <a:ext cx="327334" cy="400110"/>
          </a:xfrm>
          <a:prstGeom prst="rect">
            <a:avLst/>
          </a:prstGeom>
          <a:noFill/>
        </p:spPr>
        <p:txBody>
          <a:bodyPr wrap="none" rtlCol="0">
            <a:spAutoFit/>
          </a:bodyPr>
          <a:lstStyle/>
          <a:p>
            <a:r>
              <a:rPr lang="id-ID" sz="2000" dirty="0">
                <a:solidFill>
                  <a:srgbClr val="FF0000"/>
                </a:solidFill>
              </a:rPr>
              <a:t>2</a:t>
            </a:r>
            <a:endParaRPr lang="id-ID" sz="2000" dirty="0">
              <a:solidFill>
                <a:srgbClr val="FF0000"/>
              </a:solidFill>
            </a:endParaRPr>
          </a:p>
        </p:txBody>
      </p:sp>
      <p:sp>
        <p:nvSpPr>
          <p:cNvPr id="17" name="TextBox 16"/>
          <p:cNvSpPr txBox="1"/>
          <p:nvPr/>
        </p:nvSpPr>
        <p:spPr>
          <a:xfrm>
            <a:off x="5935535" y="5699248"/>
            <a:ext cx="327334" cy="400110"/>
          </a:xfrm>
          <a:prstGeom prst="rect">
            <a:avLst/>
          </a:prstGeom>
          <a:noFill/>
        </p:spPr>
        <p:txBody>
          <a:bodyPr wrap="none" rtlCol="0">
            <a:spAutoFit/>
          </a:bodyPr>
          <a:lstStyle/>
          <a:p>
            <a:r>
              <a:rPr lang="id-ID" sz="2000" dirty="0" smtClean="0">
                <a:solidFill>
                  <a:srgbClr val="FF0000"/>
                </a:solidFill>
              </a:rPr>
              <a:t>0</a:t>
            </a:r>
            <a:endParaRPr lang="id-ID" sz="2000" dirty="0">
              <a:solidFill>
                <a:srgbClr val="FF0000"/>
              </a:solidFill>
            </a:endParaRPr>
          </a:p>
        </p:txBody>
      </p:sp>
      <p:sp>
        <p:nvSpPr>
          <p:cNvPr id="18" name="TextBox 17"/>
          <p:cNvSpPr txBox="1"/>
          <p:nvPr/>
        </p:nvSpPr>
        <p:spPr>
          <a:xfrm>
            <a:off x="1210801" y="4375488"/>
            <a:ext cx="902811" cy="338554"/>
          </a:xfrm>
          <a:prstGeom prst="rect">
            <a:avLst/>
          </a:prstGeom>
          <a:noFill/>
        </p:spPr>
        <p:txBody>
          <a:bodyPr wrap="none" rtlCol="0">
            <a:spAutoFit/>
          </a:bodyPr>
          <a:lstStyle/>
          <a:p>
            <a:r>
              <a:rPr lang="id-ID" sz="1600" dirty="0" smtClean="0">
                <a:solidFill>
                  <a:srgbClr val="FF0000"/>
                </a:solidFill>
              </a:rPr>
              <a:t>Sumber</a:t>
            </a:r>
            <a:endParaRPr lang="id-ID" sz="1600" dirty="0">
              <a:solidFill>
                <a:srgbClr val="FF0000"/>
              </a:solidFill>
            </a:endParaRPr>
          </a:p>
        </p:txBody>
      </p:sp>
      <p:cxnSp>
        <p:nvCxnSpPr>
          <p:cNvPr id="19" name="Straight Arrow Connector 18"/>
          <p:cNvCxnSpPr>
            <a:stCxn id="10" idx="1"/>
            <a:endCxn id="11" idx="5"/>
          </p:cNvCxnSpPr>
          <p:nvPr/>
        </p:nvCxnSpPr>
        <p:spPr>
          <a:xfrm flipH="1" flipV="1">
            <a:off x="2044690" y="4382178"/>
            <a:ext cx="763800" cy="7783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7"/>
            <a:endCxn id="9" idx="3"/>
          </p:cNvCxnSpPr>
          <p:nvPr/>
        </p:nvCxnSpPr>
        <p:spPr>
          <a:xfrm flipV="1">
            <a:off x="2044690" y="2546468"/>
            <a:ext cx="1361725" cy="1406019"/>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p:cNvCxnSpPr>
            <a:stCxn id="9" idx="6"/>
            <a:endCxn id="12" idx="2"/>
          </p:cNvCxnSpPr>
          <p:nvPr/>
        </p:nvCxnSpPr>
        <p:spPr>
          <a:xfrm>
            <a:off x="3916776" y="2331623"/>
            <a:ext cx="2328403" cy="361453"/>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p:cNvCxnSpPr>
            <a:stCxn id="9" idx="4"/>
            <a:endCxn id="10" idx="0"/>
          </p:cNvCxnSpPr>
          <p:nvPr/>
        </p:nvCxnSpPr>
        <p:spPr>
          <a:xfrm flipH="1">
            <a:off x="3019889" y="2635460"/>
            <a:ext cx="597925" cy="243611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4"/>
            <a:endCxn id="13" idx="0"/>
          </p:cNvCxnSpPr>
          <p:nvPr/>
        </p:nvCxnSpPr>
        <p:spPr>
          <a:xfrm flipH="1">
            <a:off x="6045269" y="2996913"/>
            <a:ext cx="498873" cy="2040029"/>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3" idx="2"/>
            <a:endCxn id="10" idx="6"/>
          </p:cNvCxnSpPr>
          <p:nvPr/>
        </p:nvCxnSpPr>
        <p:spPr>
          <a:xfrm flipH="1">
            <a:off x="3318851" y="5340780"/>
            <a:ext cx="2427455" cy="34634"/>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331251" y="2912906"/>
            <a:ext cx="412292" cy="400110"/>
          </a:xfrm>
          <a:prstGeom prst="rect">
            <a:avLst/>
          </a:prstGeom>
          <a:noFill/>
        </p:spPr>
        <p:txBody>
          <a:bodyPr wrap="none" rtlCol="0">
            <a:spAutoFit/>
          </a:bodyPr>
          <a:lstStyle/>
          <a:p>
            <a:r>
              <a:rPr lang="id-ID" sz="2000" dirty="0" smtClean="0">
                <a:solidFill>
                  <a:srgbClr val="2B2B2B"/>
                </a:solidFill>
              </a:rPr>
              <a:t>-1</a:t>
            </a:r>
            <a:endParaRPr lang="id-ID" sz="2000" dirty="0">
              <a:solidFill>
                <a:srgbClr val="2B2B2B"/>
              </a:solidFill>
            </a:endParaRPr>
          </a:p>
        </p:txBody>
      </p:sp>
      <p:sp>
        <p:nvSpPr>
          <p:cNvPr id="27" name="TextBox 26"/>
          <p:cNvSpPr txBox="1"/>
          <p:nvPr/>
        </p:nvSpPr>
        <p:spPr>
          <a:xfrm>
            <a:off x="2109462" y="4671466"/>
            <a:ext cx="327334" cy="400110"/>
          </a:xfrm>
          <a:prstGeom prst="rect">
            <a:avLst/>
          </a:prstGeom>
          <a:noFill/>
        </p:spPr>
        <p:txBody>
          <a:bodyPr wrap="none" rtlCol="0">
            <a:spAutoFit/>
          </a:bodyPr>
          <a:lstStyle/>
          <a:p>
            <a:r>
              <a:rPr lang="id-ID" sz="2000" dirty="0">
                <a:solidFill>
                  <a:srgbClr val="2B2B2B"/>
                </a:solidFill>
              </a:rPr>
              <a:t>4</a:t>
            </a:r>
          </a:p>
        </p:txBody>
      </p:sp>
      <p:sp>
        <p:nvSpPr>
          <p:cNvPr id="28" name="TextBox 27"/>
          <p:cNvSpPr txBox="1"/>
          <p:nvPr/>
        </p:nvSpPr>
        <p:spPr>
          <a:xfrm>
            <a:off x="3221201" y="4172914"/>
            <a:ext cx="327334"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30" name="TextBox 29"/>
          <p:cNvSpPr txBox="1"/>
          <p:nvPr/>
        </p:nvSpPr>
        <p:spPr>
          <a:xfrm>
            <a:off x="4439787" y="5358097"/>
            <a:ext cx="327334" cy="400110"/>
          </a:xfrm>
          <a:prstGeom prst="rect">
            <a:avLst/>
          </a:prstGeom>
          <a:noFill/>
        </p:spPr>
        <p:txBody>
          <a:bodyPr wrap="none" rtlCol="0">
            <a:spAutoFit/>
          </a:bodyPr>
          <a:lstStyle/>
          <a:p>
            <a:r>
              <a:rPr lang="id-ID" sz="2000" dirty="0" smtClean="0">
                <a:solidFill>
                  <a:srgbClr val="2B2B2B"/>
                </a:solidFill>
              </a:rPr>
              <a:t>5</a:t>
            </a:r>
            <a:endParaRPr lang="id-ID" sz="2000" dirty="0">
              <a:solidFill>
                <a:srgbClr val="2B2B2B"/>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16716186"/>
              </p:ext>
            </p:extLst>
          </p:nvPr>
        </p:nvGraphicFramePr>
        <p:xfrm>
          <a:off x="7782347" y="1478414"/>
          <a:ext cx="3793970" cy="741680"/>
        </p:xfrm>
        <a:graphic>
          <a:graphicData uri="http://schemas.openxmlformats.org/drawingml/2006/table">
            <a:tbl>
              <a:tblPr firstRow="1" bandRow="1">
                <a:tableStyleId>{5C22544A-7EE6-4342-B048-85BDC9FD1C3A}</a:tableStyleId>
              </a:tblPr>
              <a:tblGrid>
                <a:gridCol w="758794"/>
                <a:gridCol w="758794"/>
                <a:gridCol w="758794"/>
                <a:gridCol w="758794"/>
                <a:gridCol w="758794"/>
              </a:tblGrid>
              <a:tr h="370840">
                <a:tc>
                  <a:txBody>
                    <a:bodyPr/>
                    <a:lstStyle/>
                    <a:p>
                      <a:pPr algn="ctr"/>
                      <a:r>
                        <a:rPr lang="id-ID" dirty="0" smtClean="0"/>
                        <a:t>0</a:t>
                      </a:r>
                      <a:endParaRPr lang="id-ID" dirty="0"/>
                    </a:p>
                  </a:txBody>
                  <a:tcPr anchor="ctr">
                    <a:solidFill>
                      <a:srgbClr val="3CBEB4"/>
                    </a:solidFill>
                  </a:tcPr>
                </a:tc>
                <a:tc>
                  <a:txBody>
                    <a:bodyPr/>
                    <a:lstStyle/>
                    <a:p>
                      <a:pPr algn="ctr"/>
                      <a:r>
                        <a:rPr lang="id-ID" dirty="0" smtClean="0"/>
                        <a:t>1</a:t>
                      </a:r>
                      <a:endParaRPr lang="id-ID" dirty="0"/>
                    </a:p>
                  </a:txBody>
                  <a:tcPr anchor="ctr">
                    <a:solidFill>
                      <a:srgbClr val="3CBEB4"/>
                    </a:solidFill>
                  </a:tcPr>
                </a:tc>
                <a:tc>
                  <a:txBody>
                    <a:bodyPr/>
                    <a:lstStyle/>
                    <a:p>
                      <a:pPr algn="ctr"/>
                      <a:r>
                        <a:rPr lang="id-ID" dirty="0" smtClean="0"/>
                        <a:t>2</a:t>
                      </a:r>
                      <a:endParaRPr lang="id-ID" dirty="0"/>
                    </a:p>
                  </a:txBody>
                  <a:tcPr anchor="ctr">
                    <a:solidFill>
                      <a:srgbClr val="3CBEB4"/>
                    </a:solidFill>
                  </a:tcPr>
                </a:tc>
                <a:tc>
                  <a:txBody>
                    <a:bodyPr/>
                    <a:lstStyle/>
                    <a:p>
                      <a:pPr algn="ctr"/>
                      <a:r>
                        <a:rPr lang="id-ID" dirty="0" smtClean="0"/>
                        <a:t>3</a:t>
                      </a:r>
                      <a:endParaRPr lang="id-ID" dirty="0"/>
                    </a:p>
                  </a:txBody>
                  <a:tcPr anchor="ctr">
                    <a:solidFill>
                      <a:srgbClr val="3CBEB4"/>
                    </a:solidFill>
                  </a:tcPr>
                </a:tc>
                <a:tc>
                  <a:txBody>
                    <a:bodyPr/>
                    <a:lstStyle/>
                    <a:p>
                      <a:pPr algn="ctr"/>
                      <a:r>
                        <a:rPr lang="id-ID" dirty="0" smtClean="0"/>
                        <a:t>4</a:t>
                      </a:r>
                      <a:endParaRPr lang="id-ID" dirty="0"/>
                    </a:p>
                  </a:txBody>
                  <a:tcPr anchor="ctr">
                    <a:solidFill>
                      <a:srgbClr val="3CBEB4"/>
                    </a:solidFill>
                  </a:tcPr>
                </a:tc>
              </a:tr>
              <a:tr h="370840">
                <a:tc>
                  <a:txBody>
                    <a:bodyPr/>
                    <a:lstStyle/>
                    <a:p>
                      <a:pPr algn="ctr"/>
                      <a:r>
                        <a:rPr lang="id-ID" dirty="0" smtClean="0"/>
                        <a:t>0</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solidFill>
                            <a:srgbClr val="FF0000"/>
                          </a:solidFill>
                        </a:rPr>
                        <a:t>2</a:t>
                      </a:r>
                      <a:endParaRPr lang="id-ID" dirty="0">
                        <a:solidFill>
                          <a:srgbClr val="FF0000"/>
                        </a:solidFill>
                      </a:endParaRPr>
                    </a:p>
                  </a:txBody>
                  <a:tcPr anchor="ctr">
                    <a:solidFill>
                      <a:srgbClr val="F6F8F8"/>
                    </a:solidFill>
                  </a:tcPr>
                </a:tc>
                <a:tc>
                  <a:txBody>
                    <a:bodyPr/>
                    <a:lstStyle/>
                    <a:p>
                      <a:pPr algn="ctr"/>
                      <a:r>
                        <a:rPr lang="id-ID" dirty="0" smtClean="0">
                          <a:solidFill>
                            <a:srgbClr val="FF0000"/>
                          </a:solidFill>
                        </a:rPr>
                        <a:t>1</a:t>
                      </a:r>
                      <a:endParaRPr lang="id-ID" dirty="0">
                        <a:solidFill>
                          <a:srgbClr val="FF0000"/>
                        </a:solidFill>
                      </a:endParaRPr>
                    </a:p>
                  </a:txBody>
                  <a:tcPr anchor="ctr">
                    <a:solidFill>
                      <a:srgbClr val="F6F8F8"/>
                    </a:solidFill>
                  </a:tcPr>
                </a:tc>
                <a:tc>
                  <a:txBody>
                    <a:bodyPr/>
                    <a:lstStyle/>
                    <a:p>
                      <a:pPr algn="ctr"/>
                      <a:r>
                        <a:rPr lang="id-ID" dirty="0" smtClean="0">
                          <a:solidFill>
                            <a:srgbClr val="FF0000"/>
                          </a:solidFill>
                        </a:rPr>
                        <a:t>0</a:t>
                      </a:r>
                      <a:endParaRPr lang="id-ID" dirty="0">
                        <a:solidFill>
                          <a:srgbClr val="FF0000"/>
                        </a:solidFill>
                      </a:endParaRPr>
                    </a:p>
                  </a:txBody>
                  <a:tcPr anchor="ctr">
                    <a:solidFill>
                      <a:srgbClr val="F6F8F8"/>
                    </a:solidFill>
                  </a:tcPr>
                </a:tc>
              </a:tr>
            </a:tbl>
          </a:graphicData>
        </a:graphic>
      </p:graphicFrame>
      <p:sp>
        <p:nvSpPr>
          <p:cNvPr id="33" name="TextBox 32"/>
          <p:cNvSpPr txBox="1"/>
          <p:nvPr/>
        </p:nvSpPr>
        <p:spPr>
          <a:xfrm>
            <a:off x="3617204" y="2617817"/>
            <a:ext cx="412292" cy="400110"/>
          </a:xfrm>
          <a:prstGeom prst="rect">
            <a:avLst/>
          </a:prstGeom>
          <a:noFill/>
        </p:spPr>
        <p:txBody>
          <a:bodyPr wrap="none" rtlCol="0">
            <a:spAutoFit/>
          </a:bodyPr>
          <a:lstStyle/>
          <a:p>
            <a:r>
              <a:rPr lang="id-ID" sz="2000" dirty="0" smtClean="0">
                <a:solidFill>
                  <a:srgbClr val="FF0000"/>
                </a:solidFill>
              </a:rPr>
              <a:t>-1</a:t>
            </a:r>
            <a:endParaRPr lang="id-ID" sz="2000" dirty="0">
              <a:solidFill>
                <a:srgbClr val="FF0000"/>
              </a:solidFill>
            </a:endParaRPr>
          </a:p>
        </p:txBody>
      </p:sp>
      <p:sp>
        <p:nvSpPr>
          <p:cNvPr id="7" name="TextBox 6"/>
          <p:cNvSpPr txBox="1"/>
          <p:nvPr/>
        </p:nvSpPr>
        <p:spPr>
          <a:xfrm>
            <a:off x="7859677" y="2567323"/>
            <a:ext cx="3159799" cy="1384995"/>
          </a:xfrm>
          <a:prstGeom prst="rect">
            <a:avLst/>
          </a:prstGeom>
          <a:noFill/>
        </p:spPr>
        <p:txBody>
          <a:bodyPr wrap="square" rtlCol="0">
            <a:spAutoFit/>
          </a:bodyPr>
          <a:lstStyle/>
          <a:p>
            <a:r>
              <a:rPr lang="id-ID" sz="2800" dirty="0">
                <a:solidFill>
                  <a:srgbClr val="F6F8F8"/>
                </a:solidFill>
                <a:latin typeface="Times New Roman" panose="02020603050405020304" pitchFamily="18" charset="0"/>
                <a:cs typeface="Times New Roman" panose="02020603050405020304" pitchFamily="18" charset="0"/>
              </a:rPr>
              <a:t>relax (</a:t>
            </a:r>
            <a:r>
              <a:rPr lang="id-ID" sz="2800" dirty="0" smtClean="0">
                <a:solidFill>
                  <a:srgbClr val="F6F8F8"/>
                </a:solidFill>
                <a:latin typeface="Times New Roman" panose="02020603050405020304" pitchFamily="18" charset="0"/>
                <a:cs typeface="Times New Roman" panose="02020603050405020304" pitchFamily="18" charset="0"/>
              </a:rPr>
              <a:t>1,3,2)</a:t>
            </a:r>
          </a:p>
          <a:p>
            <a:r>
              <a:rPr lang="id-ID" sz="2800" dirty="0" smtClean="0">
                <a:solidFill>
                  <a:srgbClr val="F6F8F8"/>
                </a:solidFill>
                <a:latin typeface="Times New Roman" panose="02020603050405020304" pitchFamily="18" charset="0"/>
                <a:cs typeface="Times New Roman" panose="02020603050405020304" pitchFamily="18" charset="0"/>
              </a:rPr>
              <a:t>d[3</a:t>
            </a:r>
            <a:r>
              <a:rPr lang="id-ID" sz="2800" dirty="0">
                <a:solidFill>
                  <a:srgbClr val="F6F8F8"/>
                </a:solidFill>
                <a:latin typeface="Times New Roman" panose="02020603050405020304" pitchFamily="18" charset="0"/>
                <a:cs typeface="Times New Roman" panose="02020603050405020304" pitchFamily="18" charset="0"/>
              </a:rPr>
              <a:t>] = </a:t>
            </a:r>
            <a:r>
              <a:rPr lang="id-ID" sz="2800" dirty="0" smtClean="0">
                <a:solidFill>
                  <a:srgbClr val="F6F8F8"/>
                </a:solidFill>
                <a:latin typeface="Times New Roman" panose="02020603050405020304" pitchFamily="18" charset="0"/>
                <a:cs typeface="Times New Roman" panose="02020603050405020304" pitchFamily="18" charset="0"/>
              </a:rPr>
              <a:t>1</a:t>
            </a:r>
          </a:p>
          <a:p>
            <a:r>
              <a:rPr lang="id-ID" sz="2800" dirty="0" smtClean="0">
                <a:solidFill>
                  <a:srgbClr val="F6F8F8"/>
                </a:solidFill>
                <a:latin typeface="Times New Roman" panose="02020603050405020304" pitchFamily="18" charset="0"/>
                <a:cs typeface="Times New Roman" panose="02020603050405020304" pitchFamily="18" charset="0"/>
              </a:rPr>
              <a:t>Parent[3</a:t>
            </a:r>
            <a:r>
              <a:rPr lang="id-ID" sz="2800" dirty="0">
                <a:solidFill>
                  <a:srgbClr val="F6F8F8"/>
                </a:solidFill>
                <a:latin typeface="Times New Roman" panose="02020603050405020304" pitchFamily="18" charset="0"/>
                <a:cs typeface="Times New Roman" panose="02020603050405020304" pitchFamily="18" charset="0"/>
              </a:rPr>
              <a:t>]=1</a:t>
            </a:r>
          </a:p>
        </p:txBody>
      </p:sp>
      <p:sp>
        <p:nvSpPr>
          <p:cNvPr id="32" name="TextBox 31"/>
          <p:cNvSpPr txBox="1"/>
          <p:nvPr/>
        </p:nvSpPr>
        <p:spPr>
          <a:xfrm>
            <a:off x="4341782" y="2907921"/>
            <a:ext cx="327334" cy="400110"/>
          </a:xfrm>
          <a:prstGeom prst="rect">
            <a:avLst/>
          </a:prstGeom>
          <a:noFill/>
        </p:spPr>
        <p:txBody>
          <a:bodyPr wrap="none" rtlCol="0">
            <a:spAutoFit/>
          </a:bodyPr>
          <a:lstStyle/>
          <a:p>
            <a:r>
              <a:rPr lang="id-ID" sz="2000" dirty="0" smtClean="0">
                <a:solidFill>
                  <a:srgbClr val="2B2B2B"/>
                </a:solidFill>
              </a:rPr>
              <a:t>2</a:t>
            </a:r>
            <a:endParaRPr lang="id-ID" sz="2000" dirty="0">
              <a:solidFill>
                <a:srgbClr val="2B2B2B"/>
              </a:solidFill>
            </a:endParaRPr>
          </a:p>
        </p:txBody>
      </p:sp>
      <p:sp>
        <p:nvSpPr>
          <p:cNvPr id="34" name="TextBox 33"/>
          <p:cNvSpPr txBox="1"/>
          <p:nvPr/>
        </p:nvSpPr>
        <p:spPr>
          <a:xfrm>
            <a:off x="5219061" y="4692250"/>
            <a:ext cx="327334" cy="400110"/>
          </a:xfrm>
          <a:prstGeom prst="rect">
            <a:avLst/>
          </a:prstGeom>
          <a:noFill/>
        </p:spPr>
        <p:txBody>
          <a:bodyPr wrap="none" rtlCol="0">
            <a:spAutoFit/>
          </a:bodyPr>
          <a:lstStyle/>
          <a:p>
            <a:r>
              <a:rPr lang="id-ID" sz="2000" dirty="0">
                <a:solidFill>
                  <a:srgbClr val="2B2B2B"/>
                </a:solidFill>
              </a:rPr>
              <a:t>1</a:t>
            </a:r>
          </a:p>
        </p:txBody>
      </p:sp>
      <p:sp>
        <p:nvSpPr>
          <p:cNvPr id="35" name="TextBox 34"/>
          <p:cNvSpPr txBox="1"/>
          <p:nvPr/>
        </p:nvSpPr>
        <p:spPr>
          <a:xfrm>
            <a:off x="5647254" y="2220094"/>
            <a:ext cx="327334" cy="400110"/>
          </a:xfrm>
          <a:prstGeom prst="rect">
            <a:avLst/>
          </a:prstGeom>
          <a:noFill/>
        </p:spPr>
        <p:txBody>
          <a:bodyPr wrap="none" rtlCol="0">
            <a:spAutoFit/>
          </a:bodyPr>
          <a:lstStyle/>
          <a:p>
            <a:r>
              <a:rPr lang="id-ID" sz="2000" dirty="0">
                <a:solidFill>
                  <a:srgbClr val="2B2B2B"/>
                </a:solidFill>
              </a:rPr>
              <a:t>2</a:t>
            </a:r>
          </a:p>
        </p:txBody>
      </p:sp>
      <p:sp>
        <p:nvSpPr>
          <p:cNvPr id="36" name="TextBox 35"/>
          <p:cNvSpPr txBox="1"/>
          <p:nvPr/>
        </p:nvSpPr>
        <p:spPr>
          <a:xfrm>
            <a:off x="6732103" y="2796858"/>
            <a:ext cx="327334" cy="400110"/>
          </a:xfrm>
          <a:prstGeom prst="rect">
            <a:avLst/>
          </a:prstGeom>
          <a:noFill/>
        </p:spPr>
        <p:txBody>
          <a:bodyPr wrap="none" rtlCol="0">
            <a:spAutoFit/>
          </a:bodyPr>
          <a:lstStyle/>
          <a:p>
            <a:r>
              <a:rPr lang="id-ID" sz="2000" dirty="0">
                <a:solidFill>
                  <a:srgbClr val="FF0000"/>
                </a:solidFill>
              </a:rPr>
              <a:t>1</a:t>
            </a:r>
          </a:p>
        </p:txBody>
      </p:sp>
      <p:sp>
        <p:nvSpPr>
          <p:cNvPr id="37" name="TextBox 36"/>
          <p:cNvSpPr txBox="1"/>
          <p:nvPr/>
        </p:nvSpPr>
        <p:spPr>
          <a:xfrm>
            <a:off x="6284238" y="3936928"/>
            <a:ext cx="412292"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cxnSp>
        <p:nvCxnSpPr>
          <p:cNvPr id="39" name="Straight Arrow Connector 38"/>
          <p:cNvCxnSpPr/>
          <p:nvPr/>
        </p:nvCxnSpPr>
        <p:spPr>
          <a:xfrm>
            <a:off x="3829212" y="2546468"/>
            <a:ext cx="2004658" cy="2579466"/>
          </a:xfrm>
          <a:prstGeom prst="straightConnector1">
            <a:avLst/>
          </a:prstGeom>
          <a:ln w="2857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7671699" y="954506"/>
            <a:ext cx="4287680" cy="461665"/>
          </a:xfrm>
          <a:prstGeom prst="rect">
            <a:avLst/>
          </a:prstGeom>
          <a:noFill/>
        </p:spPr>
        <p:txBody>
          <a:bodyPr wrap="square" rtlCol="0">
            <a:spAutoFit/>
          </a:bodyPr>
          <a:lstStyle/>
          <a:p>
            <a:r>
              <a:rPr lang="id-ID" sz="2400" dirty="0" smtClean="0">
                <a:solidFill>
                  <a:srgbClr val="F6F8F8"/>
                </a:solidFill>
                <a:latin typeface="Times New Roman" panose="02020603050405020304" pitchFamily="18" charset="0"/>
                <a:cs typeface="Times New Roman" panose="02020603050405020304" pitchFamily="18" charset="0"/>
              </a:rPr>
              <a:t>Jarak masing – masing vertex</a:t>
            </a:r>
            <a:endParaRPr lang="id-ID" sz="2400" dirty="0">
              <a:solidFill>
                <a:srgbClr val="F6F8F8"/>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7863472" y="3936928"/>
            <a:ext cx="3159799" cy="1384995"/>
          </a:xfrm>
          <a:prstGeom prst="rect">
            <a:avLst/>
          </a:prstGeom>
          <a:noFill/>
        </p:spPr>
        <p:txBody>
          <a:bodyPr wrap="square" rtlCol="0">
            <a:spAutoFit/>
          </a:bodyPr>
          <a:lstStyle/>
          <a:p>
            <a:r>
              <a:rPr lang="id-ID" sz="2800" dirty="0">
                <a:solidFill>
                  <a:srgbClr val="F6F8F8"/>
                </a:solidFill>
                <a:latin typeface="Times New Roman" panose="02020603050405020304" pitchFamily="18" charset="0"/>
                <a:cs typeface="Times New Roman" panose="02020603050405020304" pitchFamily="18" charset="0"/>
              </a:rPr>
              <a:t>relax (</a:t>
            </a:r>
            <a:r>
              <a:rPr lang="id-ID" sz="2800" dirty="0" smtClean="0">
                <a:solidFill>
                  <a:srgbClr val="F6F8F8"/>
                </a:solidFill>
                <a:latin typeface="Times New Roman" panose="02020603050405020304" pitchFamily="18" charset="0"/>
                <a:cs typeface="Times New Roman" panose="02020603050405020304" pitchFamily="18" charset="0"/>
              </a:rPr>
              <a:t>1,2,3)</a:t>
            </a:r>
            <a:endParaRPr lang="id-ID" sz="2800" dirty="0" smtClean="0">
              <a:solidFill>
                <a:srgbClr val="F6F8F8"/>
              </a:solidFill>
              <a:latin typeface="Times New Roman" panose="02020603050405020304" pitchFamily="18" charset="0"/>
              <a:cs typeface="Times New Roman" panose="02020603050405020304" pitchFamily="18" charset="0"/>
            </a:endParaRPr>
          </a:p>
          <a:p>
            <a:r>
              <a:rPr lang="id-ID" sz="2800" dirty="0" smtClean="0">
                <a:solidFill>
                  <a:srgbClr val="F6F8F8"/>
                </a:solidFill>
                <a:latin typeface="Times New Roman" panose="02020603050405020304" pitchFamily="18" charset="0"/>
                <a:cs typeface="Times New Roman" panose="02020603050405020304" pitchFamily="18" charset="0"/>
              </a:rPr>
              <a:t>d[2] </a:t>
            </a:r>
            <a:r>
              <a:rPr lang="id-ID" sz="2800" dirty="0">
                <a:solidFill>
                  <a:srgbClr val="F6F8F8"/>
                </a:solidFill>
                <a:latin typeface="Times New Roman" panose="02020603050405020304" pitchFamily="18" charset="0"/>
                <a:cs typeface="Times New Roman" panose="02020603050405020304" pitchFamily="18" charset="0"/>
              </a:rPr>
              <a:t>= </a:t>
            </a:r>
            <a:r>
              <a:rPr lang="id-ID" sz="2800" dirty="0">
                <a:solidFill>
                  <a:srgbClr val="F6F8F8"/>
                </a:solidFill>
                <a:latin typeface="Times New Roman" panose="02020603050405020304" pitchFamily="18" charset="0"/>
                <a:cs typeface="Times New Roman" panose="02020603050405020304" pitchFamily="18" charset="0"/>
              </a:rPr>
              <a:t>2</a:t>
            </a:r>
            <a:endParaRPr lang="id-ID" sz="2800" dirty="0" smtClean="0">
              <a:solidFill>
                <a:srgbClr val="F6F8F8"/>
              </a:solidFill>
              <a:latin typeface="Times New Roman" panose="02020603050405020304" pitchFamily="18" charset="0"/>
              <a:cs typeface="Times New Roman" panose="02020603050405020304" pitchFamily="18" charset="0"/>
            </a:endParaRPr>
          </a:p>
          <a:p>
            <a:r>
              <a:rPr lang="id-ID" sz="2800" dirty="0" smtClean="0">
                <a:solidFill>
                  <a:srgbClr val="F6F8F8"/>
                </a:solidFill>
                <a:latin typeface="Times New Roman" panose="02020603050405020304" pitchFamily="18" charset="0"/>
                <a:cs typeface="Times New Roman" panose="02020603050405020304" pitchFamily="18" charset="0"/>
              </a:rPr>
              <a:t>Parent[2]=</a:t>
            </a:r>
            <a:r>
              <a:rPr lang="id-ID" sz="2800" dirty="0">
                <a:solidFill>
                  <a:srgbClr val="F6F8F8"/>
                </a:solidFill>
                <a:latin typeface="Times New Roman" panose="02020603050405020304" pitchFamily="18" charset="0"/>
                <a:cs typeface="Times New Roman" panose="02020603050405020304" pitchFamily="18" charset="0"/>
              </a:rPr>
              <a:t>1</a:t>
            </a:r>
            <a:endParaRPr lang="id-ID" sz="2800" dirty="0">
              <a:solidFill>
                <a:srgbClr val="F6F8F8"/>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7851526" y="5206805"/>
            <a:ext cx="3159799" cy="1384995"/>
          </a:xfrm>
          <a:prstGeom prst="rect">
            <a:avLst/>
          </a:prstGeom>
          <a:noFill/>
        </p:spPr>
        <p:txBody>
          <a:bodyPr wrap="square" rtlCol="0">
            <a:spAutoFit/>
          </a:bodyPr>
          <a:lstStyle/>
          <a:p>
            <a:r>
              <a:rPr lang="id-ID" sz="2800" dirty="0">
                <a:solidFill>
                  <a:srgbClr val="F6F8F8"/>
                </a:solidFill>
                <a:latin typeface="Times New Roman" panose="02020603050405020304" pitchFamily="18" charset="0"/>
                <a:cs typeface="Times New Roman" panose="02020603050405020304" pitchFamily="18" charset="0"/>
              </a:rPr>
              <a:t>relax (</a:t>
            </a:r>
            <a:r>
              <a:rPr lang="id-ID" sz="2800" dirty="0" smtClean="0">
                <a:solidFill>
                  <a:srgbClr val="F6F8F8"/>
                </a:solidFill>
                <a:latin typeface="Times New Roman" panose="02020603050405020304" pitchFamily="18" charset="0"/>
                <a:cs typeface="Times New Roman" panose="02020603050405020304" pitchFamily="18" charset="0"/>
              </a:rPr>
              <a:t>1,4,1)</a:t>
            </a:r>
            <a:endParaRPr lang="id-ID" sz="2800" dirty="0" smtClean="0">
              <a:solidFill>
                <a:srgbClr val="F6F8F8"/>
              </a:solidFill>
              <a:latin typeface="Times New Roman" panose="02020603050405020304" pitchFamily="18" charset="0"/>
              <a:cs typeface="Times New Roman" panose="02020603050405020304" pitchFamily="18" charset="0"/>
            </a:endParaRPr>
          </a:p>
          <a:p>
            <a:r>
              <a:rPr lang="id-ID" sz="2800" dirty="0" smtClean="0">
                <a:solidFill>
                  <a:srgbClr val="F6F8F8"/>
                </a:solidFill>
                <a:latin typeface="Times New Roman" panose="02020603050405020304" pitchFamily="18" charset="0"/>
                <a:cs typeface="Times New Roman" panose="02020603050405020304" pitchFamily="18" charset="0"/>
              </a:rPr>
              <a:t>d[4] </a:t>
            </a:r>
            <a:r>
              <a:rPr lang="id-ID" sz="2800" dirty="0">
                <a:solidFill>
                  <a:srgbClr val="F6F8F8"/>
                </a:solidFill>
                <a:latin typeface="Times New Roman" panose="02020603050405020304" pitchFamily="18" charset="0"/>
                <a:cs typeface="Times New Roman" panose="02020603050405020304" pitchFamily="18" charset="0"/>
              </a:rPr>
              <a:t>= </a:t>
            </a:r>
            <a:r>
              <a:rPr lang="id-ID" sz="2800" dirty="0">
                <a:solidFill>
                  <a:srgbClr val="F6F8F8"/>
                </a:solidFill>
                <a:latin typeface="Times New Roman" panose="02020603050405020304" pitchFamily="18" charset="0"/>
                <a:cs typeface="Times New Roman" panose="02020603050405020304" pitchFamily="18" charset="0"/>
              </a:rPr>
              <a:t>0</a:t>
            </a:r>
            <a:endParaRPr lang="id-ID" sz="2800" dirty="0" smtClean="0">
              <a:solidFill>
                <a:srgbClr val="F6F8F8"/>
              </a:solidFill>
              <a:latin typeface="Times New Roman" panose="02020603050405020304" pitchFamily="18" charset="0"/>
              <a:cs typeface="Times New Roman" panose="02020603050405020304" pitchFamily="18" charset="0"/>
            </a:endParaRPr>
          </a:p>
          <a:p>
            <a:r>
              <a:rPr lang="id-ID" sz="2800" dirty="0" smtClean="0">
                <a:solidFill>
                  <a:srgbClr val="F6F8F8"/>
                </a:solidFill>
                <a:latin typeface="Times New Roman" panose="02020603050405020304" pitchFamily="18" charset="0"/>
                <a:cs typeface="Times New Roman" panose="02020603050405020304" pitchFamily="18" charset="0"/>
              </a:rPr>
              <a:t>Parent[4]=</a:t>
            </a:r>
            <a:r>
              <a:rPr lang="id-ID" sz="2800" dirty="0">
                <a:solidFill>
                  <a:srgbClr val="F6F8F8"/>
                </a:solidFill>
                <a:latin typeface="Times New Roman" panose="02020603050405020304" pitchFamily="18" charset="0"/>
                <a:cs typeface="Times New Roman" panose="02020603050405020304" pitchFamily="18" charset="0"/>
              </a:rPr>
              <a:t>1</a:t>
            </a:r>
            <a:endParaRPr lang="id-ID" sz="2800" dirty="0">
              <a:solidFill>
                <a:srgbClr val="F6F8F8"/>
              </a:solidFill>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a:off x="5310348" y="4267033"/>
            <a:ext cx="410291" cy="555464"/>
          </a:xfrm>
          <a:prstGeom prst="straightConnector1">
            <a:avLst/>
          </a:prstGeom>
          <a:ln>
            <a:solidFill>
              <a:srgbClr val="2B2B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40141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6131" y="620226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Google Shape;235;p4"/>
          <p:cNvSpPr/>
          <p:nvPr/>
        </p:nvSpPr>
        <p:spPr>
          <a:xfrm>
            <a:off x="7554686" y="-160286"/>
            <a:ext cx="4657992"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4" name="TextBox 3"/>
          <p:cNvSpPr txBox="1"/>
          <p:nvPr/>
        </p:nvSpPr>
        <p:spPr>
          <a:xfrm>
            <a:off x="1189411" y="362701"/>
            <a:ext cx="5675085" cy="430887"/>
          </a:xfrm>
          <a:prstGeom prst="rect">
            <a:avLst/>
          </a:prstGeom>
          <a:noFill/>
        </p:spPr>
        <p:txBody>
          <a:bodyPr wrap="square" rtlCol="0">
            <a:spAutoFit/>
          </a:bodyPr>
          <a:lstStyle/>
          <a:p>
            <a:pPr lvl="0"/>
            <a:r>
              <a:rPr lang="id-ID" sz="2200" b="1" dirty="0" smtClean="0">
                <a:solidFill>
                  <a:srgbClr val="3CBEB4"/>
                </a:solidFill>
                <a:latin typeface="Merriweather"/>
                <a:ea typeface="Merriweather"/>
                <a:cs typeface="Merriweather"/>
                <a:sym typeface="Merriweather"/>
              </a:rPr>
              <a:t>Iterasi - 1</a:t>
            </a:r>
            <a:endParaRPr lang="id-ID" sz="2200" dirty="0"/>
          </a:p>
        </p:txBody>
      </p:sp>
      <p:sp>
        <p:nvSpPr>
          <p:cNvPr id="5" name="Google Shape;235;p4"/>
          <p:cNvSpPr/>
          <p:nvPr/>
        </p:nvSpPr>
        <p:spPr>
          <a:xfrm>
            <a:off x="0" y="-160286"/>
            <a:ext cx="972457"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Oval 8"/>
          <p:cNvSpPr/>
          <p:nvPr/>
        </p:nvSpPr>
        <p:spPr>
          <a:xfrm>
            <a:off x="3318851" y="202778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1</a:t>
            </a:r>
            <a:endParaRPr lang="id-ID" sz="2000" dirty="0"/>
          </a:p>
        </p:txBody>
      </p:sp>
      <p:sp>
        <p:nvSpPr>
          <p:cNvPr id="10" name="Oval 9"/>
          <p:cNvSpPr/>
          <p:nvPr/>
        </p:nvSpPr>
        <p:spPr>
          <a:xfrm>
            <a:off x="2720926" y="5071576"/>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2</a:t>
            </a:r>
            <a:endParaRPr lang="id-ID" sz="2000" dirty="0"/>
          </a:p>
        </p:txBody>
      </p:sp>
      <p:sp>
        <p:nvSpPr>
          <p:cNvPr id="11" name="Oval 10"/>
          <p:cNvSpPr/>
          <p:nvPr/>
        </p:nvSpPr>
        <p:spPr>
          <a:xfrm>
            <a:off x="1534329" y="386349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0</a:t>
            </a:r>
            <a:endParaRPr lang="id-ID" sz="2000" dirty="0"/>
          </a:p>
        </p:txBody>
      </p:sp>
      <p:sp>
        <p:nvSpPr>
          <p:cNvPr id="12" name="Oval 11"/>
          <p:cNvSpPr/>
          <p:nvPr/>
        </p:nvSpPr>
        <p:spPr>
          <a:xfrm>
            <a:off x="6245179" y="2389238"/>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3</a:t>
            </a:r>
          </a:p>
        </p:txBody>
      </p:sp>
      <p:sp>
        <p:nvSpPr>
          <p:cNvPr id="13" name="Oval 12"/>
          <p:cNvSpPr/>
          <p:nvPr/>
        </p:nvSpPr>
        <p:spPr>
          <a:xfrm>
            <a:off x="5746306" y="5036942"/>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4</a:t>
            </a:r>
            <a:endParaRPr lang="id-ID" sz="2000" dirty="0"/>
          </a:p>
        </p:txBody>
      </p:sp>
      <p:sp>
        <p:nvSpPr>
          <p:cNvPr id="16" name="TextBox 15"/>
          <p:cNvSpPr txBox="1"/>
          <p:nvPr/>
        </p:nvSpPr>
        <p:spPr>
          <a:xfrm>
            <a:off x="2830710" y="5622750"/>
            <a:ext cx="327334" cy="400110"/>
          </a:xfrm>
          <a:prstGeom prst="rect">
            <a:avLst/>
          </a:prstGeom>
          <a:noFill/>
        </p:spPr>
        <p:txBody>
          <a:bodyPr wrap="none" rtlCol="0">
            <a:spAutoFit/>
          </a:bodyPr>
          <a:lstStyle/>
          <a:p>
            <a:r>
              <a:rPr lang="id-ID" sz="2000" dirty="0">
                <a:solidFill>
                  <a:srgbClr val="FF0000"/>
                </a:solidFill>
              </a:rPr>
              <a:t>2</a:t>
            </a:r>
            <a:endParaRPr lang="id-ID" sz="2000" dirty="0">
              <a:solidFill>
                <a:srgbClr val="FF0000"/>
              </a:solidFill>
            </a:endParaRPr>
          </a:p>
        </p:txBody>
      </p:sp>
      <p:sp>
        <p:nvSpPr>
          <p:cNvPr id="17" name="TextBox 16"/>
          <p:cNvSpPr txBox="1"/>
          <p:nvPr/>
        </p:nvSpPr>
        <p:spPr>
          <a:xfrm>
            <a:off x="5935535" y="5699248"/>
            <a:ext cx="327334" cy="400110"/>
          </a:xfrm>
          <a:prstGeom prst="rect">
            <a:avLst/>
          </a:prstGeom>
          <a:noFill/>
        </p:spPr>
        <p:txBody>
          <a:bodyPr wrap="none" rtlCol="0">
            <a:spAutoFit/>
          </a:bodyPr>
          <a:lstStyle/>
          <a:p>
            <a:r>
              <a:rPr lang="id-ID" sz="2000" dirty="0">
                <a:solidFill>
                  <a:srgbClr val="FF0000"/>
                </a:solidFill>
              </a:rPr>
              <a:t>0</a:t>
            </a:r>
            <a:endParaRPr lang="id-ID" sz="2000" dirty="0">
              <a:solidFill>
                <a:srgbClr val="FF0000"/>
              </a:solidFill>
            </a:endParaRPr>
          </a:p>
        </p:txBody>
      </p:sp>
      <p:sp>
        <p:nvSpPr>
          <p:cNvPr id="18" name="TextBox 17"/>
          <p:cNvSpPr txBox="1"/>
          <p:nvPr/>
        </p:nvSpPr>
        <p:spPr>
          <a:xfrm>
            <a:off x="1210801" y="4375488"/>
            <a:ext cx="902811" cy="338554"/>
          </a:xfrm>
          <a:prstGeom prst="rect">
            <a:avLst/>
          </a:prstGeom>
          <a:noFill/>
        </p:spPr>
        <p:txBody>
          <a:bodyPr wrap="none" rtlCol="0">
            <a:spAutoFit/>
          </a:bodyPr>
          <a:lstStyle/>
          <a:p>
            <a:r>
              <a:rPr lang="id-ID" sz="1600" dirty="0" smtClean="0">
                <a:solidFill>
                  <a:srgbClr val="FF0000"/>
                </a:solidFill>
              </a:rPr>
              <a:t>Sumber</a:t>
            </a:r>
            <a:endParaRPr lang="id-ID" sz="1600" dirty="0">
              <a:solidFill>
                <a:srgbClr val="FF0000"/>
              </a:solidFill>
            </a:endParaRPr>
          </a:p>
        </p:txBody>
      </p:sp>
      <p:cxnSp>
        <p:nvCxnSpPr>
          <p:cNvPr id="19" name="Straight Arrow Connector 18"/>
          <p:cNvCxnSpPr>
            <a:stCxn id="10" idx="1"/>
            <a:endCxn id="11" idx="5"/>
          </p:cNvCxnSpPr>
          <p:nvPr/>
        </p:nvCxnSpPr>
        <p:spPr>
          <a:xfrm flipH="1" flipV="1">
            <a:off x="2044690" y="4382178"/>
            <a:ext cx="763800" cy="778390"/>
          </a:xfrm>
          <a:prstGeom prst="straightConnector1">
            <a:avLst/>
          </a:prstGeom>
          <a:ln w="28575">
            <a:solidFill>
              <a:srgbClr val="A6A6A6"/>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7"/>
            <a:endCxn id="9" idx="3"/>
          </p:cNvCxnSpPr>
          <p:nvPr/>
        </p:nvCxnSpPr>
        <p:spPr>
          <a:xfrm flipV="1">
            <a:off x="2044690" y="2546468"/>
            <a:ext cx="1361725" cy="1406019"/>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p:cNvCxnSpPr>
            <a:stCxn id="9" idx="6"/>
            <a:endCxn id="12" idx="2"/>
          </p:cNvCxnSpPr>
          <p:nvPr/>
        </p:nvCxnSpPr>
        <p:spPr>
          <a:xfrm>
            <a:off x="3916776" y="2331623"/>
            <a:ext cx="2328403" cy="361453"/>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p:cNvCxnSpPr>
            <a:stCxn id="9" idx="4"/>
            <a:endCxn id="10" idx="0"/>
          </p:cNvCxnSpPr>
          <p:nvPr/>
        </p:nvCxnSpPr>
        <p:spPr>
          <a:xfrm flipH="1">
            <a:off x="3019889" y="2635460"/>
            <a:ext cx="597925" cy="243611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4"/>
            <a:endCxn id="13" idx="0"/>
          </p:cNvCxnSpPr>
          <p:nvPr/>
        </p:nvCxnSpPr>
        <p:spPr>
          <a:xfrm flipH="1">
            <a:off x="6045269" y="2996913"/>
            <a:ext cx="498873" cy="2040029"/>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3" idx="2"/>
            <a:endCxn id="10" idx="6"/>
          </p:cNvCxnSpPr>
          <p:nvPr/>
        </p:nvCxnSpPr>
        <p:spPr>
          <a:xfrm flipH="1">
            <a:off x="3318851" y="5340780"/>
            <a:ext cx="2427455" cy="34634"/>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331251" y="2912906"/>
            <a:ext cx="412292" cy="400110"/>
          </a:xfrm>
          <a:prstGeom prst="rect">
            <a:avLst/>
          </a:prstGeom>
          <a:noFill/>
        </p:spPr>
        <p:txBody>
          <a:bodyPr wrap="none" rtlCol="0">
            <a:spAutoFit/>
          </a:bodyPr>
          <a:lstStyle/>
          <a:p>
            <a:r>
              <a:rPr lang="id-ID" sz="2000" dirty="0" smtClean="0">
                <a:solidFill>
                  <a:srgbClr val="2B2B2B"/>
                </a:solidFill>
              </a:rPr>
              <a:t>-1</a:t>
            </a:r>
            <a:endParaRPr lang="id-ID" sz="2000" dirty="0">
              <a:solidFill>
                <a:srgbClr val="2B2B2B"/>
              </a:solidFill>
            </a:endParaRPr>
          </a:p>
        </p:txBody>
      </p:sp>
      <p:sp>
        <p:nvSpPr>
          <p:cNvPr id="27" name="TextBox 26"/>
          <p:cNvSpPr txBox="1"/>
          <p:nvPr/>
        </p:nvSpPr>
        <p:spPr>
          <a:xfrm>
            <a:off x="2109462" y="4671466"/>
            <a:ext cx="327334" cy="400110"/>
          </a:xfrm>
          <a:prstGeom prst="rect">
            <a:avLst/>
          </a:prstGeom>
          <a:noFill/>
        </p:spPr>
        <p:txBody>
          <a:bodyPr wrap="none" rtlCol="0">
            <a:spAutoFit/>
          </a:bodyPr>
          <a:lstStyle/>
          <a:p>
            <a:r>
              <a:rPr lang="id-ID" sz="2000" dirty="0">
                <a:solidFill>
                  <a:srgbClr val="2B2B2B"/>
                </a:solidFill>
              </a:rPr>
              <a:t>4</a:t>
            </a:r>
          </a:p>
        </p:txBody>
      </p:sp>
      <p:sp>
        <p:nvSpPr>
          <p:cNvPr id="28" name="TextBox 27"/>
          <p:cNvSpPr txBox="1"/>
          <p:nvPr/>
        </p:nvSpPr>
        <p:spPr>
          <a:xfrm>
            <a:off x="3221201" y="4172914"/>
            <a:ext cx="327334"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30" name="TextBox 29"/>
          <p:cNvSpPr txBox="1"/>
          <p:nvPr/>
        </p:nvSpPr>
        <p:spPr>
          <a:xfrm>
            <a:off x="4439787" y="5358097"/>
            <a:ext cx="327334" cy="400110"/>
          </a:xfrm>
          <a:prstGeom prst="rect">
            <a:avLst/>
          </a:prstGeom>
          <a:noFill/>
        </p:spPr>
        <p:txBody>
          <a:bodyPr wrap="none" rtlCol="0">
            <a:spAutoFit/>
          </a:bodyPr>
          <a:lstStyle/>
          <a:p>
            <a:r>
              <a:rPr lang="id-ID" sz="2000" dirty="0" smtClean="0">
                <a:solidFill>
                  <a:srgbClr val="2B2B2B"/>
                </a:solidFill>
              </a:rPr>
              <a:t>5</a:t>
            </a:r>
            <a:endParaRPr lang="id-ID" sz="2000" dirty="0">
              <a:solidFill>
                <a:srgbClr val="2B2B2B"/>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93868265"/>
              </p:ext>
            </p:extLst>
          </p:nvPr>
        </p:nvGraphicFramePr>
        <p:xfrm>
          <a:off x="7782347" y="1478414"/>
          <a:ext cx="3793970" cy="741680"/>
        </p:xfrm>
        <a:graphic>
          <a:graphicData uri="http://schemas.openxmlformats.org/drawingml/2006/table">
            <a:tbl>
              <a:tblPr firstRow="1" bandRow="1">
                <a:tableStyleId>{5C22544A-7EE6-4342-B048-85BDC9FD1C3A}</a:tableStyleId>
              </a:tblPr>
              <a:tblGrid>
                <a:gridCol w="758794"/>
                <a:gridCol w="758794"/>
                <a:gridCol w="758794"/>
                <a:gridCol w="758794"/>
                <a:gridCol w="758794"/>
              </a:tblGrid>
              <a:tr h="370840">
                <a:tc>
                  <a:txBody>
                    <a:bodyPr/>
                    <a:lstStyle/>
                    <a:p>
                      <a:pPr algn="ctr"/>
                      <a:r>
                        <a:rPr lang="id-ID" dirty="0" smtClean="0"/>
                        <a:t>0</a:t>
                      </a:r>
                      <a:endParaRPr lang="id-ID" dirty="0"/>
                    </a:p>
                  </a:txBody>
                  <a:tcPr anchor="ctr">
                    <a:solidFill>
                      <a:srgbClr val="3CBEB4"/>
                    </a:solidFill>
                  </a:tcPr>
                </a:tc>
                <a:tc>
                  <a:txBody>
                    <a:bodyPr/>
                    <a:lstStyle/>
                    <a:p>
                      <a:pPr algn="ctr"/>
                      <a:r>
                        <a:rPr lang="id-ID" dirty="0" smtClean="0"/>
                        <a:t>1</a:t>
                      </a:r>
                      <a:endParaRPr lang="id-ID" dirty="0"/>
                    </a:p>
                  </a:txBody>
                  <a:tcPr anchor="ctr">
                    <a:solidFill>
                      <a:srgbClr val="3CBEB4"/>
                    </a:solidFill>
                  </a:tcPr>
                </a:tc>
                <a:tc>
                  <a:txBody>
                    <a:bodyPr/>
                    <a:lstStyle/>
                    <a:p>
                      <a:pPr algn="ctr"/>
                      <a:r>
                        <a:rPr lang="id-ID" dirty="0" smtClean="0"/>
                        <a:t>2</a:t>
                      </a:r>
                      <a:endParaRPr lang="id-ID" dirty="0"/>
                    </a:p>
                  </a:txBody>
                  <a:tcPr anchor="ctr">
                    <a:solidFill>
                      <a:srgbClr val="3CBEB4"/>
                    </a:solidFill>
                  </a:tcPr>
                </a:tc>
                <a:tc>
                  <a:txBody>
                    <a:bodyPr/>
                    <a:lstStyle/>
                    <a:p>
                      <a:pPr algn="ctr"/>
                      <a:r>
                        <a:rPr lang="id-ID" dirty="0" smtClean="0"/>
                        <a:t>3</a:t>
                      </a:r>
                      <a:endParaRPr lang="id-ID" dirty="0"/>
                    </a:p>
                  </a:txBody>
                  <a:tcPr anchor="ctr">
                    <a:solidFill>
                      <a:srgbClr val="3CBEB4"/>
                    </a:solidFill>
                  </a:tcPr>
                </a:tc>
                <a:tc>
                  <a:txBody>
                    <a:bodyPr/>
                    <a:lstStyle/>
                    <a:p>
                      <a:pPr algn="ctr"/>
                      <a:r>
                        <a:rPr lang="id-ID" dirty="0" smtClean="0"/>
                        <a:t>4</a:t>
                      </a:r>
                      <a:endParaRPr lang="id-ID" dirty="0"/>
                    </a:p>
                  </a:txBody>
                  <a:tcPr anchor="ctr">
                    <a:solidFill>
                      <a:srgbClr val="3CBEB4"/>
                    </a:solidFill>
                  </a:tcPr>
                </a:tc>
              </a:tr>
              <a:tr h="370840">
                <a:tc>
                  <a:txBody>
                    <a:bodyPr/>
                    <a:lstStyle/>
                    <a:p>
                      <a:pPr algn="ctr"/>
                      <a:r>
                        <a:rPr lang="id-ID" dirty="0" smtClean="0"/>
                        <a:t>0</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t>2</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t>0</a:t>
                      </a:r>
                      <a:endParaRPr lang="id-ID" dirty="0"/>
                    </a:p>
                  </a:txBody>
                  <a:tcPr anchor="ctr">
                    <a:solidFill>
                      <a:srgbClr val="F6F8F8"/>
                    </a:solidFill>
                  </a:tcPr>
                </a:tc>
              </a:tr>
            </a:tbl>
          </a:graphicData>
        </a:graphic>
      </p:graphicFrame>
      <p:sp>
        <p:nvSpPr>
          <p:cNvPr id="33" name="TextBox 32"/>
          <p:cNvSpPr txBox="1"/>
          <p:nvPr/>
        </p:nvSpPr>
        <p:spPr>
          <a:xfrm>
            <a:off x="3617204" y="2617817"/>
            <a:ext cx="412292" cy="400110"/>
          </a:xfrm>
          <a:prstGeom prst="rect">
            <a:avLst/>
          </a:prstGeom>
          <a:noFill/>
        </p:spPr>
        <p:txBody>
          <a:bodyPr wrap="none" rtlCol="0">
            <a:spAutoFit/>
          </a:bodyPr>
          <a:lstStyle/>
          <a:p>
            <a:r>
              <a:rPr lang="id-ID" sz="2000" dirty="0" smtClean="0">
                <a:solidFill>
                  <a:srgbClr val="FF0000"/>
                </a:solidFill>
              </a:rPr>
              <a:t>-1</a:t>
            </a:r>
            <a:endParaRPr lang="id-ID" sz="2000" dirty="0">
              <a:solidFill>
                <a:srgbClr val="FF0000"/>
              </a:solidFill>
            </a:endParaRPr>
          </a:p>
        </p:txBody>
      </p:sp>
      <p:sp>
        <p:nvSpPr>
          <p:cNvPr id="32" name="TextBox 31"/>
          <p:cNvSpPr txBox="1"/>
          <p:nvPr/>
        </p:nvSpPr>
        <p:spPr>
          <a:xfrm>
            <a:off x="4341782" y="2907921"/>
            <a:ext cx="327334" cy="400110"/>
          </a:xfrm>
          <a:prstGeom prst="rect">
            <a:avLst/>
          </a:prstGeom>
          <a:noFill/>
        </p:spPr>
        <p:txBody>
          <a:bodyPr wrap="none" rtlCol="0">
            <a:spAutoFit/>
          </a:bodyPr>
          <a:lstStyle/>
          <a:p>
            <a:r>
              <a:rPr lang="id-ID" sz="2000" dirty="0" smtClean="0">
                <a:solidFill>
                  <a:srgbClr val="2B2B2B"/>
                </a:solidFill>
              </a:rPr>
              <a:t>2</a:t>
            </a:r>
            <a:endParaRPr lang="id-ID" sz="2000" dirty="0">
              <a:solidFill>
                <a:srgbClr val="2B2B2B"/>
              </a:solidFill>
            </a:endParaRPr>
          </a:p>
        </p:txBody>
      </p:sp>
      <p:sp>
        <p:nvSpPr>
          <p:cNvPr id="34" name="TextBox 33"/>
          <p:cNvSpPr txBox="1"/>
          <p:nvPr/>
        </p:nvSpPr>
        <p:spPr>
          <a:xfrm>
            <a:off x="5219061" y="4692250"/>
            <a:ext cx="327334" cy="400110"/>
          </a:xfrm>
          <a:prstGeom prst="rect">
            <a:avLst/>
          </a:prstGeom>
          <a:noFill/>
        </p:spPr>
        <p:txBody>
          <a:bodyPr wrap="none" rtlCol="0">
            <a:spAutoFit/>
          </a:bodyPr>
          <a:lstStyle/>
          <a:p>
            <a:r>
              <a:rPr lang="id-ID" sz="2000" dirty="0">
                <a:solidFill>
                  <a:srgbClr val="2B2B2B"/>
                </a:solidFill>
              </a:rPr>
              <a:t>1</a:t>
            </a:r>
          </a:p>
        </p:txBody>
      </p:sp>
      <p:sp>
        <p:nvSpPr>
          <p:cNvPr id="35" name="TextBox 34"/>
          <p:cNvSpPr txBox="1"/>
          <p:nvPr/>
        </p:nvSpPr>
        <p:spPr>
          <a:xfrm>
            <a:off x="5647254" y="2220094"/>
            <a:ext cx="327334" cy="400110"/>
          </a:xfrm>
          <a:prstGeom prst="rect">
            <a:avLst/>
          </a:prstGeom>
          <a:noFill/>
        </p:spPr>
        <p:txBody>
          <a:bodyPr wrap="none" rtlCol="0">
            <a:spAutoFit/>
          </a:bodyPr>
          <a:lstStyle/>
          <a:p>
            <a:r>
              <a:rPr lang="id-ID" sz="2000" dirty="0">
                <a:solidFill>
                  <a:srgbClr val="2B2B2B"/>
                </a:solidFill>
              </a:rPr>
              <a:t>2</a:t>
            </a:r>
          </a:p>
        </p:txBody>
      </p:sp>
      <p:sp>
        <p:nvSpPr>
          <p:cNvPr id="36" name="TextBox 35"/>
          <p:cNvSpPr txBox="1"/>
          <p:nvPr/>
        </p:nvSpPr>
        <p:spPr>
          <a:xfrm>
            <a:off x="6732103" y="2796858"/>
            <a:ext cx="327334" cy="400110"/>
          </a:xfrm>
          <a:prstGeom prst="rect">
            <a:avLst/>
          </a:prstGeom>
          <a:noFill/>
        </p:spPr>
        <p:txBody>
          <a:bodyPr wrap="none" rtlCol="0">
            <a:spAutoFit/>
          </a:bodyPr>
          <a:lstStyle/>
          <a:p>
            <a:r>
              <a:rPr lang="id-ID" sz="2000" dirty="0">
                <a:solidFill>
                  <a:srgbClr val="FF0000"/>
                </a:solidFill>
              </a:rPr>
              <a:t>1</a:t>
            </a:r>
          </a:p>
        </p:txBody>
      </p:sp>
      <p:sp>
        <p:nvSpPr>
          <p:cNvPr id="37" name="TextBox 36"/>
          <p:cNvSpPr txBox="1"/>
          <p:nvPr/>
        </p:nvSpPr>
        <p:spPr>
          <a:xfrm>
            <a:off x="6284238" y="3936928"/>
            <a:ext cx="412292"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cxnSp>
        <p:nvCxnSpPr>
          <p:cNvPr id="39" name="Straight Arrow Connector 38"/>
          <p:cNvCxnSpPr/>
          <p:nvPr/>
        </p:nvCxnSpPr>
        <p:spPr>
          <a:xfrm>
            <a:off x="3829212" y="2546468"/>
            <a:ext cx="2004658" cy="2579466"/>
          </a:xfrm>
          <a:prstGeom prst="straightConnector1">
            <a:avLst/>
          </a:prstGeom>
          <a:ln w="2857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7671699" y="954506"/>
            <a:ext cx="4287680" cy="461665"/>
          </a:xfrm>
          <a:prstGeom prst="rect">
            <a:avLst/>
          </a:prstGeom>
          <a:noFill/>
        </p:spPr>
        <p:txBody>
          <a:bodyPr wrap="square" rtlCol="0">
            <a:spAutoFit/>
          </a:bodyPr>
          <a:lstStyle/>
          <a:p>
            <a:r>
              <a:rPr lang="id-ID" sz="2400" dirty="0" smtClean="0">
                <a:solidFill>
                  <a:srgbClr val="F6F8F8"/>
                </a:solidFill>
                <a:latin typeface="Times New Roman" panose="02020603050405020304" pitchFamily="18" charset="0"/>
                <a:cs typeface="Times New Roman" panose="02020603050405020304" pitchFamily="18" charset="0"/>
              </a:rPr>
              <a:t>Jarak masing – masing vertex</a:t>
            </a:r>
            <a:endParaRPr lang="id-ID" sz="2400" dirty="0">
              <a:solidFill>
                <a:srgbClr val="F6F8F8"/>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7706622" y="3494718"/>
            <a:ext cx="4422002" cy="1631216"/>
          </a:xfrm>
          <a:prstGeom prst="rect">
            <a:avLst/>
          </a:prstGeom>
          <a:noFill/>
        </p:spPr>
        <p:txBody>
          <a:bodyPr wrap="square" rtlCol="0">
            <a:spAutoFit/>
          </a:bodyPr>
          <a:lstStyle/>
          <a:p>
            <a:r>
              <a:rPr lang="id-ID" sz="2500" dirty="0">
                <a:solidFill>
                  <a:srgbClr val="F6F8F8"/>
                </a:solidFill>
                <a:latin typeface="Times New Roman" panose="02020603050405020304" pitchFamily="18" charset="0"/>
                <a:cs typeface="Times New Roman" panose="02020603050405020304" pitchFamily="18" charset="0"/>
              </a:rPr>
              <a:t>relax (2,0,4)</a:t>
            </a:r>
          </a:p>
          <a:p>
            <a:r>
              <a:rPr lang="id-ID" sz="2500" dirty="0">
                <a:solidFill>
                  <a:srgbClr val="F6F8F8"/>
                </a:solidFill>
                <a:latin typeface="Times New Roman" panose="02020603050405020304" pitchFamily="18" charset="0"/>
                <a:cs typeface="Times New Roman" panose="02020603050405020304" pitchFamily="18" charset="0"/>
              </a:rPr>
              <a:t>d[0] = 4, P[0] = 2 </a:t>
            </a:r>
          </a:p>
          <a:p>
            <a:r>
              <a:rPr lang="id-ID" sz="2500" dirty="0">
                <a:solidFill>
                  <a:srgbClr val="F6F8F8"/>
                </a:solidFill>
                <a:latin typeface="Times New Roman" panose="02020603050405020304" pitchFamily="18" charset="0"/>
                <a:cs typeface="Times New Roman" panose="02020603050405020304" pitchFamily="18" charset="0"/>
              </a:rPr>
              <a:t>d[0] (P[0] = 2)&gt; d[0] (P[0] =-1)</a:t>
            </a:r>
          </a:p>
          <a:p>
            <a:r>
              <a:rPr lang="id-ID" sz="2500" dirty="0">
                <a:solidFill>
                  <a:srgbClr val="F6F8F8"/>
                </a:solidFill>
                <a:latin typeface="Times New Roman" panose="02020603050405020304" pitchFamily="18" charset="0"/>
                <a:cs typeface="Times New Roman" panose="02020603050405020304" pitchFamily="18" charset="0"/>
              </a:rPr>
              <a:t>sehingga tidak terjadi perubahan. </a:t>
            </a:r>
            <a:endParaRPr lang="id-ID" sz="2500" dirty="0">
              <a:solidFill>
                <a:srgbClr val="F6F8F8"/>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31737" y="4075393"/>
            <a:ext cx="327334" cy="400110"/>
          </a:xfrm>
          <a:prstGeom prst="rect">
            <a:avLst/>
          </a:prstGeom>
          <a:noFill/>
        </p:spPr>
        <p:txBody>
          <a:bodyPr wrap="none" rtlCol="0">
            <a:spAutoFit/>
          </a:bodyPr>
          <a:lstStyle/>
          <a:p>
            <a:r>
              <a:rPr lang="id-ID" sz="2000" dirty="0">
                <a:solidFill>
                  <a:srgbClr val="FF0000"/>
                </a:solidFill>
              </a:rPr>
              <a:t>0</a:t>
            </a:r>
            <a:endParaRPr lang="id-ID" sz="2000" dirty="0">
              <a:solidFill>
                <a:srgbClr val="FF0000"/>
              </a:solidFill>
            </a:endParaRPr>
          </a:p>
        </p:txBody>
      </p:sp>
    </p:spTree>
    <p:extLst>
      <p:ext uri="{BB962C8B-B14F-4D97-AF65-F5344CB8AC3E}">
        <p14:creationId xmlns:p14="http://schemas.microsoft.com/office/powerpoint/2010/main" val="116097519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6131" y="620226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Google Shape;235;p4"/>
          <p:cNvSpPr/>
          <p:nvPr/>
        </p:nvSpPr>
        <p:spPr>
          <a:xfrm>
            <a:off x="7554686" y="-160286"/>
            <a:ext cx="4657992"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4" name="TextBox 3"/>
          <p:cNvSpPr txBox="1"/>
          <p:nvPr/>
        </p:nvSpPr>
        <p:spPr>
          <a:xfrm>
            <a:off x="1189411" y="362701"/>
            <a:ext cx="5675085" cy="430887"/>
          </a:xfrm>
          <a:prstGeom prst="rect">
            <a:avLst/>
          </a:prstGeom>
          <a:noFill/>
        </p:spPr>
        <p:txBody>
          <a:bodyPr wrap="square" rtlCol="0">
            <a:spAutoFit/>
          </a:bodyPr>
          <a:lstStyle/>
          <a:p>
            <a:pPr lvl="0"/>
            <a:r>
              <a:rPr lang="id-ID" sz="2200" b="1" dirty="0" smtClean="0">
                <a:solidFill>
                  <a:srgbClr val="3CBEB4"/>
                </a:solidFill>
                <a:latin typeface="Merriweather"/>
                <a:ea typeface="Merriweather"/>
                <a:cs typeface="Merriweather"/>
                <a:sym typeface="Merriweather"/>
              </a:rPr>
              <a:t>Iterasi - 1</a:t>
            </a:r>
            <a:endParaRPr lang="id-ID" sz="2200" dirty="0"/>
          </a:p>
        </p:txBody>
      </p:sp>
      <p:sp>
        <p:nvSpPr>
          <p:cNvPr id="5" name="Google Shape;235;p4"/>
          <p:cNvSpPr/>
          <p:nvPr/>
        </p:nvSpPr>
        <p:spPr>
          <a:xfrm>
            <a:off x="0" y="-160286"/>
            <a:ext cx="972457"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Oval 8"/>
          <p:cNvSpPr/>
          <p:nvPr/>
        </p:nvSpPr>
        <p:spPr>
          <a:xfrm>
            <a:off x="3318851" y="202778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1</a:t>
            </a:r>
            <a:endParaRPr lang="id-ID" sz="2000" dirty="0"/>
          </a:p>
        </p:txBody>
      </p:sp>
      <p:sp>
        <p:nvSpPr>
          <p:cNvPr id="10" name="Oval 9"/>
          <p:cNvSpPr/>
          <p:nvPr/>
        </p:nvSpPr>
        <p:spPr>
          <a:xfrm>
            <a:off x="2720926" y="5071576"/>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2</a:t>
            </a:r>
            <a:endParaRPr lang="id-ID" sz="2000" dirty="0"/>
          </a:p>
        </p:txBody>
      </p:sp>
      <p:sp>
        <p:nvSpPr>
          <p:cNvPr id="11" name="Oval 10"/>
          <p:cNvSpPr/>
          <p:nvPr/>
        </p:nvSpPr>
        <p:spPr>
          <a:xfrm>
            <a:off x="1534329" y="386349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0</a:t>
            </a:r>
            <a:endParaRPr lang="id-ID" sz="2000" dirty="0"/>
          </a:p>
        </p:txBody>
      </p:sp>
      <p:sp>
        <p:nvSpPr>
          <p:cNvPr id="12" name="Oval 11"/>
          <p:cNvSpPr/>
          <p:nvPr/>
        </p:nvSpPr>
        <p:spPr>
          <a:xfrm>
            <a:off x="6245179" y="2389238"/>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3</a:t>
            </a:r>
          </a:p>
        </p:txBody>
      </p:sp>
      <p:sp>
        <p:nvSpPr>
          <p:cNvPr id="13" name="Oval 12"/>
          <p:cNvSpPr/>
          <p:nvPr/>
        </p:nvSpPr>
        <p:spPr>
          <a:xfrm>
            <a:off x="5746306" y="5036942"/>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4</a:t>
            </a:r>
            <a:endParaRPr lang="id-ID" sz="2000" dirty="0"/>
          </a:p>
        </p:txBody>
      </p:sp>
      <p:sp>
        <p:nvSpPr>
          <p:cNvPr id="16" name="TextBox 15"/>
          <p:cNvSpPr txBox="1"/>
          <p:nvPr/>
        </p:nvSpPr>
        <p:spPr>
          <a:xfrm>
            <a:off x="2830710" y="5622750"/>
            <a:ext cx="327334" cy="400110"/>
          </a:xfrm>
          <a:prstGeom prst="rect">
            <a:avLst/>
          </a:prstGeom>
          <a:noFill/>
        </p:spPr>
        <p:txBody>
          <a:bodyPr wrap="none" rtlCol="0">
            <a:spAutoFit/>
          </a:bodyPr>
          <a:lstStyle/>
          <a:p>
            <a:r>
              <a:rPr lang="id-ID" sz="2000" dirty="0">
                <a:solidFill>
                  <a:srgbClr val="FF0000"/>
                </a:solidFill>
              </a:rPr>
              <a:t>2</a:t>
            </a:r>
            <a:endParaRPr lang="id-ID" sz="2000" dirty="0">
              <a:solidFill>
                <a:srgbClr val="FF0000"/>
              </a:solidFill>
            </a:endParaRPr>
          </a:p>
        </p:txBody>
      </p:sp>
      <p:sp>
        <p:nvSpPr>
          <p:cNvPr id="17" name="TextBox 16"/>
          <p:cNvSpPr txBox="1"/>
          <p:nvPr/>
        </p:nvSpPr>
        <p:spPr>
          <a:xfrm>
            <a:off x="5935535" y="5699248"/>
            <a:ext cx="412292" cy="400110"/>
          </a:xfrm>
          <a:prstGeom prst="rect">
            <a:avLst/>
          </a:prstGeom>
          <a:noFill/>
        </p:spPr>
        <p:txBody>
          <a:bodyPr wrap="none" rtlCol="0">
            <a:spAutoFit/>
          </a:bodyPr>
          <a:lstStyle/>
          <a:p>
            <a:r>
              <a:rPr lang="id-ID" sz="2000" dirty="0" smtClean="0">
                <a:solidFill>
                  <a:srgbClr val="FF0000"/>
                </a:solidFill>
              </a:rPr>
              <a:t>-2</a:t>
            </a:r>
            <a:endParaRPr lang="id-ID" sz="2000" dirty="0">
              <a:solidFill>
                <a:srgbClr val="FF0000"/>
              </a:solidFill>
            </a:endParaRPr>
          </a:p>
        </p:txBody>
      </p:sp>
      <p:sp>
        <p:nvSpPr>
          <p:cNvPr id="18" name="TextBox 17"/>
          <p:cNvSpPr txBox="1"/>
          <p:nvPr/>
        </p:nvSpPr>
        <p:spPr>
          <a:xfrm>
            <a:off x="1210801" y="4375488"/>
            <a:ext cx="902811" cy="338554"/>
          </a:xfrm>
          <a:prstGeom prst="rect">
            <a:avLst/>
          </a:prstGeom>
          <a:noFill/>
        </p:spPr>
        <p:txBody>
          <a:bodyPr wrap="none" rtlCol="0">
            <a:spAutoFit/>
          </a:bodyPr>
          <a:lstStyle/>
          <a:p>
            <a:r>
              <a:rPr lang="id-ID" sz="1600" dirty="0" smtClean="0">
                <a:solidFill>
                  <a:srgbClr val="FF0000"/>
                </a:solidFill>
              </a:rPr>
              <a:t>Sumber</a:t>
            </a:r>
            <a:endParaRPr lang="id-ID" sz="1600" dirty="0">
              <a:solidFill>
                <a:srgbClr val="FF0000"/>
              </a:solidFill>
            </a:endParaRPr>
          </a:p>
        </p:txBody>
      </p:sp>
      <p:cxnSp>
        <p:nvCxnSpPr>
          <p:cNvPr id="19" name="Straight Arrow Connector 18"/>
          <p:cNvCxnSpPr>
            <a:stCxn id="10" idx="1"/>
            <a:endCxn id="11" idx="5"/>
          </p:cNvCxnSpPr>
          <p:nvPr/>
        </p:nvCxnSpPr>
        <p:spPr>
          <a:xfrm flipH="1" flipV="1">
            <a:off x="2044690" y="4382178"/>
            <a:ext cx="763800" cy="778390"/>
          </a:xfrm>
          <a:prstGeom prst="straightConnector1">
            <a:avLst/>
          </a:prstGeom>
          <a:ln w="28575">
            <a:solidFill>
              <a:srgbClr val="A6A6A6"/>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7"/>
            <a:endCxn id="9" idx="3"/>
          </p:cNvCxnSpPr>
          <p:nvPr/>
        </p:nvCxnSpPr>
        <p:spPr>
          <a:xfrm flipV="1">
            <a:off x="2044690" y="2546468"/>
            <a:ext cx="1361725" cy="1406019"/>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p:cNvCxnSpPr>
            <a:stCxn id="9" idx="6"/>
            <a:endCxn id="12" idx="2"/>
          </p:cNvCxnSpPr>
          <p:nvPr/>
        </p:nvCxnSpPr>
        <p:spPr>
          <a:xfrm>
            <a:off x="3916776" y="2331623"/>
            <a:ext cx="2328403" cy="361453"/>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p:cNvCxnSpPr>
            <a:stCxn id="9" idx="4"/>
            <a:endCxn id="10" idx="0"/>
          </p:cNvCxnSpPr>
          <p:nvPr/>
        </p:nvCxnSpPr>
        <p:spPr>
          <a:xfrm flipH="1">
            <a:off x="3019889" y="2635460"/>
            <a:ext cx="597925" cy="243611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4"/>
            <a:endCxn id="13" idx="0"/>
          </p:cNvCxnSpPr>
          <p:nvPr/>
        </p:nvCxnSpPr>
        <p:spPr>
          <a:xfrm flipH="1">
            <a:off x="6045269" y="2996913"/>
            <a:ext cx="498873" cy="204002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3" idx="2"/>
            <a:endCxn id="10" idx="6"/>
          </p:cNvCxnSpPr>
          <p:nvPr/>
        </p:nvCxnSpPr>
        <p:spPr>
          <a:xfrm flipH="1">
            <a:off x="3318851" y="5340780"/>
            <a:ext cx="2427455" cy="34634"/>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331251" y="2912906"/>
            <a:ext cx="412292" cy="400110"/>
          </a:xfrm>
          <a:prstGeom prst="rect">
            <a:avLst/>
          </a:prstGeom>
          <a:noFill/>
        </p:spPr>
        <p:txBody>
          <a:bodyPr wrap="none" rtlCol="0">
            <a:spAutoFit/>
          </a:bodyPr>
          <a:lstStyle/>
          <a:p>
            <a:r>
              <a:rPr lang="id-ID" sz="2000" dirty="0" smtClean="0">
                <a:solidFill>
                  <a:srgbClr val="2B2B2B"/>
                </a:solidFill>
              </a:rPr>
              <a:t>-1</a:t>
            </a:r>
            <a:endParaRPr lang="id-ID" sz="2000" dirty="0">
              <a:solidFill>
                <a:srgbClr val="2B2B2B"/>
              </a:solidFill>
            </a:endParaRPr>
          </a:p>
        </p:txBody>
      </p:sp>
      <p:sp>
        <p:nvSpPr>
          <p:cNvPr id="27" name="TextBox 26"/>
          <p:cNvSpPr txBox="1"/>
          <p:nvPr/>
        </p:nvSpPr>
        <p:spPr>
          <a:xfrm>
            <a:off x="2109462" y="4671466"/>
            <a:ext cx="327334" cy="400110"/>
          </a:xfrm>
          <a:prstGeom prst="rect">
            <a:avLst/>
          </a:prstGeom>
          <a:noFill/>
        </p:spPr>
        <p:txBody>
          <a:bodyPr wrap="none" rtlCol="0">
            <a:spAutoFit/>
          </a:bodyPr>
          <a:lstStyle/>
          <a:p>
            <a:r>
              <a:rPr lang="id-ID" sz="2000" dirty="0">
                <a:solidFill>
                  <a:srgbClr val="2B2B2B"/>
                </a:solidFill>
              </a:rPr>
              <a:t>4</a:t>
            </a:r>
          </a:p>
        </p:txBody>
      </p:sp>
      <p:sp>
        <p:nvSpPr>
          <p:cNvPr id="28" name="TextBox 27"/>
          <p:cNvSpPr txBox="1"/>
          <p:nvPr/>
        </p:nvSpPr>
        <p:spPr>
          <a:xfrm>
            <a:off x="3221201" y="4172914"/>
            <a:ext cx="327334"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30" name="TextBox 29"/>
          <p:cNvSpPr txBox="1"/>
          <p:nvPr/>
        </p:nvSpPr>
        <p:spPr>
          <a:xfrm>
            <a:off x="4439787" y="5358097"/>
            <a:ext cx="327334" cy="400110"/>
          </a:xfrm>
          <a:prstGeom prst="rect">
            <a:avLst/>
          </a:prstGeom>
          <a:noFill/>
        </p:spPr>
        <p:txBody>
          <a:bodyPr wrap="none" rtlCol="0">
            <a:spAutoFit/>
          </a:bodyPr>
          <a:lstStyle/>
          <a:p>
            <a:r>
              <a:rPr lang="id-ID" sz="2000" dirty="0" smtClean="0">
                <a:solidFill>
                  <a:srgbClr val="2B2B2B"/>
                </a:solidFill>
              </a:rPr>
              <a:t>5</a:t>
            </a:r>
            <a:endParaRPr lang="id-ID" sz="2000" dirty="0">
              <a:solidFill>
                <a:srgbClr val="2B2B2B"/>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07042882"/>
              </p:ext>
            </p:extLst>
          </p:nvPr>
        </p:nvGraphicFramePr>
        <p:xfrm>
          <a:off x="7782347" y="1478414"/>
          <a:ext cx="3793970" cy="741680"/>
        </p:xfrm>
        <a:graphic>
          <a:graphicData uri="http://schemas.openxmlformats.org/drawingml/2006/table">
            <a:tbl>
              <a:tblPr firstRow="1" bandRow="1">
                <a:tableStyleId>{5C22544A-7EE6-4342-B048-85BDC9FD1C3A}</a:tableStyleId>
              </a:tblPr>
              <a:tblGrid>
                <a:gridCol w="758794"/>
                <a:gridCol w="758794"/>
                <a:gridCol w="758794"/>
                <a:gridCol w="758794"/>
                <a:gridCol w="758794"/>
              </a:tblGrid>
              <a:tr h="370840">
                <a:tc>
                  <a:txBody>
                    <a:bodyPr/>
                    <a:lstStyle/>
                    <a:p>
                      <a:pPr algn="ctr"/>
                      <a:r>
                        <a:rPr lang="id-ID" dirty="0" smtClean="0"/>
                        <a:t>0</a:t>
                      </a:r>
                      <a:endParaRPr lang="id-ID" dirty="0"/>
                    </a:p>
                  </a:txBody>
                  <a:tcPr anchor="ctr">
                    <a:solidFill>
                      <a:srgbClr val="3CBEB4"/>
                    </a:solidFill>
                  </a:tcPr>
                </a:tc>
                <a:tc>
                  <a:txBody>
                    <a:bodyPr/>
                    <a:lstStyle/>
                    <a:p>
                      <a:pPr algn="ctr"/>
                      <a:r>
                        <a:rPr lang="id-ID" dirty="0" smtClean="0"/>
                        <a:t>1</a:t>
                      </a:r>
                      <a:endParaRPr lang="id-ID" dirty="0"/>
                    </a:p>
                  </a:txBody>
                  <a:tcPr anchor="ctr">
                    <a:solidFill>
                      <a:srgbClr val="3CBEB4"/>
                    </a:solidFill>
                  </a:tcPr>
                </a:tc>
                <a:tc>
                  <a:txBody>
                    <a:bodyPr/>
                    <a:lstStyle/>
                    <a:p>
                      <a:pPr algn="ctr"/>
                      <a:r>
                        <a:rPr lang="id-ID" dirty="0" smtClean="0"/>
                        <a:t>2</a:t>
                      </a:r>
                      <a:endParaRPr lang="id-ID" dirty="0"/>
                    </a:p>
                  </a:txBody>
                  <a:tcPr anchor="ctr">
                    <a:solidFill>
                      <a:srgbClr val="3CBEB4"/>
                    </a:solidFill>
                  </a:tcPr>
                </a:tc>
                <a:tc>
                  <a:txBody>
                    <a:bodyPr/>
                    <a:lstStyle/>
                    <a:p>
                      <a:pPr algn="ctr"/>
                      <a:r>
                        <a:rPr lang="id-ID" dirty="0" smtClean="0"/>
                        <a:t>3</a:t>
                      </a:r>
                      <a:endParaRPr lang="id-ID" dirty="0"/>
                    </a:p>
                  </a:txBody>
                  <a:tcPr anchor="ctr">
                    <a:solidFill>
                      <a:srgbClr val="3CBEB4"/>
                    </a:solidFill>
                  </a:tcPr>
                </a:tc>
                <a:tc>
                  <a:txBody>
                    <a:bodyPr/>
                    <a:lstStyle/>
                    <a:p>
                      <a:pPr algn="ctr"/>
                      <a:r>
                        <a:rPr lang="id-ID" dirty="0" smtClean="0"/>
                        <a:t>4</a:t>
                      </a:r>
                      <a:endParaRPr lang="id-ID" dirty="0"/>
                    </a:p>
                  </a:txBody>
                  <a:tcPr anchor="ctr">
                    <a:solidFill>
                      <a:srgbClr val="3CBEB4"/>
                    </a:solidFill>
                  </a:tcPr>
                </a:tc>
              </a:tr>
              <a:tr h="370840">
                <a:tc>
                  <a:txBody>
                    <a:bodyPr/>
                    <a:lstStyle/>
                    <a:p>
                      <a:pPr algn="ctr"/>
                      <a:r>
                        <a:rPr lang="id-ID" dirty="0" smtClean="0"/>
                        <a:t>0</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t>2</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solidFill>
                            <a:srgbClr val="FF0000"/>
                          </a:solidFill>
                        </a:rPr>
                        <a:t>-2</a:t>
                      </a:r>
                      <a:endParaRPr lang="id-ID" dirty="0">
                        <a:solidFill>
                          <a:srgbClr val="FF0000"/>
                        </a:solidFill>
                      </a:endParaRPr>
                    </a:p>
                  </a:txBody>
                  <a:tcPr anchor="ctr">
                    <a:solidFill>
                      <a:srgbClr val="F6F8F8"/>
                    </a:solidFill>
                  </a:tcPr>
                </a:tc>
              </a:tr>
            </a:tbl>
          </a:graphicData>
        </a:graphic>
      </p:graphicFrame>
      <p:sp>
        <p:nvSpPr>
          <p:cNvPr id="33" name="TextBox 32"/>
          <p:cNvSpPr txBox="1"/>
          <p:nvPr/>
        </p:nvSpPr>
        <p:spPr>
          <a:xfrm>
            <a:off x="3617204" y="2617817"/>
            <a:ext cx="412292" cy="400110"/>
          </a:xfrm>
          <a:prstGeom prst="rect">
            <a:avLst/>
          </a:prstGeom>
          <a:noFill/>
        </p:spPr>
        <p:txBody>
          <a:bodyPr wrap="none" rtlCol="0">
            <a:spAutoFit/>
          </a:bodyPr>
          <a:lstStyle/>
          <a:p>
            <a:r>
              <a:rPr lang="id-ID" sz="2000" dirty="0" smtClean="0">
                <a:solidFill>
                  <a:srgbClr val="FF0000"/>
                </a:solidFill>
              </a:rPr>
              <a:t>-1</a:t>
            </a:r>
            <a:endParaRPr lang="id-ID" sz="2000" dirty="0">
              <a:solidFill>
                <a:srgbClr val="FF0000"/>
              </a:solidFill>
            </a:endParaRPr>
          </a:p>
        </p:txBody>
      </p:sp>
      <p:sp>
        <p:nvSpPr>
          <p:cNvPr id="32" name="TextBox 31"/>
          <p:cNvSpPr txBox="1"/>
          <p:nvPr/>
        </p:nvSpPr>
        <p:spPr>
          <a:xfrm>
            <a:off x="4341782" y="2907921"/>
            <a:ext cx="327334" cy="400110"/>
          </a:xfrm>
          <a:prstGeom prst="rect">
            <a:avLst/>
          </a:prstGeom>
          <a:noFill/>
        </p:spPr>
        <p:txBody>
          <a:bodyPr wrap="none" rtlCol="0">
            <a:spAutoFit/>
          </a:bodyPr>
          <a:lstStyle/>
          <a:p>
            <a:r>
              <a:rPr lang="id-ID" sz="2000" dirty="0" smtClean="0">
                <a:solidFill>
                  <a:srgbClr val="2B2B2B"/>
                </a:solidFill>
              </a:rPr>
              <a:t>2</a:t>
            </a:r>
            <a:endParaRPr lang="id-ID" sz="2000" dirty="0">
              <a:solidFill>
                <a:srgbClr val="2B2B2B"/>
              </a:solidFill>
            </a:endParaRPr>
          </a:p>
        </p:txBody>
      </p:sp>
      <p:sp>
        <p:nvSpPr>
          <p:cNvPr id="34" name="TextBox 33"/>
          <p:cNvSpPr txBox="1"/>
          <p:nvPr/>
        </p:nvSpPr>
        <p:spPr>
          <a:xfrm>
            <a:off x="5219061" y="4692250"/>
            <a:ext cx="327334" cy="400110"/>
          </a:xfrm>
          <a:prstGeom prst="rect">
            <a:avLst/>
          </a:prstGeom>
          <a:noFill/>
        </p:spPr>
        <p:txBody>
          <a:bodyPr wrap="none" rtlCol="0">
            <a:spAutoFit/>
          </a:bodyPr>
          <a:lstStyle/>
          <a:p>
            <a:r>
              <a:rPr lang="id-ID" sz="2000" dirty="0">
                <a:solidFill>
                  <a:srgbClr val="2B2B2B"/>
                </a:solidFill>
              </a:rPr>
              <a:t>1</a:t>
            </a:r>
          </a:p>
        </p:txBody>
      </p:sp>
      <p:sp>
        <p:nvSpPr>
          <p:cNvPr id="35" name="TextBox 34"/>
          <p:cNvSpPr txBox="1"/>
          <p:nvPr/>
        </p:nvSpPr>
        <p:spPr>
          <a:xfrm>
            <a:off x="5647254" y="2220094"/>
            <a:ext cx="327334" cy="400110"/>
          </a:xfrm>
          <a:prstGeom prst="rect">
            <a:avLst/>
          </a:prstGeom>
          <a:noFill/>
        </p:spPr>
        <p:txBody>
          <a:bodyPr wrap="none" rtlCol="0">
            <a:spAutoFit/>
          </a:bodyPr>
          <a:lstStyle/>
          <a:p>
            <a:r>
              <a:rPr lang="id-ID" sz="2000" dirty="0">
                <a:solidFill>
                  <a:srgbClr val="2B2B2B"/>
                </a:solidFill>
              </a:rPr>
              <a:t>2</a:t>
            </a:r>
          </a:p>
        </p:txBody>
      </p:sp>
      <p:sp>
        <p:nvSpPr>
          <p:cNvPr id="36" name="TextBox 35"/>
          <p:cNvSpPr txBox="1"/>
          <p:nvPr/>
        </p:nvSpPr>
        <p:spPr>
          <a:xfrm>
            <a:off x="6732103" y="2796858"/>
            <a:ext cx="327334" cy="400110"/>
          </a:xfrm>
          <a:prstGeom prst="rect">
            <a:avLst/>
          </a:prstGeom>
          <a:noFill/>
        </p:spPr>
        <p:txBody>
          <a:bodyPr wrap="none" rtlCol="0">
            <a:spAutoFit/>
          </a:bodyPr>
          <a:lstStyle/>
          <a:p>
            <a:r>
              <a:rPr lang="id-ID" sz="2000" dirty="0">
                <a:solidFill>
                  <a:srgbClr val="FF0000"/>
                </a:solidFill>
              </a:rPr>
              <a:t>1</a:t>
            </a:r>
          </a:p>
        </p:txBody>
      </p:sp>
      <p:sp>
        <p:nvSpPr>
          <p:cNvPr id="37" name="TextBox 36"/>
          <p:cNvSpPr txBox="1"/>
          <p:nvPr/>
        </p:nvSpPr>
        <p:spPr>
          <a:xfrm>
            <a:off x="6284238" y="3936928"/>
            <a:ext cx="412292"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cxnSp>
        <p:nvCxnSpPr>
          <p:cNvPr id="39" name="Straight Arrow Connector 38"/>
          <p:cNvCxnSpPr/>
          <p:nvPr/>
        </p:nvCxnSpPr>
        <p:spPr>
          <a:xfrm>
            <a:off x="3829212" y="2546468"/>
            <a:ext cx="2004658" cy="2579466"/>
          </a:xfrm>
          <a:prstGeom prst="straightConnector1">
            <a:avLst/>
          </a:prstGeom>
          <a:ln w="2857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7671699" y="954506"/>
            <a:ext cx="4287680" cy="461665"/>
          </a:xfrm>
          <a:prstGeom prst="rect">
            <a:avLst/>
          </a:prstGeom>
          <a:noFill/>
        </p:spPr>
        <p:txBody>
          <a:bodyPr wrap="square" rtlCol="0">
            <a:spAutoFit/>
          </a:bodyPr>
          <a:lstStyle/>
          <a:p>
            <a:r>
              <a:rPr lang="id-ID" sz="2400" dirty="0" smtClean="0">
                <a:solidFill>
                  <a:srgbClr val="F6F8F8"/>
                </a:solidFill>
                <a:latin typeface="Times New Roman" panose="02020603050405020304" pitchFamily="18" charset="0"/>
                <a:cs typeface="Times New Roman" panose="02020603050405020304" pitchFamily="18" charset="0"/>
              </a:rPr>
              <a:t>Jarak masing – masing vertex</a:t>
            </a:r>
            <a:endParaRPr lang="id-ID" sz="2400" dirty="0">
              <a:solidFill>
                <a:srgbClr val="F6F8F8"/>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7706622" y="3494718"/>
            <a:ext cx="4422002" cy="2400657"/>
          </a:xfrm>
          <a:prstGeom prst="rect">
            <a:avLst/>
          </a:prstGeom>
          <a:noFill/>
        </p:spPr>
        <p:txBody>
          <a:bodyPr wrap="square" rtlCol="0">
            <a:spAutoFit/>
          </a:bodyPr>
          <a:lstStyle/>
          <a:p>
            <a:r>
              <a:rPr lang="id-ID" sz="2500" dirty="0">
                <a:solidFill>
                  <a:srgbClr val="F6F8F8"/>
                </a:solidFill>
                <a:latin typeface="Times New Roman" panose="02020603050405020304" pitchFamily="18" charset="0"/>
                <a:cs typeface="Times New Roman" panose="02020603050405020304" pitchFamily="18" charset="0"/>
              </a:rPr>
              <a:t>relax </a:t>
            </a:r>
            <a:r>
              <a:rPr lang="id-ID" sz="2500" dirty="0" smtClean="0">
                <a:solidFill>
                  <a:srgbClr val="F6F8F8"/>
                </a:solidFill>
                <a:latin typeface="Times New Roman" panose="02020603050405020304" pitchFamily="18" charset="0"/>
                <a:cs typeface="Times New Roman" panose="02020603050405020304" pitchFamily="18" charset="0"/>
              </a:rPr>
              <a:t>(3,4,-3)</a:t>
            </a:r>
            <a:endParaRPr lang="id-ID" sz="2500" dirty="0">
              <a:solidFill>
                <a:srgbClr val="F6F8F8"/>
              </a:solidFill>
              <a:latin typeface="Times New Roman" panose="02020603050405020304" pitchFamily="18" charset="0"/>
              <a:cs typeface="Times New Roman" panose="02020603050405020304" pitchFamily="18" charset="0"/>
            </a:endParaRPr>
          </a:p>
          <a:p>
            <a:r>
              <a:rPr lang="id-ID" sz="2500" dirty="0" smtClean="0">
                <a:solidFill>
                  <a:srgbClr val="F6F8F8"/>
                </a:solidFill>
                <a:latin typeface="Times New Roman" panose="02020603050405020304" pitchFamily="18" charset="0"/>
                <a:cs typeface="Times New Roman" panose="02020603050405020304" pitchFamily="18" charset="0"/>
              </a:rPr>
              <a:t>d[4] </a:t>
            </a:r>
            <a:r>
              <a:rPr lang="id-ID" sz="2500" dirty="0">
                <a:solidFill>
                  <a:srgbClr val="F6F8F8"/>
                </a:solidFill>
                <a:latin typeface="Times New Roman" panose="02020603050405020304" pitchFamily="18" charset="0"/>
                <a:cs typeface="Times New Roman" panose="02020603050405020304" pitchFamily="18" charset="0"/>
              </a:rPr>
              <a:t>= </a:t>
            </a:r>
            <a:r>
              <a:rPr lang="id-ID" sz="2500" dirty="0" smtClean="0">
                <a:solidFill>
                  <a:srgbClr val="F6F8F8"/>
                </a:solidFill>
                <a:latin typeface="Times New Roman" panose="02020603050405020304" pitchFamily="18" charset="0"/>
                <a:cs typeface="Times New Roman" panose="02020603050405020304" pitchFamily="18" charset="0"/>
              </a:rPr>
              <a:t>-2,</a:t>
            </a:r>
          </a:p>
          <a:p>
            <a:r>
              <a:rPr lang="id-ID" sz="2500" dirty="0" smtClean="0">
                <a:solidFill>
                  <a:srgbClr val="F6F8F8"/>
                </a:solidFill>
                <a:latin typeface="Times New Roman" panose="02020603050405020304" pitchFamily="18" charset="0"/>
                <a:cs typeface="Times New Roman" panose="02020603050405020304" pitchFamily="18" charset="0"/>
              </a:rPr>
              <a:t>P[4] </a:t>
            </a:r>
            <a:r>
              <a:rPr lang="id-ID" sz="2500" dirty="0">
                <a:solidFill>
                  <a:srgbClr val="F6F8F8"/>
                </a:solidFill>
                <a:latin typeface="Times New Roman" panose="02020603050405020304" pitchFamily="18" charset="0"/>
                <a:cs typeface="Times New Roman" panose="02020603050405020304" pitchFamily="18" charset="0"/>
              </a:rPr>
              <a:t>= </a:t>
            </a:r>
            <a:r>
              <a:rPr lang="id-ID" sz="2500" dirty="0" smtClean="0">
                <a:solidFill>
                  <a:srgbClr val="F6F8F8"/>
                </a:solidFill>
                <a:latin typeface="Times New Roman" panose="02020603050405020304" pitchFamily="18" charset="0"/>
                <a:cs typeface="Times New Roman" panose="02020603050405020304" pitchFamily="18" charset="0"/>
              </a:rPr>
              <a:t>3 </a:t>
            </a:r>
          </a:p>
          <a:p>
            <a:r>
              <a:rPr lang="id-ID" sz="2500" dirty="0" smtClean="0">
                <a:solidFill>
                  <a:srgbClr val="F6F8F8"/>
                </a:solidFill>
                <a:latin typeface="Times New Roman" panose="02020603050405020304" pitchFamily="18" charset="0"/>
                <a:cs typeface="Times New Roman" panose="02020603050405020304" pitchFamily="18" charset="0"/>
              </a:rPr>
              <a:t>karena</a:t>
            </a:r>
            <a:endParaRPr lang="id-ID" sz="2500" dirty="0">
              <a:solidFill>
                <a:srgbClr val="F6F8F8"/>
              </a:solidFill>
              <a:latin typeface="Times New Roman" panose="02020603050405020304" pitchFamily="18" charset="0"/>
              <a:cs typeface="Times New Roman" panose="02020603050405020304" pitchFamily="18" charset="0"/>
            </a:endParaRPr>
          </a:p>
          <a:p>
            <a:r>
              <a:rPr lang="id-ID" sz="2500" dirty="0" smtClean="0">
                <a:solidFill>
                  <a:srgbClr val="F6F8F8"/>
                </a:solidFill>
                <a:latin typeface="Times New Roman" panose="02020603050405020304" pitchFamily="18" charset="0"/>
                <a:cs typeface="Times New Roman" panose="02020603050405020304" pitchFamily="18" charset="0"/>
              </a:rPr>
              <a:t>(d[4] </a:t>
            </a:r>
            <a:r>
              <a:rPr lang="id-ID" sz="2500" dirty="0">
                <a:solidFill>
                  <a:srgbClr val="F6F8F8"/>
                </a:solidFill>
                <a:latin typeface="Times New Roman" panose="02020603050405020304" pitchFamily="18" charset="0"/>
                <a:cs typeface="Times New Roman" panose="02020603050405020304" pitchFamily="18" charset="0"/>
              </a:rPr>
              <a:t>(</a:t>
            </a:r>
            <a:r>
              <a:rPr lang="id-ID" sz="2500" dirty="0" smtClean="0">
                <a:solidFill>
                  <a:srgbClr val="F6F8F8"/>
                </a:solidFill>
                <a:latin typeface="Times New Roman" panose="02020603050405020304" pitchFamily="18" charset="0"/>
                <a:cs typeface="Times New Roman" panose="02020603050405020304" pitchFamily="18" charset="0"/>
              </a:rPr>
              <a:t>P[4] =1)&gt;</a:t>
            </a:r>
            <a:r>
              <a:rPr lang="id-ID" sz="2500" dirty="0">
                <a:solidFill>
                  <a:srgbClr val="F6F8F8"/>
                </a:solidFill>
                <a:latin typeface="Times New Roman" panose="02020603050405020304" pitchFamily="18" charset="0"/>
                <a:cs typeface="Times New Roman" panose="02020603050405020304" pitchFamily="18" charset="0"/>
              </a:rPr>
              <a:t>d[4] (P[4] = 3</a:t>
            </a:r>
            <a:r>
              <a:rPr lang="id-ID" sz="2500" dirty="0" smtClean="0">
                <a:solidFill>
                  <a:srgbClr val="F6F8F8"/>
                </a:solidFill>
                <a:latin typeface="Times New Roman" panose="02020603050405020304" pitchFamily="18" charset="0"/>
                <a:cs typeface="Times New Roman" panose="02020603050405020304" pitchFamily="18" charset="0"/>
              </a:rPr>
              <a:t>)</a:t>
            </a:r>
          </a:p>
          <a:p>
            <a:r>
              <a:rPr lang="id-ID" sz="2500" dirty="0" smtClean="0">
                <a:solidFill>
                  <a:srgbClr val="F6F8F8"/>
                </a:solidFill>
                <a:latin typeface="Times New Roman" panose="02020603050405020304" pitchFamily="18" charset="0"/>
                <a:cs typeface="Times New Roman" panose="02020603050405020304" pitchFamily="18" charset="0"/>
              </a:rPr>
              <a:t>Sehingga terupdate </a:t>
            </a:r>
            <a:endParaRPr lang="id-ID" sz="2500" dirty="0">
              <a:solidFill>
                <a:srgbClr val="F6F8F8"/>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31737" y="4075393"/>
            <a:ext cx="327334" cy="400110"/>
          </a:xfrm>
          <a:prstGeom prst="rect">
            <a:avLst/>
          </a:prstGeom>
          <a:noFill/>
        </p:spPr>
        <p:txBody>
          <a:bodyPr wrap="none" rtlCol="0">
            <a:spAutoFit/>
          </a:bodyPr>
          <a:lstStyle/>
          <a:p>
            <a:r>
              <a:rPr lang="id-ID" sz="2000" dirty="0">
                <a:solidFill>
                  <a:srgbClr val="FF0000"/>
                </a:solidFill>
              </a:rPr>
              <a:t>0</a:t>
            </a:r>
            <a:endParaRPr lang="id-ID" sz="2000" dirty="0">
              <a:solidFill>
                <a:srgbClr val="FF0000"/>
              </a:solidFill>
            </a:endParaRPr>
          </a:p>
        </p:txBody>
      </p:sp>
    </p:spTree>
    <p:extLst>
      <p:ext uri="{BB962C8B-B14F-4D97-AF65-F5344CB8AC3E}">
        <p14:creationId xmlns:p14="http://schemas.microsoft.com/office/powerpoint/2010/main" val="198263411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2" name="Google Shape;235;p4"/>
          <p:cNvSpPr/>
          <p:nvPr/>
        </p:nvSpPr>
        <p:spPr>
          <a:xfrm>
            <a:off x="0" y="0"/>
            <a:ext cx="12192000" cy="2224585"/>
          </a:xfrm>
          <a:prstGeom prst="rect">
            <a:avLst/>
          </a:prstGeom>
          <a:solidFill>
            <a:schemeClr val="dk1"/>
          </a:solidFill>
          <a:ln>
            <a:noFill/>
          </a:ln>
          <a:effectLst>
            <a:outerShdw blurRad="50800" dist="38100" dir="4140000" algn="tl" rotWithShape="0">
              <a:srgbClr val="000000">
                <a:alpha val="6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3" name="Google Shape;193;g5a9dbbabfc_1_8"/>
          <p:cNvSpPr/>
          <p:nvPr/>
        </p:nvSpPr>
        <p:spPr>
          <a:xfrm>
            <a:off x="1050877" y="3344512"/>
            <a:ext cx="9754611" cy="2308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smtClean="0">
                <a:solidFill>
                  <a:schemeClr val="dk1"/>
                </a:solidFill>
              </a:rPr>
              <a:t>Muhammad Luthfiansyah			140810170023 </a:t>
            </a:r>
          </a:p>
          <a:p>
            <a:pPr lvl="0" algn="ctr"/>
            <a:r>
              <a:rPr lang="id-ID" sz="2400" b="1" dirty="0" smtClean="0">
                <a:solidFill>
                  <a:schemeClr val="dk1"/>
                </a:solidFill>
                <a:latin typeface="Arial"/>
                <a:ea typeface="Arial"/>
                <a:cs typeface="Arial"/>
                <a:sym typeface="Arial"/>
              </a:rPr>
              <a:t>Karimah Azzuhdu T			</a:t>
            </a:r>
            <a:r>
              <a:rPr lang="id-ID" sz="2400" b="1" dirty="0">
                <a:solidFill>
                  <a:schemeClr val="dk1"/>
                </a:solidFill>
              </a:rPr>
              <a:t> </a:t>
            </a:r>
            <a:r>
              <a:rPr lang="id-ID" sz="2400" b="1" dirty="0" smtClean="0">
                <a:solidFill>
                  <a:schemeClr val="dk1"/>
                </a:solidFill>
              </a:rPr>
              <a:t>	140810170027</a:t>
            </a:r>
            <a:endParaRPr lang="id-ID" sz="2400" b="1" dirty="0" smtClean="0">
              <a:solidFill>
                <a:schemeClr val="dk1"/>
              </a:solidFill>
              <a:latin typeface="Arial"/>
              <a:ea typeface="Arial"/>
              <a:cs typeface="Arial"/>
              <a:sym typeface="Arial"/>
            </a:endParaRPr>
          </a:p>
          <a:p>
            <a:pPr lvl="0" algn="ctr"/>
            <a:r>
              <a:rPr lang="id-ID" sz="2400" b="1" dirty="0">
                <a:solidFill>
                  <a:schemeClr val="dk1"/>
                </a:solidFill>
              </a:rPr>
              <a:t>Muhammad Afif				</a:t>
            </a:r>
            <a:r>
              <a:rPr lang="id-ID" sz="2400" b="1" dirty="0" smtClean="0">
                <a:solidFill>
                  <a:schemeClr val="dk1"/>
                </a:solidFill>
              </a:rPr>
              <a:t>	140810170045</a:t>
            </a:r>
            <a:endParaRPr sz="2400" dirty="0">
              <a:solidFill>
                <a:schemeClr val="dk1"/>
              </a:solidFill>
              <a:latin typeface="Arial"/>
              <a:ea typeface="Arial"/>
              <a:cs typeface="Arial"/>
              <a:sym typeface="Arial"/>
            </a:endParaRPr>
          </a:p>
        </p:txBody>
      </p:sp>
      <p:grpSp>
        <p:nvGrpSpPr>
          <p:cNvPr id="194" name="Google Shape;194;g5a9dbbabfc_1_8"/>
          <p:cNvGrpSpPr/>
          <p:nvPr/>
        </p:nvGrpSpPr>
        <p:grpSpPr>
          <a:xfrm>
            <a:off x="1704503" y="844883"/>
            <a:ext cx="8832223" cy="646200"/>
            <a:chOff x="2220305" y="852145"/>
            <a:chExt cx="8832223" cy="646200"/>
          </a:xfrm>
        </p:grpSpPr>
        <p:sp>
          <p:nvSpPr>
            <p:cNvPr id="195" name="Google Shape;195;g5a9dbbabfc_1_8"/>
            <p:cNvSpPr txBox="1"/>
            <p:nvPr/>
          </p:nvSpPr>
          <p:spPr>
            <a:xfrm>
              <a:off x="2220305" y="852145"/>
              <a:ext cx="8832223"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4500" b="1" dirty="0" smtClean="0">
                  <a:solidFill>
                    <a:srgbClr val="3CBEB4"/>
                  </a:solidFill>
                  <a:latin typeface="Merriweather"/>
                  <a:ea typeface="Merriweather"/>
                  <a:cs typeface="Merriweather"/>
                  <a:sym typeface="Merriweather"/>
                </a:rPr>
                <a:t>ANGGOTA KELOMPOK</a:t>
              </a:r>
              <a:endParaRPr sz="4500" b="1" dirty="0">
                <a:solidFill>
                  <a:srgbClr val="3CBEB4"/>
                </a:solidFill>
                <a:latin typeface="Merriweather"/>
                <a:ea typeface="Merriweather"/>
                <a:cs typeface="Merriweather"/>
                <a:sym typeface="Merriweather"/>
              </a:endParaRPr>
            </a:p>
          </p:txBody>
        </p:sp>
        <p:sp>
          <p:nvSpPr>
            <p:cNvPr id="197" name="Google Shape;197;g5a9dbbabfc_1_8"/>
            <p:cNvSpPr txBox="1"/>
            <p:nvPr/>
          </p:nvSpPr>
          <p:spPr>
            <a:xfrm>
              <a:off x="6544017" y="852145"/>
              <a:ext cx="1848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grpSp>
      <p:sp>
        <p:nvSpPr>
          <p:cNvPr id="2" name="Rectangle 1"/>
          <p:cNvSpPr/>
          <p:nvPr/>
        </p:nvSpPr>
        <p:spPr>
          <a:xfrm>
            <a:off x="4708478" y="6277970"/>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oogle Shape;237;p4"/>
          <p:cNvGrpSpPr/>
          <p:nvPr/>
        </p:nvGrpSpPr>
        <p:grpSpPr>
          <a:xfrm rot="2700000">
            <a:off x="-562797" y="866352"/>
            <a:ext cx="2743200" cy="2743200"/>
            <a:chOff x="2358572" y="1016001"/>
            <a:chExt cx="856342" cy="856342"/>
          </a:xfrm>
        </p:grpSpPr>
        <p:cxnSp>
          <p:nvCxnSpPr>
            <p:cNvPr id="17" name="Google Shape;238;p4"/>
            <p:cNvCxnSpPr/>
            <p:nvPr/>
          </p:nvCxnSpPr>
          <p:spPr>
            <a:xfrm>
              <a:off x="2786743" y="1016001"/>
              <a:ext cx="0" cy="856342"/>
            </a:xfrm>
            <a:prstGeom prst="straightConnector1">
              <a:avLst/>
            </a:prstGeom>
            <a:noFill/>
            <a:ln w="254000" cap="flat" cmpd="sng">
              <a:solidFill>
                <a:schemeClr val="lt1"/>
              </a:solidFill>
              <a:prstDash val="solid"/>
              <a:miter lim="800000"/>
              <a:headEnd type="none" w="sm" len="sm"/>
              <a:tailEnd type="none" w="sm" len="sm"/>
            </a:ln>
          </p:spPr>
        </p:cxnSp>
        <p:cxnSp>
          <p:nvCxnSpPr>
            <p:cNvPr id="18" name="Google Shape;239;p4"/>
            <p:cNvCxnSpPr/>
            <p:nvPr/>
          </p:nvCxnSpPr>
          <p:spPr>
            <a:xfrm>
              <a:off x="2786743" y="986972"/>
              <a:ext cx="0" cy="856342"/>
            </a:xfrm>
            <a:prstGeom prst="straightConnector1">
              <a:avLst/>
            </a:prstGeom>
            <a:noFill/>
            <a:ln w="254000" cap="flat" cmpd="sng">
              <a:solidFill>
                <a:schemeClr val="lt1"/>
              </a:solidFill>
              <a:prstDash val="solid"/>
              <a:miter lim="800000"/>
              <a:headEnd type="none" w="sm" len="sm"/>
              <a:tailEnd type="none" w="sm" len="sm"/>
            </a:ln>
          </p:spPr>
        </p:cxnSp>
      </p:grpSp>
      <p:grpSp>
        <p:nvGrpSpPr>
          <p:cNvPr id="19" name="Google Shape;252;p4"/>
          <p:cNvGrpSpPr/>
          <p:nvPr/>
        </p:nvGrpSpPr>
        <p:grpSpPr>
          <a:xfrm rot="2700000">
            <a:off x="1253293" y="1863880"/>
            <a:ext cx="1280160" cy="1280160"/>
            <a:chOff x="2358572" y="1016001"/>
            <a:chExt cx="856342" cy="856342"/>
          </a:xfrm>
        </p:grpSpPr>
        <p:cxnSp>
          <p:nvCxnSpPr>
            <p:cNvPr id="20" name="Google Shape;253;p4"/>
            <p:cNvCxnSpPr/>
            <p:nvPr/>
          </p:nvCxnSpPr>
          <p:spPr>
            <a:xfrm>
              <a:off x="2786743" y="1016001"/>
              <a:ext cx="0" cy="856342"/>
            </a:xfrm>
            <a:prstGeom prst="straightConnector1">
              <a:avLst/>
            </a:prstGeom>
            <a:noFill/>
            <a:ln w="254000" cap="flat" cmpd="sng">
              <a:solidFill>
                <a:schemeClr val="dk1"/>
              </a:solidFill>
              <a:prstDash val="solid"/>
              <a:miter lim="800000"/>
              <a:headEnd type="none" w="sm" len="sm"/>
              <a:tailEnd type="none" w="sm" len="sm"/>
            </a:ln>
          </p:spPr>
        </p:cxnSp>
        <p:cxnSp>
          <p:nvCxnSpPr>
            <p:cNvPr id="21" name="Google Shape;254;p4"/>
            <p:cNvCxnSpPr/>
            <p:nvPr/>
          </p:nvCxnSpPr>
          <p:spPr>
            <a:xfrm>
              <a:off x="2786743" y="986972"/>
              <a:ext cx="0" cy="856342"/>
            </a:xfrm>
            <a:prstGeom prst="straightConnector1">
              <a:avLst/>
            </a:prstGeom>
            <a:noFill/>
            <a:ln w="254000" cap="flat" cmpd="sng">
              <a:solidFill>
                <a:schemeClr val="dk1"/>
              </a:solidFill>
              <a:prstDash val="solid"/>
              <a:miter lim="800000"/>
              <a:headEnd type="none" w="sm" len="sm"/>
              <a:tailEnd type="none" w="sm" len="sm"/>
            </a:ln>
          </p:spPr>
        </p:cxnSp>
      </p:grpSp>
      <p:grpSp>
        <p:nvGrpSpPr>
          <p:cNvPr id="13" name="Google Shape;255;p4"/>
          <p:cNvGrpSpPr/>
          <p:nvPr/>
        </p:nvGrpSpPr>
        <p:grpSpPr>
          <a:xfrm rot="2700000">
            <a:off x="1021328" y="1780753"/>
            <a:ext cx="914400" cy="914400"/>
            <a:chOff x="2358572" y="1016001"/>
            <a:chExt cx="856342" cy="856342"/>
          </a:xfrm>
        </p:grpSpPr>
        <p:cxnSp>
          <p:nvCxnSpPr>
            <p:cNvPr id="14" name="Google Shape;256;p4"/>
            <p:cNvCxnSpPr/>
            <p:nvPr/>
          </p:nvCxnSpPr>
          <p:spPr>
            <a:xfrm>
              <a:off x="2786743" y="1016001"/>
              <a:ext cx="0" cy="856342"/>
            </a:xfrm>
            <a:prstGeom prst="straightConnector1">
              <a:avLst/>
            </a:prstGeom>
            <a:noFill/>
            <a:ln w="254000" cap="flat" cmpd="sng">
              <a:solidFill>
                <a:schemeClr val="accent2"/>
              </a:solidFill>
              <a:prstDash val="solid"/>
              <a:miter lim="800000"/>
              <a:headEnd type="none" w="sm" len="sm"/>
              <a:tailEnd type="none" w="sm" len="sm"/>
            </a:ln>
          </p:spPr>
        </p:cxnSp>
        <p:cxnSp>
          <p:nvCxnSpPr>
            <p:cNvPr id="15" name="Google Shape;257;p4"/>
            <p:cNvCxnSpPr/>
            <p:nvPr/>
          </p:nvCxnSpPr>
          <p:spPr>
            <a:xfrm>
              <a:off x="2786743" y="986972"/>
              <a:ext cx="0" cy="856342"/>
            </a:xfrm>
            <a:prstGeom prst="straightConnector1">
              <a:avLst/>
            </a:prstGeom>
            <a:noFill/>
            <a:ln w="254000" cap="flat" cmpd="sng">
              <a:solidFill>
                <a:schemeClr val="accent2"/>
              </a:solidFill>
              <a:prstDash val="solid"/>
              <a:miter lim="800000"/>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slow" p14:dur="1250">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6131" y="620226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Google Shape;235;p4"/>
          <p:cNvSpPr/>
          <p:nvPr/>
        </p:nvSpPr>
        <p:spPr>
          <a:xfrm>
            <a:off x="7554686" y="-160286"/>
            <a:ext cx="4657992"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4" name="TextBox 3"/>
          <p:cNvSpPr txBox="1"/>
          <p:nvPr/>
        </p:nvSpPr>
        <p:spPr>
          <a:xfrm>
            <a:off x="1189411" y="362701"/>
            <a:ext cx="5675085" cy="430887"/>
          </a:xfrm>
          <a:prstGeom prst="rect">
            <a:avLst/>
          </a:prstGeom>
          <a:noFill/>
        </p:spPr>
        <p:txBody>
          <a:bodyPr wrap="square" rtlCol="0">
            <a:spAutoFit/>
          </a:bodyPr>
          <a:lstStyle/>
          <a:p>
            <a:pPr lvl="0"/>
            <a:r>
              <a:rPr lang="id-ID" sz="2200" b="1" dirty="0" smtClean="0">
                <a:solidFill>
                  <a:srgbClr val="3CBEB4"/>
                </a:solidFill>
                <a:latin typeface="Merriweather"/>
                <a:ea typeface="Merriweather"/>
                <a:cs typeface="Merriweather"/>
                <a:sym typeface="Merriweather"/>
              </a:rPr>
              <a:t>Iterasi - 1</a:t>
            </a:r>
            <a:endParaRPr lang="id-ID" sz="2200" dirty="0"/>
          </a:p>
        </p:txBody>
      </p:sp>
      <p:sp>
        <p:nvSpPr>
          <p:cNvPr id="5" name="Google Shape;235;p4"/>
          <p:cNvSpPr/>
          <p:nvPr/>
        </p:nvSpPr>
        <p:spPr>
          <a:xfrm>
            <a:off x="0" y="-160286"/>
            <a:ext cx="972457"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Oval 8"/>
          <p:cNvSpPr/>
          <p:nvPr/>
        </p:nvSpPr>
        <p:spPr>
          <a:xfrm>
            <a:off x="3318851" y="202778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1</a:t>
            </a:r>
            <a:endParaRPr lang="id-ID" sz="2000" dirty="0"/>
          </a:p>
        </p:txBody>
      </p:sp>
      <p:sp>
        <p:nvSpPr>
          <p:cNvPr id="10" name="Oval 9"/>
          <p:cNvSpPr/>
          <p:nvPr/>
        </p:nvSpPr>
        <p:spPr>
          <a:xfrm>
            <a:off x="2720926" y="5071576"/>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2</a:t>
            </a:r>
            <a:endParaRPr lang="id-ID" sz="2000" dirty="0"/>
          </a:p>
        </p:txBody>
      </p:sp>
      <p:sp>
        <p:nvSpPr>
          <p:cNvPr id="11" name="Oval 10"/>
          <p:cNvSpPr/>
          <p:nvPr/>
        </p:nvSpPr>
        <p:spPr>
          <a:xfrm>
            <a:off x="1534329" y="386349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0</a:t>
            </a:r>
            <a:endParaRPr lang="id-ID" sz="2000" dirty="0"/>
          </a:p>
        </p:txBody>
      </p:sp>
      <p:sp>
        <p:nvSpPr>
          <p:cNvPr id="12" name="Oval 11"/>
          <p:cNvSpPr/>
          <p:nvPr/>
        </p:nvSpPr>
        <p:spPr>
          <a:xfrm>
            <a:off x="6245179" y="2389238"/>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3</a:t>
            </a:r>
          </a:p>
        </p:txBody>
      </p:sp>
      <p:sp>
        <p:nvSpPr>
          <p:cNvPr id="13" name="Oval 12"/>
          <p:cNvSpPr/>
          <p:nvPr/>
        </p:nvSpPr>
        <p:spPr>
          <a:xfrm>
            <a:off x="5746306" y="5036942"/>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4</a:t>
            </a:r>
            <a:endParaRPr lang="id-ID" sz="2000" dirty="0"/>
          </a:p>
        </p:txBody>
      </p:sp>
      <p:sp>
        <p:nvSpPr>
          <p:cNvPr id="16" name="TextBox 15"/>
          <p:cNvSpPr txBox="1"/>
          <p:nvPr/>
        </p:nvSpPr>
        <p:spPr>
          <a:xfrm>
            <a:off x="2853016" y="5699248"/>
            <a:ext cx="327334" cy="400110"/>
          </a:xfrm>
          <a:prstGeom prst="rect">
            <a:avLst/>
          </a:prstGeom>
          <a:noFill/>
        </p:spPr>
        <p:txBody>
          <a:bodyPr wrap="none" rtlCol="0">
            <a:spAutoFit/>
          </a:bodyPr>
          <a:lstStyle/>
          <a:p>
            <a:r>
              <a:rPr lang="id-ID" sz="2000" dirty="0">
                <a:solidFill>
                  <a:srgbClr val="FF0000"/>
                </a:solidFill>
              </a:rPr>
              <a:t>2</a:t>
            </a:r>
            <a:endParaRPr lang="id-ID" sz="2000" dirty="0">
              <a:solidFill>
                <a:srgbClr val="FF0000"/>
              </a:solidFill>
            </a:endParaRPr>
          </a:p>
        </p:txBody>
      </p:sp>
      <p:sp>
        <p:nvSpPr>
          <p:cNvPr id="17" name="TextBox 16"/>
          <p:cNvSpPr txBox="1"/>
          <p:nvPr/>
        </p:nvSpPr>
        <p:spPr>
          <a:xfrm>
            <a:off x="5935535" y="5699248"/>
            <a:ext cx="412292" cy="400110"/>
          </a:xfrm>
          <a:prstGeom prst="rect">
            <a:avLst/>
          </a:prstGeom>
          <a:noFill/>
        </p:spPr>
        <p:txBody>
          <a:bodyPr wrap="none" rtlCol="0">
            <a:spAutoFit/>
          </a:bodyPr>
          <a:lstStyle/>
          <a:p>
            <a:r>
              <a:rPr lang="id-ID" sz="2000" dirty="0" smtClean="0">
                <a:solidFill>
                  <a:srgbClr val="FF0000"/>
                </a:solidFill>
              </a:rPr>
              <a:t>-2</a:t>
            </a:r>
            <a:endParaRPr lang="id-ID" sz="2000" dirty="0">
              <a:solidFill>
                <a:srgbClr val="FF0000"/>
              </a:solidFill>
            </a:endParaRPr>
          </a:p>
        </p:txBody>
      </p:sp>
      <p:sp>
        <p:nvSpPr>
          <p:cNvPr id="18" name="TextBox 17"/>
          <p:cNvSpPr txBox="1"/>
          <p:nvPr/>
        </p:nvSpPr>
        <p:spPr>
          <a:xfrm>
            <a:off x="1210801" y="4375488"/>
            <a:ext cx="902811" cy="338554"/>
          </a:xfrm>
          <a:prstGeom prst="rect">
            <a:avLst/>
          </a:prstGeom>
          <a:noFill/>
        </p:spPr>
        <p:txBody>
          <a:bodyPr wrap="none" rtlCol="0">
            <a:spAutoFit/>
          </a:bodyPr>
          <a:lstStyle/>
          <a:p>
            <a:r>
              <a:rPr lang="id-ID" sz="1600" dirty="0" smtClean="0">
                <a:solidFill>
                  <a:srgbClr val="FF0000"/>
                </a:solidFill>
              </a:rPr>
              <a:t>Sumber</a:t>
            </a:r>
            <a:endParaRPr lang="id-ID" sz="1600" dirty="0">
              <a:solidFill>
                <a:srgbClr val="FF0000"/>
              </a:solidFill>
            </a:endParaRPr>
          </a:p>
        </p:txBody>
      </p:sp>
      <p:cxnSp>
        <p:nvCxnSpPr>
          <p:cNvPr id="19" name="Straight Arrow Connector 18"/>
          <p:cNvCxnSpPr>
            <a:stCxn id="10" idx="1"/>
            <a:endCxn id="11" idx="5"/>
          </p:cNvCxnSpPr>
          <p:nvPr/>
        </p:nvCxnSpPr>
        <p:spPr>
          <a:xfrm flipH="1" flipV="1">
            <a:off x="2044690" y="4382178"/>
            <a:ext cx="763800" cy="778390"/>
          </a:xfrm>
          <a:prstGeom prst="straightConnector1">
            <a:avLst/>
          </a:prstGeom>
          <a:ln w="28575">
            <a:solidFill>
              <a:srgbClr val="A6A6A6"/>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7"/>
            <a:endCxn id="9" idx="3"/>
          </p:cNvCxnSpPr>
          <p:nvPr/>
        </p:nvCxnSpPr>
        <p:spPr>
          <a:xfrm flipV="1">
            <a:off x="2044690" y="2546468"/>
            <a:ext cx="1361725" cy="1406019"/>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p:cNvCxnSpPr>
            <a:stCxn id="9" idx="6"/>
            <a:endCxn id="12" idx="2"/>
          </p:cNvCxnSpPr>
          <p:nvPr/>
        </p:nvCxnSpPr>
        <p:spPr>
          <a:xfrm>
            <a:off x="3916776" y="2331623"/>
            <a:ext cx="2328403" cy="361453"/>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p:cNvCxnSpPr>
            <a:stCxn id="9" idx="4"/>
            <a:endCxn id="10" idx="0"/>
          </p:cNvCxnSpPr>
          <p:nvPr/>
        </p:nvCxnSpPr>
        <p:spPr>
          <a:xfrm flipH="1">
            <a:off x="3019889" y="2635460"/>
            <a:ext cx="597925" cy="243611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4"/>
            <a:endCxn id="13" idx="0"/>
          </p:cNvCxnSpPr>
          <p:nvPr/>
        </p:nvCxnSpPr>
        <p:spPr>
          <a:xfrm flipH="1">
            <a:off x="6045269" y="2996913"/>
            <a:ext cx="498873" cy="204002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3" idx="2"/>
            <a:endCxn id="10" idx="6"/>
          </p:cNvCxnSpPr>
          <p:nvPr/>
        </p:nvCxnSpPr>
        <p:spPr>
          <a:xfrm flipH="1">
            <a:off x="3318851" y="5340780"/>
            <a:ext cx="2427455" cy="34634"/>
          </a:xfrm>
          <a:prstGeom prst="straightConnector1">
            <a:avLst/>
          </a:prstGeom>
          <a:ln>
            <a:solidFill>
              <a:srgbClr val="A6A6A6"/>
            </a:solidFill>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331251" y="2912906"/>
            <a:ext cx="412292" cy="400110"/>
          </a:xfrm>
          <a:prstGeom prst="rect">
            <a:avLst/>
          </a:prstGeom>
          <a:noFill/>
        </p:spPr>
        <p:txBody>
          <a:bodyPr wrap="none" rtlCol="0">
            <a:spAutoFit/>
          </a:bodyPr>
          <a:lstStyle/>
          <a:p>
            <a:r>
              <a:rPr lang="id-ID" sz="2000" dirty="0" smtClean="0">
                <a:solidFill>
                  <a:srgbClr val="2B2B2B"/>
                </a:solidFill>
              </a:rPr>
              <a:t>-1</a:t>
            </a:r>
            <a:endParaRPr lang="id-ID" sz="2000" dirty="0">
              <a:solidFill>
                <a:srgbClr val="2B2B2B"/>
              </a:solidFill>
            </a:endParaRPr>
          </a:p>
        </p:txBody>
      </p:sp>
      <p:sp>
        <p:nvSpPr>
          <p:cNvPr id="27" name="TextBox 26"/>
          <p:cNvSpPr txBox="1"/>
          <p:nvPr/>
        </p:nvSpPr>
        <p:spPr>
          <a:xfrm>
            <a:off x="2109462" y="4671466"/>
            <a:ext cx="327334" cy="400110"/>
          </a:xfrm>
          <a:prstGeom prst="rect">
            <a:avLst/>
          </a:prstGeom>
          <a:noFill/>
        </p:spPr>
        <p:txBody>
          <a:bodyPr wrap="none" rtlCol="0">
            <a:spAutoFit/>
          </a:bodyPr>
          <a:lstStyle/>
          <a:p>
            <a:r>
              <a:rPr lang="id-ID" sz="2000" dirty="0">
                <a:solidFill>
                  <a:srgbClr val="2B2B2B"/>
                </a:solidFill>
              </a:rPr>
              <a:t>4</a:t>
            </a:r>
          </a:p>
        </p:txBody>
      </p:sp>
      <p:sp>
        <p:nvSpPr>
          <p:cNvPr id="28" name="TextBox 27"/>
          <p:cNvSpPr txBox="1"/>
          <p:nvPr/>
        </p:nvSpPr>
        <p:spPr>
          <a:xfrm>
            <a:off x="3221201" y="4172914"/>
            <a:ext cx="327334"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30" name="TextBox 29"/>
          <p:cNvSpPr txBox="1"/>
          <p:nvPr/>
        </p:nvSpPr>
        <p:spPr>
          <a:xfrm>
            <a:off x="4439787" y="5358097"/>
            <a:ext cx="327334" cy="400110"/>
          </a:xfrm>
          <a:prstGeom prst="rect">
            <a:avLst/>
          </a:prstGeom>
          <a:noFill/>
        </p:spPr>
        <p:txBody>
          <a:bodyPr wrap="none" rtlCol="0">
            <a:spAutoFit/>
          </a:bodyPr>
          <a:lstStyle/>
          <a:p>
            <a:r>
              <a:rPr lang="id-ID" sz="2000" dirty="0" smtClean="0">
                <a:solidFill>
                  <a:srgbClr val="2B2B2B"/>
                </a:solidFill>
              </a:rPr>
              <a:t>5</a:t>
            </a:r>
            <a:endParaRPr lang="id-ID" sz="2000" dirty="0">
              <a:solidFill>
                <a:srgbClr val="2B2B2B"/>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87773998"/>
              </p:ext>
            </p:extLst>
          </p:nvPr>
        </p:nvGraphicFramePr>
        <p:xfrm>
          <a:off x="7782347" y="1478414"/>
          <a:ext cx="3793970" cy="741680"/>
        </p:xfrm>
        <a:graphic>
          <a:graphicData uri="http://schemas.openxmlformats.org/drawingml/2006/table">
            <a:tbl>
              <a:tblPr firstRow="1" bandRow="1">
                <a:tableStyleId>{5C22544A-7EE6-4342-B048-85BDC9FD1C3A}</a:tableStyleId>
              </a:tblPr>
              <a:tblGrid>
                <a:gridCol w="758794"/>
                <a:gridCol w="758794"/>
                <a:gridCol w="758794"/>
                <a:gridCol w="758794"/>
                <a:gridCol w="758794"/>
              </a:tblGrid>
              <a:tr h="370840">
                <a:tc>
                  <a:txBody>
                    <a:bodyPr/>
                    <a:lstStyle/>
                    <a:p>
                      <a:pPr algn="ctr"/>
                      <a:r>
                        <a:rPr lang="id-ID" dirty="0" smtClean="0"/>
                        <a:t>0</a:t>
                      </a:r>
                      <a:endParaRPr lang="id-ID" dirty="0"/>
                    </a:p>
                  </a:txBody>
                  <a:tcPr anchor="ctr">
                    <a:solidFill>
                      <a:srgbClr val="3CBEB4"/>
                    </a:solidFill>
                  </a:tcPr>
                </a:tc>
                <a:tc>
                  <a:txBody>
                    <a:bodyPr/>
                    <a:lstStyle/>
                    <a:p>
                      <a:pPr algn="ctr"/>
                      <a:r>
                        <a:rPr lang="id-ID" dirty="0" smtClean="0"/>
                        <a:t>1</a:t>
                      </a:r>
                      <a:endParaRPr lang="id-ID" dirty="0"/>
                    </a:p>
                  </a:txBody>
                  <a:tcPr anchor="ctr">
                    <a:solidFill>
                      <a:srgbClr val="3CBEB4"/>
                    </a:solidFill>
                  </a:tcPr>
                </a:tc>
                <a:tc>
                  <a:txBody>
                    <a:bodyPr/>
                    <a:lstStyle/>
                    <a:p>
                      <a:pPr algn="ctr"/>
                      <a:r>
                        <a:rPr lang="id-ID" dirty="0" smtClean="0"/>
                        <a:t>2</a:t>
                      </a:r>
                      <a:endParaRPr lang="id-ID" dirty="0"/>
                    </a:p>
                  </a:txBody>
                  <a:tcPr anchor="ctr">
                    <a:solidFill>
                      <a:srgbClr val="3CBEB4"/>
                    </a:solidFill>
                  </a:tcPr>
                </a:tc>
                <a:tc>
                  <a:txBody>
                    <a:bodyPr/>
                    <a:lstStyle/>
                    <a:p>
                      <a:pPr algn="ctr"/>
                      <a:r>
                        <a:rPr lang="id-ID" dirty="0" smtClean="0"/>
                        <a:t>3</a:t>
                      </a:r>
                      <a:endParaRPr lang="id-ID" dirty="0"/>
                    </a:p>
                  </a:txBody>
                  <a:tcPr anchor="ctr">
                    <a:solidFill>
                      <a:srgbClr val="3CBEB4"/>
                    </a:solidFill>
                  </a:tcPr>
                </a:tc>
                <a:tc>
                  <a:txBody>
                    <a:bodyPr/>
                    <a:lstStyle/>
                    <a:p>
                      <a:pPr algn="ctr"/>
                      <a:r>
                        <a:rPr lang="id-ID" dirty="0" smtClean="0"/>
                        <a:t>4</a:t>
                      </a:r>
                      <a:endParaRPr lang="id-ID" dirty="0"/>
                    </a:p>
                  </a:txBody>
                  <a:tcPr anchor="ctr">
                    <a:solidFill>
                      <a:srgbClr val="3CBEB4"/>
                    </a:solidFill>
                  </a:tcPr>
                </a:tc>
              </a:tr>
              <a:tr h="370840">
                <a:tc>
                  <a:txBody>
                    <a:bodyPr/>
                    <a:lstStyle/>
                    <a:p>
                      <a:pPr algn="ctr"/>
                      <a:r>
                        <a:rPr lang="id-ID" dirty="0" smtClean="0"/>
                        <a:t>0</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solidFill>
                            <a:srgbClr val="2B2B2B"/>
                          </a:solidFill>
                        </a:rPr>
                        <a:t>2</a:t>
                      </a:r>
                      <a:endParaRPr lang="id-ID" dirty="0">
                        <a:solidFill>
                          <a:srgbClr val="2B2B2B"/>
                        </a:solidFill>
                      </a:endParaRPr>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t>-2</a:t>
                      </a:r>
                      <a:endParaRPr lang="id-ID" dirty="0"/>
                    </a:p>
                  </a:txBody>
                  <a:tcPr anchor="ctr">
                    <a:solidFill>
                      <a:srgbClr val="F6F8F8"/>
                    </a:solidFill>
                  </a:tcPr>
                </a:tc>
              </a:tr>
            </a:tbl>
          </a:graphicData>
        </a:graphic>
      </p:graphicFrame>
      <p:sp>
        <p:nvSpPr>
          <p:cNvPr id="33" name="TextBox 32"/>
          <p:cNvSpPr txBox="1"/>
          <p:nvPr/>
        </p:nvSpPr>
        <p:spPr>
          <a:xfrm>
            <a:off x="3617204" y="2617817"/>
            <a:ext cx="412292" cy="400110"/>
          </a:xfrm>
          <a:prstGeom prst="rect">
            <a:avLst/>
          </a:prstGeom>
          <a:noFill/>
        </p:spPr>
        <p:txBody>
          <a:bodyPr wrap="none" rtlCol="0">
            <a:spAutoFit/>
          </a:bodyPr>
          <a:lstStyle/>
          <a:p>
            <a:r>
              <a:rPr lang="id-ID" sz="2000" dirty="0" smtClean="0">
                <a:solidFill>
                  <a:srgbClr val="FF0000"/>
                </a:solidFill>
              </a:rPr>
              <a:t>-1</a:t>
            </a:r>
            <a:endParaRPr lang="id-ID" sz="2000" dirty="0">
              <a:solidFill>
                <a:srgbClr val="FF0000"/>
              </a:solidFill>
            </a:endParaRPr>
          </a:p>
        </p:txBody>
      </p:sp>
      <p:sp>
        <p:nvSpPr>
          <p:cNvPr id="32" name="TextBox 31"/>
          <p:cNvSpPr txBox="1"/>
          <p:nvPr/>
        </p:nvSpPr>
        <p:spPr>
          <a:xfrm>
            <a:off x="4341782" y="2907921"/>
            <a:ext cx="327334" cy="400110"/>
          </a:xfrm>
          <a:prstGeom prst="rect">
            <a:avLst/>
          </a:prstGeom>
          <a:noFill/>
        </p:spPr>
        <p:txBody>
          <a:bodyPr wrap="none" rtlCol="0">
            <a:spAutoFit/>
          </a:bodyPr>
          <a:lstStyle/>
          <a:p>
            <a:r>
              <a:rPr lang="id-ID" sz="2000" dirty="0" smtClean="0">
                <a:solidFill>
                  <a:srgbClr val="2B2B2B"/>
                </a:solidFill>
              </a:rPr>
              <a:t>2</a:t>
            </a:r>
            <a:endParaRPr lang="id-ID" sz="2000" dirty="0">
              <a:solidFill>
                <a:srgbClr val="2B2B2B"/>
              </a:solidFill>
            </a:endParaRPr>
          </a:p>
        </p:txBody>
      </p:sp>
      <p:sp>
        <p:nvSpPr>
          <p:cNvPr id="34" name="TextBox 33"/>
          <p:cNvSpPr txBox="1"/>
          <p:nvPr/>
        </p:nvSpPr>
        <p:spPr>
          <a:xfrm>
            <a:off x="5219061" y="4692250"/>
            <a:ext cx="327334" cy="400110"/>
          </a:xfrm>
          <a:prstGeom prst="rect">
            <a:avLst/>
          </a:prstGeom>
          <a:noFill/>
        </p:spPr>
        <p:txBody>
          <a:bodyPr wrap="none" rtlCol="0">
            <a:spAutoFit/>
          </a:bodyPr>
          <a:lstStyle/>
          <a:p>
            <a:r>
              <a:rPr lang="id-ID" sz="2000" dirty="0">
                <a:solidFill>
                  <a:srgbClr val="2B2B2B"/>
                </a:solidFill>
              </a:rPr>
              <a:t>1</a:t>
            </a:r>
          </a:p>
        </p:txBody>
      </p:sp>
      <p:sp>
        <p:nvSpPr>
          <p:cNvPr id="35" name="TextBox 34"/>
          <p:cNvSpPr txBox="1"/>
          <p:nvPr/>
        </p:nvSpPr>
        <p:spPr>
          <a:xfrm>
            <a:off x="5647254" y="2220094"/>
            <a:ext cx="327334" cy="400110"/>
          </a:xfrm>
          <a:prstGeom prst="rect">
            <a:avLst/>
          </a:prstGeom>
          <a:noFill/>
        </p:spPr>
        <p:txBody>
          <a:bodyPr wrap="none" rtlCol="0">
            <a:spAutoFit/>
          </a:bodyPr>
          <a:lstStyle/>
          <a:p>
            <a:r>
              <a:rPr lang="id-ID" sz="2000" dirty="0">
                <a:solidFill>
                  <a:srgbClr val="2B2B2B"/>
                </a:solidFill>
              </a:rPr>
              <a:t>2</a:t>
            </a:r>
          </a:p>
        </p:txBody>
      </p:sp>
      <p:sp>
        <p:nvSpPr>
          <p:cNvPr id="36" name="TextBox 35"/>
          <p:cNvSpPr txBox="1"/>
          <p:nvPr/>
        </p:nvSpPr>
        <p:spPr>
          <a:xfrm>
            <a:off x="6732103" y="2796858"/>
            <a:ext cx="327334" cy="400110"/>
          </a:xfrm>
          <a:prstGeom prst="rect">
            <a:avLst/>
          </a:prstGeom>
          <a:noFill/>
        </p:spPr>
        <p:txBody>
          <a:bodyPr wrap="none" rtlCol="0">
            <a:spAutoFit/>
          </a:bodyPr>
          <a:lstStyle/>
          <a:p>
            <a:r>
              <a:rPr lang="id-ID" sz="2000" dirty="0">
                <a:solidFill>
                  <a:srgbClr val="FF0000"/>
                </a:solidFill>
              </a:rPr>
              <a:t>1</a:t>
            </a:r>
          </a:p>
        </p:txBody>
      </p:sp>
      <p:sp>
        <p:nvSpPr>
          <p:cNvPr id="37" name="TextBox 36"/>
          <p:cNvSpPr txBox="1"/>
          <p:nvPr/>
        </p:nvSpPr>
        <p:spPr>
          <a:xfrm>
            <a:off x="6284238" y="3936928"/>
            <a:ext cx="412292"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cxnSp>
        <p:nvCxnSpPr>
          <p:cNvPr id="39" name="Straight Arrow Connector 38"/>
          <p:cNvCxnSpPr/>
          <p:nvPr/>
        </p:nvCxnSpPr>
        <p:spPr>
          <a:xfrm>
            <a:off x="3829212" y="2546468"/>
            <a:ext cx="2004658" cy="2579466"/>
          </a:xfrm>
          <a:prstGeom prst="straightConnector1">
            <a:avLst/>
          </a:prstGeom>
          <a:ln w="2857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7671699" y="954506"/>
            <a:ext cx="4287680" cy="461665"/>
          </a:xfrm>
          <a:prstGeom prst="rect">
            <a:avLst/>
          </a:prstGeom>
          <a:noFill/>
        </p:spPr>
        <p:txBody>
          <a:bodyPr wrap="square" rtlCol="0">
            <a:spAutoFit/>
          </a:bodyPr>
          <a:lstStyle/>
          <a:p>
            <a:r>
              <a:rPr lang="id-ID" sz="2400" dirty="0" smtClean="0">
                <a:solidFill>
                  <a:srgbClr val="F6F8F8"/>
                </a:solidFill>
                <a:latin typeface="Times New Roman" panose="02020603050405020304" pitchFamily="18" charset="0"/>
                <a:cs typeface="Times New Roman" panose="02020603050405020304" pitchFamily="18" charset="0"/>
              </a:rPr>
              <a:t>Jarak masing – masing vertex</a:t>
            </a:r>
            <a:endParaRPr lang="id-ID" sz="2400" dirty="0">
              <a:solidFill>
                <a:srgbClr val="F6F8F8"/>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7701260" y="2347464"/>
            <a:ext cx="4422002" cy="2123658"/>
          </a:xfrm>
          <a:prstGeom prst="rect">
            <a:avLst/>
          </a:prstGeom>
          <a:noFill/>
        </p:spPr>
        <p:txBody>
          <a:bodyPr wrap="square" rtlCol="0">
            <a:spAutoFit/>
          </a:bodyPr>
          <a:lstStyle/>
          <a:p>
            <a:r>
              <a:rPr lang="id-ID" sz="2200" dirty="0">
                <a:solidFill>
                  <a:srgbClr val="F6F8F8"/>
                </a:solidFill>
                <a:latin typeface="Times New Roman" panose="02020603050405020304" pitchFamily="18" charset="0"/>
                <a:cs typeface="Times New Roman" panose="02020603050405020304" pitchFamily="18" charset="0"/>
              </a:rPr>
              <a:t>relax </a:t>
            </a:r>
            <a:r>
              <a:rPr lang="id-ID" sz="2200" dirty="0" smtClean="0">
                <a:solidFill>
                  <a:srgbClr val="F6F8F8"/>
                </a:solidFill>
                <a:latin typeface="Times New Roman" panose="02020603050405020304" pitchFamily="18" charset="0"/>
                <a:cs typeface="Times New Roman" panose="02020603050405020304" pitchFamily="18" charset="0"/>
              </a:rPr>
              <a:t>(4,2,5)</a:t>
            </a:r>
            <a:endParaRPr lang="id-ID" sz="2200" dirty="0">
              <a:solidFill>
                <a:srgbClr val="F6F8F8"/>
              </a:solidFill>
              <a:latin typeface="Times New Roman" panose="02020603050405020304" pitchFamily="18" charset="0"/>
              <a:cs typeface="Times New Roman" panose="02020603050405020304" pitchFamily="18" charset="0"/>
            </a:endParaRPr>
          </a:p>
          <a:p>
            <a:r>
              <a:rPr lang="id-ID" sz="2200" dirty="0" smtClean="0">
                <a:solidFill>
                  <a:srgbClr val="F6F8F8"/>
                </a:solidFill>
                <a:latin typeface="Times New Roman" panose="02020603050405020304" pitchFamily="18" charset="0"/>
                <a:cs typeface="Times New Roman" panose="02020603050405020304" pitchFamily="18" charset="0"/>
              </a:rPr>
              <a:t>d[2] = 2 </a:t>
            </a:r>
          </a:p>
          <a:p>
            <a:r>
              <a:rPr lang="id-ID" sz="2200" dirty="0" smtClean="0">
                <a:solidFill>
                  <a:srgbClr val="F6F8F8"/>
                </a:solidFill>
                <a:latin typeface="Times New Roman" panose="02020603050405020304" pitchFamily="18" charset="0"/>
                <a:cs typeface="Times New Roman" panose="02020603050405020304" pitchFamily="18" charset="0"/>
              </a:rPr>
              <a:t>P[2] </a:t>
            </a:r>
            <a:r>
              <a:rPr lang="id-ID" sz="2200" dirty="0">
                <a:solidFill>
                  <a:srgbClr val="F6F8F8"/>
                </a:solidFill>
                <a:latin typeface="Times New Roman" panose="02020603050405020304" pitchFamily="18" charset="0"/>
                <a:cs typeface="Times New Roman" panose="02020603050405020304" pitchFamily="18" charset="0"/>
              </a:rPr>
              <a:t>= </a:t>
            </a:r>
            <a:r>
              <a:rPr lang="id-ID" sz="2200" dirty="0" smtClean="0">
                <a:solidFill>
                  <a:srgbClr val="F6F8F8"/>
                </a:solidFill>
                <a:latin typeface="Times New Roman" panose="02020603050405020304" pitchFamily="18" charset="0"/>
                <a:cs typeface="Times New Roman" panose="02020603050405020304" pitchFamily="18" charset="0"/>
              </a:rPr>
              <a:t>4</a:t>
            </a:r>
          </a:p>
          <a:p>
            <a:r>
              <a:rPr lang="id-ID" sz="2200" dirty="0" smtClean="0">
                <a:solidFill>
                  <a:srgbClr val="F6F8F8"/>
                </a:solidFill>
                <a:latin typeface="Times New Roman" panose="02020603050405020304" pitchFamily="18" charset="0"/>
                <a:cs typeface="Times New Roman" panose="02020603050405020304" pitchFamily="18" charset="0"/>
              </a:rPr>
              <a:t>Karena </a:t>
            </a:r>
          </a:p>
          <a:p>
            <a:r>
              <a:rPr lang="id-ID" sz="2200" dirty="0">
                <a:solidFill>
                  <a:srgbClr val="F6F8F8"/>
                </a:solidFill>
                <a:latin typeface="Times New Roman" panose="02020603050405020304" pitchFamily="18" charset="0"/>
                <a:cs typeface="Times New Roman" panose="02020603050405020304" pitchFamily="18" charset="0"/>
              </a:rPr>
              <a:t>d[2] (P[2] = 1</a:t>
            </a:r>
            <a:r>
              <a:rPr lang="id-ID" sz="2200" dirty="0" smtClean="0">
                <a:solidFill>
                  <a:srgbClr val="F6F8F8"/>
                </a:solidFill>
                <a:latin typeface="Times New Roman" panose="02020603050405020304" pitchFamily="18" charset="0"/>
                <a:cs typeface="Times New Roman" panose="02020603050405020304" pitchFamily="18" charset="0"/>
              </a:rPr>
              <a:t>)= d[2] </a:t>
            </a:r>
            <a:r>
              <a:rPr lang="id-ID" sz="2200" dirty="0">
                <a:solidFill>
                  <a:srgbClr val="F6F8F8"/>
                </a:solidFill>
                <a:latin typeface="Times New Roman" panose="02020603050405020304" pitchFamily="18" charset="0"/>
                <a:cs typeface="Times New Roman" panose="02020603050405020304" pitchFamily="18" charset="0"/>
              </a:rPr>
              <a:t>(</a:t>
            </a:r>
            <a:r>
              <a:rPr lang="id-ID" sz="2200" dirty="0" smtClean="0">
                <a:solidFill>
                  <a:srgbClr val="F6F8F8"/>
                </a:solidFill>
                <a:latin typeface="Times New Roman" panose="02020603050405020304" pitchFamily="18" charset="0"/>
                <a:cs typeface="Times New Roman" panose="02020603050405020304" pitchFamily="18" charset="0"/>
              </a:rPr>
              <a:t>P[2] =4)</a:t>
            </a:r>
            <a:endParaRPr lang="id-ID" sz="2200" dirty="0">
              <a:solidFill>
                <a:srgbClr val="F6F8F8"/>
              </a:solidFill>
              <a:latin typeface="Times New Roman" panose="02020603050405020304" pitchFamily="18" charset="0"/>
              <a:cs typeface="Times New Roman" panose="02020603050405020304" pitchFamily="18" charset="0"/>
            </a:endParaRPr>
          </a:p>
          <a:p>
            <a:r>
              <a:rPr lang="id-ID" sz="2200" dirty="0" smtClean="0">
                <a:solidFill>
                  <a:srgbClr val="F6F8F8"/>
                </a:solidFill>
                <a:latin typeface="Times New Roman" panose="02020603050405020304" pitchFamily="18" charset="0"/>
                <a:cs typeface="Times New Roman" panose="02020603050405020304" pitchFamily="18" charset="0"/>
              </a:rPr>
              <a:t>nilainya sama maka tidak terupdate</a:t>
            </a:r>
          </a:p>
        </p:txBody>
      </p:sp>
      <p:sp>
        <p:nvSpPr>
          <p:cNvPr id="43" name="TextBox 42"/>
          <p:cNvSpPr txBox="1"/>
          <p:nvPr/>
        </p:nvSpPr>
        <p:spPr>
          <a:xfrm>
            <a:off x="2131737" y="4075393"/>
            <a:ext cx="327334" cy="400110"/>
          </a:xfrm>
          <a:prstGeom prst="rect">
            <a:avLst/>
          </a:prstGeom>
          <a:noFill/>
        </p:spPr>
        <p:txBody>
          <a:bodyPr wrap="none" rtlCol="0">
            <a:spAutoFit/>
          </a:bodyPr>
          <a:lstStyle/>
          <a:p>
            <a:r>
              <a:rPr lang="id-ID" sz="2000" dirty="0">
                <a:solidFill>
                  <a:srgbClr val="FF0000"/>
                </a:solidFill>
              </a:rPr>
              <a:t>0</a:t>
            </a:r>
            <a:endParaRPr lang="id-ID" sz="2000" dirty="0">
              <a:solidFill>
                <a:srgbClr val="FF0000"/>
              </a:solidFill>
            </a:endParaRPr>
          </a:p>
        </p:txBody>
      </p:sp>
      <p:sp>
        <p:nvSpPr>
          <p:cNvPr id="38" name="TextBox 37"/>
          <p:cNvSpPr txBox="1"/>
          <p:nvPr/>
        </p:nvSpPr>
        <p:spPr>
          <a:xfrm>
            <a:off x="7709730" y="4479326"/>
            <a:ext cx="4422002" cy="2123658"/>
          </a:xfrm>
          <a:prstGeom prst="rect">
            <a:avLst/>
          </a:prstGeom>
          <a:noFill/>
        </p:spPr>
        <p:txBody>
          <a:bodyPr wrap="square" rtlCol="0">
            <a:spAutoFit/>
          </a:bodyPr>
          <a:lstStyle/>
          <a:p>
            <a:r>
              <a:rPr lang="id-ID" sz="2200" dirty="0">
                <a:solidFill>
                  <a:srgbClr val="F6F8F8"/>
                </a:solidFill>
                <a:latin typeface="Times New Roman" panose="02020603050405020304" pitchFamily="18" charset="0"/>
                <a:cs typeface="Times New Roman" panose="02020603050405020304" pitchFamily="18" charset="0"/>
              </a:rPr>
              <a:t>relax </a:t>
            </a:r>
            <a:r>
              <a:rPr lang="id-ID" sz="2200" dirty="0" smtClean="0">
                <a:solidFill>
                  <a:srgbClr val="F6F8F8"/>
                </a:solidFill>
                <a:latin typeface="Times New Roman" panose="02020603050405020304" pitchFamily="18" charset="0"/>
                <a:cs typeface="Times New Roman" panose="02020603050405020304" pitchFamily="18" charset="0"/>
              </a:rPr>
              <a:t>(4,1,2)</a:t>
            </a:r>
            <a:endParaRPr lang="id-ID" sz="2200" dirty="0">
              <a:solidFill>
                <a:srgbClr val="F6F8F8"/>
              </a:solidFill>
              <a:latin typeface="Times New Roman" panose="02020603050405020304" pitchFamily="18" charset="0"/>
              <a:cs typeface="Times New Roman" panose="02020603050405020304" pitchFamily="18" charset="0"/>
            </a:endParaRPr>
          </a:p>
          <a:p>
            <a:r>
              <a:rPr lang="id-ID" sz="2200" dirty="0" smtClean="0">
                <a:solidFill>
                  <a:srgbClr val="F6F8F8"/>
                </a:solidFill>
                <a:latin typeface="Times New Roman" panose="02020603050405020304" pitchFamily="18" charset="0"/>
                <a:cs typeface="Times New Roman" panose="02020603050405020304" pitchFamily="18" charset="0"/>
              </a:rPr>
              <a:t>d[1] = 0 </a:t>
            </a:r>
          </a:p>
          <a:p>
            <a:r>
              <a:rPr lang="id-ID" sz="2200" dirty="0" smtClean="0">
                <a:solidFill>
                  <a:srgbClr val="F6F8F8"/>
                </a:solidFill>
                <a:latin typeface="Times New Roman" panose="02020603050405020304" pitchFamily="18" charset="0"/>
                <a:cs typeface="Times New Roman" panose="02020603050405020304" pitchFamily="18" charset="0"/>
              </a:rPr>
              <a:t>P[1] </a:t>
            </a:r>
            <a:r>
              <a:rPr lang="id-ID" sz="2200" dirty="0">
                <a:solidFill>
                  <a:srgbClr val="F6F8F8"/>
                </a:solidFill>
                <a:latin typeface="Times New Roman" panose="02020603050405020304" pitchFamily="18" charset="0"/>
                <a:cs typeface="Times New Roman" panose="02020603050405020304" pitchFamily="18" charset="0"/>
              </a:rPr>
              <a:t>= 4</a:t>
            </a:r>
            <a:endParaRPr lang="id-ID" sz="2200" dirty="0" smtClean="0">
              <a:solidFill>
                <a:srgbClr val="F6F8F8"/>
              </a:solidFill>
              <a:latin typeface="Times New Roman" panose="02020603050405020304" pitchFamily="18" charset="0"/>
              <a:cs typeface="Times New Roman" panose="02020603050405020304" pitchFamily="18" charset="0"/>
            </a:endParaRPr>
          </a:p>
          <a:p>
            <a:r>
              <a:rPr lang="id-ID" sz="2200" dirty="0" smtClean="0">
                <a:solidFill>
                  <a:srgbClr val="F6F8F8"/>
                </a:solidFill>
                <a:latin typeface="Times New Roman" panose="02020603050405020304" pitchFamily="18" charset="0"/>
                <a:cs typeface="Times New Roman" panose="02020603050405020304" pitchFamily="18" charset="0"/>
              </a:rPr>
              <a:t>Karena</a:t>
            </a:r>
          </a:p>
          <a:p>
            <a:r>
              <a:rPr lang="id-ID" sz="2200" dirty="0" smtClean="0">
                <a:solidFill>
                  <a:srgbClr val="F6F8F8"/>
                </a:solidFill>
                <a:latin typeface="Times New Roman" panose="02020603050405020304" pitchFamily="18" charset="0"/>
                <a:cs typeface="Times New Roman" panose="02020603050405020304" pitchFamily="18" charset="0"/>
              </a:rPr>
              <a:t>d[1] </a:t>
            </a:r>
            <a:r>
              <a:rPr lang="id-ID" sz="2200" dirty="0">
                <a:solidFill>
                  <a:srgbClr val="F6F8F8"/>
                </a:solidFill>
                <a:latin typeface="Times New Roman" panose="02020603050405020304" pitchFamily="18" charset="0"/>
                <a:cs typeface="Times New Roman" panose="02020603050405020304" pitchFamily="18" charset="0"/>
              </a:rPr>
              <a:t>(</a:t>
            </a:r>
            <a:r>
              <a:rPr lang="id-ID" sz="2200" dirty="0" smtClean="0">
                <a:solidFill>
                  <a:srgbClr val="F6F8F8"/>
                </a:solidFill>
                <a:latin typeface="Times New Roman" panose="02020603050405020304" pitchFamily="18" charset="0"/>
                <a:cs typeface="Times New Roman" panose="02020603050405020304" pitchFamily="18" charset="0"/>
              </a:rPr>
              <a:t>P[1] </a:t>
            </a:r>
            <a:r>
              <a:rPr lang="id-ID" sz="2200" dirty="0">
                <a:solidFill>
                  <a:srgbClr val="F6F8F8"/>
                </a:solidFill>
                <a:latin typeface="Times New Roman" panose="02020603050405020304" pitchFamily="18" charset="0"/>
                <a:cs typeface="Times New Roman" panose="02020603050405020304" pitchFamily="18" charset="0"/>
              </a:rPr>
              <a:t>= 4</a:t>
            </a:r>
            <a:r>
              <a:rPr lang="id-ID" sz="2200" dirty="0" smtClean="0">
                <a:solidFill>
                  <a:srgbClr val="F6F8F8"/>
                </a:solidFill>
                <a:latin typeface="Times New Roman" panose="02020603050405020304" pitchFamily="18" charset="0"/>
                <a:cs typeface="Times New Roman" panose="02020603050405020304" pitchFamily="18" charset="0"/>
              </a:rPr>
              <a:t>) &gt; d[1] </a:t>
            </a:r>
            <a:r>
              <a:rPr lang="id-ID" sz="2200" dirty="0">
                <a:solidFill>
                  <a:srgbClr val="F6F8F8"/>
                </a:solidFill>
                <a:latin typeface="Times New Roman" panose="02020603050405020304" pitchFamily="18" charset="0"/>
                <a:cs typeface="Times New Roman" panose="02020603050405020304" pitchFamily="18" charset="0"/>
              </a:rPr>
              <a:t>(</a:t>
            </a:r>
            <a:r>
              <a:rPr lang="id-ID" sz="2200" dirty="0" smtClean="0">
                <a:solidFill>
                  <a:srgbClr val="F6F8F8"/>
                </a:solidFill>
                <a:latin typeface="Times New Roman" panose="02020603050405020304" pitchFamily="18" charset="0"/>
                <a:cs typeface="Times New Roman" panose="02020603050405020304" pitchFamily="18" charset="0"/>
              </a:rPr>
              <a:t>P[1] =0)</a:t>
            </a:r>
          </a:p>
          <a:p>
            <a:r>
              <a:rPr lang="id-ID" sz="2200" dirty="0" smtClean="0">
                <a:solidFill>
                  <a:srgbClr val="F6F8F8"/>
                </a:solidFill>
                <a:latin typeface="Times New Roman" panose="02020603050405020304" pitchFamily="18" charset="0"/>
                <a:cs typeface="Times New Roman" panose="02020603050405020304" pitchFamily="18" charset="0"/>
              </a:rPr>
              <a:t>Tidak terupdate</a:t>
            </a:r>
            <a:endParaRPr lang="id-ID" sz="2200" dirty="0">
              <a:solidFill>
                <a:srgbClr val="F6F8F8"/>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H="1" flipV="1">
            <a:off x="4137596" y="3223403"/>
            <a:ext cx="302191" cy="384103"/>
          </a:xfrm>
          <a:prstGeom prst="straightConnector1">
            <a:avLst/>
          </a:prstGeom>
          <a:ln>
            <a:solidFill>
              <a:srgbClr val="2B2B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18938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a:stCxn id="9" idx="5"/>
            <a:endCxn id="13" idx="1"/>
          </p:cNvCxnSpPr>
          <p:nvPr/>
        </p:nvCxnSpPr>
        <p:spPr>
          <a:xfrm>
            <a:off x="3829212" y="2546468"/>
            <a:ext cx="2004658" cy="2579466"/>
          </a:xfrm>
          <a:prstGeom prst="straightConnector1">
            <a:avLst/>
          </a:prstGeom>
          <a:ln w="28575">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16131" y="620226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Google Shape;235;p4"/>
          <p:cNvSpPr/>
          <p:nvPr/>
        </p:nvSpPr>
        <p:spPr>
          <a:xfrm>
            <a:off x="7554686" y="-160286"/>
            <a:ext cx="4637314"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4" name="TextBox 3"/>
          <p:cNvSpPr txBox="1"/>
          <p:nvPr/>
        </p:nvSpPr>
        <p:spPr>
          <a:xfrm>
            <a:off x="1189411" y="362701"/>
            <a:ext cx="5675085" cy="430887"/>
          </a:xfrm>
          <a:prstGeom prst="rect">
            <a:avLst/>
          </a:prstGeom>
          <a:noFill/>
        </p:spPr>
        <p:txBody>
          <a:bodyPr wrap="square" rtlCol="0">
            <a:spAutoFit/>
          </a:bodyPr>
          <a:lstStyle/>
          <a:p>
            <a:pPr lvl="0"/>
            <a:r>
              <a:rPr lang="id-ID" sz="2200" b="1" dirty="0" smtClean="0">
                <a:solidFill>
                  <a:srgbClr val="3CBEB4"/>
                </a:solidFill>
                <a:latin typeface="Merriweather"/>
                <a:ea typeface="Merriweather"/>
                <a:cs typeface="Merriweather"/>
                <a:sym typeface="Merriweather"/>
              </a:rPr>
              <a:t>Iterasi - 1</a:t>
            </a:r>
            <a:endParaRPr lang="id-ID" sz="2200" dirty="0"/>
          </a:p>
        </p:txBody>
      </p:sp>
      <p:sp>
        <p:nvSpPr>
          <p:cNvPr id="5" name="Google Shape;235;p4"/>
          <p:cNvSpPr/>
          <p:nvPr/>
        </p:nvSpPr>
        <p:spPr>
          <a:xfrm>
            <a:off x="0" y="-160286"/>
            <a:ext cx="972457"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Oval 8"/>
          <p:cNvSpPr/>
          <p:nvPr/>
        </p:nvSpPr>
        <p:spPr>
          <a:xfrm>
            <a:off x="3318851" y="202778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1</a:t>
            </a:r>
            <a:endParaRPr lang="id-ID" sz="2000" dirty="0"/>
          </a:p>
        </p:txBody>
      </p:sp>
      <p:sp>
        <p:nvSpPr>
          <p:cNvPr id="10" name="Oval 9"/>
          <p:cNvSpPr/>
          <p:nvPr/>
        </p:nvSpPr>
        <p:spPr>
          <a:xfrm>
            <a:off x="2720926" y="5071576"/>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2</a:t>
            </a:r>
            <a:endParaRPr lang="id-ID" sz="2000" dirty="0"/>
          </a:p>
        </p:txBody>
      </p:sp>
      <p:sp>
        <p:nvSpPr>
          <p:cNvPr id="11" name="Oval 10"/>
          <p:cNvSpPr/>
          <p:nvPr/>
        </p:nvSpPr>
        <p:spPr>
          <a:xfrm>
            <a:off x="1534329" y="386349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0</a:t>
            </a:r>
            <a:endParaRPr lang="id-ID" sz="2000" dirty="0"/>
          </a:p>
        </p:txBody>
      </p:sp>
      <p:sp>
        <p:nvSpPr>
          <p:cNvPr id="12" name="Oval 11"/>
          <p:cNvSpPr/>
          <p:nvPr/>
        </p:nvSpPr>
        <p:spPr>
          <a:xfrm>
            <a:off x="6245179" y="2389238"/>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3</a:t>
            </a:r>
          </a:p>
        </p:txBody>
      </p:sp>
      <p:sp>
        <p:nvSpPr>
          <p:cNvPr id="13" name="Oval 12"/>
          <p:cNvSpPr/>
          <p:nvPr/>
        </p:nvSpPr>
        <p:spPr>
          <a:xfrm>
            <a:off x="5746306" y="5036942"/>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4</a:t>
            </a:r>
            <a:endParaRPr lang="id-ID" sz="2000" dirty="0"/>
          </a:p>
        </p:txBody>
      </p:sp>
      <p:sp>
        <p:nvSpPr>
          <p:cNvPr id="16" name="TextBox 15"/>
          <p:cNvSpPr txBox="1"/>
          <p:nvPr/>
        </p:nvSpPr>
        <p:spPr>
          <a:xfrm>
            <a:off x="2856221" y="5727159"/>
            <a:ext cx="327334" cy="400110"/>
          </a:xfrm>
          <a:prstGeom prst="rect">
            <a:avLst/>
          </a:prstGeom>
          <a:noFill/>
        </p:spPr>
        <p:txBody>
          <a:bodyPr wrap="none" rtlCol="0">
            <a:spAutoFit/>
          </a:bodyPr>
          <a:lstStyle/>
          <a:p>
            <a:r>
              <a:rPr lang="id-ID" sz="2000" dirty="0">
                <a:solidFill>
                  <a:srgbClr val="FF0000"/>
                </a:solidFill>
              </a:rPr>
              <a:t>2</a:t>
            </a:r>
          </a:p>
        </p:txBody>
      </p:sp>
      <p:sp>
        <p:nvSpPr>
          <p:cNvPr id="18" name="TextBox 17"/>
          <p:cNvSpPr txBox="1"/>
          <p:nvPr/>
        </p:nvSpPr>
        <p:spPr>
          <a:xfrm>
            <a:off x="1210801" y="4375488"/>
            <a:ext cx="902811" cy="338554"/>
          </a:xfrm>
          <a:prstGeom prst="rect">
            <a:avLst/>
          </a:prstGeom>
          <a:noFill/>
        </p:spPr>
        <p:txBody>
          <a:bodyPr wrap="none" rtlCol="0">
            <a:spAutoFit/>
          </a:bodyPr>
          <a:lstStyle/>
          <a:p>
            <a:r>
              <a:rPr lang="id-ID" sz="1600" dirty="0" smtClean="0">
                <a:solidFill>
                  <a:srgbClr val="FF0000"/>
                </a:solidFill>
              </a:rPr>
              <a:t>Sumber</a:t>
            </a:r>
            <a:endParaRPr lang="id-ID" sz="1600" dirty="0">
              <a:solidFill>
                <a:srgbClr val="FF0000"/>
              </a:solidFill>
            </a:endParaRPr>
          </a:p>
        </p:txBody>
      </p:sp>
      <p:cxnSp>
        <p:nvCxnSpPr>
          <p:cNvPr id="19" name="Straight Arrow Connector 18"/>
          <p:cNvCxnSpPr>
            <a:stCxn id="10" idx="1"/>
            <a:endCxn id="11" idx="5"/>
          </p:cNvCxnSpPr>
          <p:nvPr/>
        </p:nvCxnSpPr>
        <p:spPr>
          <a:xfrm flipH="1" flipV="1">
            <a:off x="2044690" y="4382178"/>
            <a:ext cx="763800" cy="778390"/>
          </a:xfrm>
          <a:prstGeom prst="straightConnector1">
            <a:avLst/>
          </a:prstGeom>
          <a:ln w="28575">
            <a:solidFill>
              <a:schemeClr val="tx2">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7"/>
            <a:endCxn id="9" idx="3"/>
          </p:cNvCxnSpPr>
          <p:nvPr/>
        </p:nvCxnSpPr>
        <p:spPr>
          <a:xfrm flipV="1">
            <a:off x="2044690" y="2546468"/>
            <a:ext cx="1361725" cy="1406019"/>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p:cNvCxnSpPr>
            <a:stCxn id="9" idx="6"/>
            <a:endCxn id="12" idx="2"/>
          </p:cNvCxnSpPr>
          <p:nvPr/>
        </p:nvCxnSpPr>
        <p:spPr>
          <a:xfrm>
            <a:off x="3916776" y="2331623"/>
            <a:ext cx="2328403" cy="361453"/>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p:cNvCxnSpPr>
            <a:stCxn id="9" idx="4"/>
            <a:endCxn id="10" idx="0"/>
          </p:cNvCxnSpPr>
          <p:nvPr/>
        </p:nvCxnSpPr>
        <p:spPr>
          <a:xfrm flipH="1">
            <a:off x="3019889" y="2635460"/>
            <a:ext cx="597925" cy="243611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4"/>
            <a:endCxn id="13" idx="0"/>
          </p:cNvCxnSpPr>
          <p:nvPr/>
        </p:nvCxnSpPr>
        <p:spPr>
          <a:xfrm flipH="1">
            <a:off x="6045269" y="2996913"/>
            <a:ext cx="498873" cy="204002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3" idx="2"/>
            <a:endCxn id="10" idx="6"/>
          </p:cNvCxnSpPr>
          <p:nvPr/>
        </p:nvCxnSpPr>
        <p:spPr>
          <a:xfrm flipH="1">
            <a:off x="3318851" y="5340780"/>
            <a:ext cx="2427455" cy="34634"/>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331251" y="2912906"/>
            <a:ext cx="412292" cy="400110"/>
          </a:xfrm>
          <a:prstGeom prst="rect">
            <a:avLst/>
          </a:prstGeom>
          <a:noFill/>
        </p:spPr>
        <p:txBody>
          <a:bodyPr wrap="none" rtlCol="0">
            <a:spAutoFit/>
          </a:bodyPr>
          <a:lstStyle/>
          <a:p>
            <a:r>
              <a:rPr lang="id-ID" sz="2000" dirty="0" smtClean="0">
                <a:solidFill>
                  <a:srgbClr val="2B2B2B"/>
                </a:solidFill>
              </a:rPr>
              <a:t>-1</a:t>
            </a:r>
            <a:endParaRPr lang="id-ID" sz="2000" dirty="0">
              <a:solidFill>
                <a:srgbClr val="2B2B2B"/>
              </a:solidFill>
            </a:endParaRPr>
          </a:p>
        </p:txBody>
      </p:sp>
      <p:sp>
        <p:nvSpPr>
          <p:cNvPr id="27" name="TextBox 26"/>
          <p:cNvSpPr txBox="1"/>
          <p:nvPr/>
        </p:nvSpPr>
        <p:spPr>
          <a:xfrm>
            <a:off x="2109462" y="4671466"/>
            <a:ext cx="327334" cy="400110"/>
          </a:xfrm>
          <a:prstGeom prst="rect">
            <a:avLst/>
          </a:prstGeom>
          <a:noFill/>
        </p:spPr>
        <p:txBody>
          <a:bodyPr wrap="none" rtlCol="0">
            <a:spAutoFit/>
          </a:bodyPr>
          <a:lstStyle/>
          <a:p>
            <a:r>
              <a:rPr lang="id-ID" sz="2000" dirty="0">
                <a:ln>
                  <a:solidFill>
                    <a:srgbClr val="A6A6A6"/>
                  </a:solidFill>
                </a:ln>
                <a:solidFill>
                  <a:srgbClr val="2B2B2B"/>
                </a:solidFill>
              </a:rPr>
              <a:t>4</a:t>
            </a:r>
          </a:p>
        </p:txBody>
      </p:sp>
      <p:sp>
        <p:nvSpPr>
          <p:cNvPr id="28" name="TextBox 27"/>
          <p:cNvSpPr txBox="1"/>
          <p:nvPr/>
        </p:nvSpPr>
        <p:spPr>
          <a:xfrm>
            <a:off x="3221201" y="4172914"/>
            <a:ext cx="327334"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30" name="TextBox 29"/>
          <p:cNvSpPr txBox="1"/>
          <p:nvPr/>
        </p:nvSpPr>
        <p:spPr>
          <a:xfrm>
            <a:off x="4439787" y="5358097"/>
            <a:ext cx="327334" cy="400110"/>
          </a:xfrm>
          <a:prstGeom prst="rect">
            <a:avLst/>
          </a:prstGeom>
          <a:noFill/>
        </p:spPr>
        <p:txBody>
          <a:bodyPr wrap="none" rtlCol="0">
            <a:spAutoFit/>
          </a:bodyPr>
          <a:lstStyle/>
          <a:p>
            <a:r>
              <a:rPr lang="id-ID" sz="2000" dirty="0" smtClean="0">
                <a:solidFill>
                  <a:srgbClr val="2B2B2B"/>
                </a:solidFill>
              </a:rPr>
              <a:t>5</a:t>
            </a:r>
            <a:endParaRPr lang="id-ID" sz="2000" dirty="0">
              <a:solidFill>
                <a:srgbClr val="2B2B2B"/>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56394700"/>
              </p:ext>
            </p:extLst>
          </p:nvPr>
        </p:nvGraphicFramePr>
        <p:xfrm>
          <a:off x="7861001" y="3952487"/>
          <a:ext cx="3793970" cy="741680"/>
        </p:xfrm>
        <a:graphic>
          <a:graphicData uri="http://schemas.openxmlformats.org/drawingml/2006/table">
            <a:tbl>
              <a:tblPr firstRow="1" bandRow="1">
                <a:tableStyleId>{5C22544A-7EE6-4342-B048-85BDC9FD1C3A}</a:tableStyleId>
              </a:tblPr>
              <a:tblGrid>
                <a:gridCol w="758794"/>
                <a:gridCol w="758794"/>
                <a:gridCol w="758794"/>
                <a:gridCol w="758794"/>
                <a:gridCol w="758794"/>
              </a:tblGrid>
              <a:tr h="370840">
                <a:tc>
                  <a:txBody>
                    <a:bodyPr/>
                    <a:lstStyle/>
                    <a:p>
                      <a:pPr algn="ctr"/>
                      <a:r>
                        <a:rPr lang="id-ID" dirty="0" smtClean="0"/>
                        <a:t>0</a:t>
                      </a:r>
                      <a:endParaRPr lang="id-ID" dirty="0"/>
                    </a:p>
                  </a:txBody>
                  <a:tcPr anchor="ctr">
                    <a:solidFill>
                      <a:srgbClr val="3CBEB4"/>
                    </a:solidFill>
                  </a:tcPr>
                </a:tc>
                <a:tc>
                  <a:txBody>
                    <a:bodyPr/>
                    <a:lstStyle/>
                    <a:p>
                      <a:pPr algn="ctr"/>
                      <a:r>
                        <a:rPr lang="id-ID" dirty="0" smtClean="0"/>
                        <a:t>1</a:t>
                      </a:r>
                      <a:endParaRPr lang="id-ID" dirty="0"/>
                    </a:p>
                  </a:txBody>
                  <a:tcPr anchor="ctr">
                    <a:solidFill>
                      <a:srgbClr val="3CBEB4"/>
                    </a:solidFill>
                  </a:tcPr>
                </a:tc>
                <a:tc>
                  <a:txBody>
                    <a:bodyPr/>
                    <a:lstStyle/>
                    <a:p>
                      <a:pPr algn="ctr"/>
                      <a:r>
                        <a:rPr lang="id-ID" dirty="0" smtClean="0"/>
                        <a:t>2</a:t>
                      </a:r>
                      <a:endParaRPr lang="id-ID" dirty="0"/>
                    </a:p>
                  </a:txBody>
                  <a:tcPr anchor="ctr">
                    <a:solidFill>
                      <a:srgbClr val="3CBEB4"/>
                    </a:solidFill>
                  </a:tcPr>
                </a:tc>
                <a:tc>
                  <a:txBody>
                    <a:bodyPr/>
                    <a:lstStyle/>
                    <a:p>
                      <a:pPr algn="ctr"/>
                      <a:r>
                        <a:rPr lang="id-ID" dirty="0" smtClean="0"/>
                        <a:t>3</a:t>
                      </a:r>
                      <a:endParaRPr lang="id-ID" dirty="0"/>
                    </a:p>
                  </a:txBody>
                  <a:tcPr anchor="ctr">
                    <a:solidFill>
                      <a:srgbClr val="3CBEB4"/>
                    </a:solidFill>
                  </a:tcPr>
                </a:tc>
                <a:tc>
                  <a:txBody>
                    <a:bodyPr/>
                    <a:lstStyle/>
                    <a:p>
                      <a:pPr algn="ctr"/>
                      <a:r>
                        <a:rPr lang="id-ID" dirty="0" smtClean="0"/>
                        <a:t>4</a:t>
                      </a:r>
                      <a:endParaRPr lang="id-ID" dirty="0"/>
                    </a:p>
                  </a:txBody>
                  <a:tcPr anchor="ctr">
                    <a:solidFill>
                      <a:srgbClr val="3CBEB4"/>
                    </a:solidFill>
                  </a:tcPr>
                </a:tc>
              </a:tr>
              <a:tr h="370840">
                <a:tc>
                  <a:txBody>
                    <a:bodyPr/>
                    <a:lstStyle/>
                    <a:p>
                      <a:pPr algn="ctr"/>
                      <a:r>
                        <a:rPr lang="id-ID" dirty="0" smtClean="0"/>
                        <a:t>0</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t>2</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t>-2</a:t>
                      </a:r>
                      <a:endParaRPr lang="id-ID" dirty="0"/>
                    </a:p>
                  </a:txBody>
                  <a:tcPr anchor="ctr">
                    <a:solidFill>
                      <a:srgbClr val="F6F8F8"/>
                    </a:solidFill>
                  </a:tcPr>
                </a:tc>
              </a:tr>
            </a:tbl>
          </a:graphicData>
        </a:graphic>
      </p:graphicFrame>
      <p:sp>
        <p:nvSpPr>
          <p:cNvPr id="33" name="TextBox 32"/>
          <p:cNvSpPr txBox="1"/>
          <p:nvPr/>
        </p:nvSpPr>
        <p:spPr>
          <a:xfrm>
            <a:off x="3318720" y="1675811"/>
            <a:ext cx="412292" cy="400110"/>
          </a:xfrm>
          <a:prstGeom prst="rect">
            <a:avLst/>
          </a:prstGeom>
          <a:noFill/>
        </p:spPr>
        <p:txBody>
          <a:bodyPr wrap="none" rtlCol="0">
            <a:spAutoFit/>
          </a:bodyPr>
          <a:lstStyle/>
          <a:p>
            <a:r>
              <a:rPr lang="id-ID" sz="2000" dirty="0" smtClean="0">
                <a:solidFill>
                  <a:srgbClr val="FF0000"/>
                </a:solidFill>
              </a:rPr>
              <a:t>-1</a:t>
            </a:r>
            <a:endParaRPr lang="id-ID" sz="2000" dirty="0">
              <a:solidFill>
                <a:srgbClr val="FF0000"/>
              </a:solidFill>
            </a:endParaRPr>
          </a:p>
        </p:txBody>
      </p:sp>
      <p:sp>
        <p:nvSpPr>
          <p:cNvPr id="7" name="TextBox 6"/>
          <p:cNvSpPr txBox="1"/>
          <p:nvPr/>
        </p:nvSpPr>
        <p:spPr>
          <a:xfrm>
            <a:off x="7745144" y="2220094"/>
            <a:ext cx="3909827" cy="1631216"/>
          </a:xfrm>
          <a:prstGeom prst="rect">
            <a:avLst/>
          </a:prstGeom>
          <a:noFill/>
        </p:spPr>
        <p:txBody>
          <a:bodyPr wrap="square" rtlCol="0">
            <a:spAutoFit/>
          </a:bodyPr>
          <a:lstStyle/>
          <a:p>
            <a:r>
              <a:rPr lang="id-ID" sz="2500" dirty="0">
                <a:solidFill>
                  <a:srgbClr val="F6F8F8"/>
                </a:solidFill>
                <a:latin typeface="Times New Roman" panose="02020603050405020304" pitchFamily="18" charset="0"/>
                <a:cs typeface="Times New Roman" panose="02020603050405020304" pitchFamily="18" charset="0"/>
              </a:rPr>
              <a:t>Proses 1 selesai, Edge yang diproses = 8, didapat jarak masing-masing vertex ke source yaitu :</a:t>
            </a:r>
          </a:p>
        </p:txBody>
      </p:sp>
      <p:sp>
        <p:nvSpPr>
          <p:cNvPr id="32" name="TextBox 31"/>
          <p:cNvSpPr txBox="1"/>
          <p:nvPr/>
        </p:nvSpPr>
        <p:spPr>
          <a:xfrm>
            <a:off x="3739201" y="2802258"/>
            <a:ext cx="327334" cy="400110"/>
          </a:xfrm>
          <a:prstGeom prst="rect">
            <a:avLst/>
          </a:prstGeom>
          <a:noFill/>
        </p:spPr>
        <p:txBody>
          <a:bodyPr wrap="none" rtlCol="0">
            <a:spAutoFit/>
          </a:bodyPr>
          <a:lstStyle/>
          <a:p>
            <a:r>
              <a:rPr lang="id-ID" sz="2000" dirty="0" smtClean="0">
                <a:ln>
                  <a:solidFill>
                    <a:srgbClr val="A6A6A6"/>
                  </a:solidFill>
                </a:ln>
                <a:solidFill>
                  <a:srgbClr val="2B2B2B"/>
                </a:solidFill>
              </a:rPr>
              <a:t>2</a:t>
            </a:r>
            <a:endParaRPr lang="id-ID" sz="2000" dirty="0">
              <a:ln>
                <a:solidFill>
                  <a:srgbClr val="A6A6A6"/>
                </a:solidFill>
              </a:ln>
              <a:solidFill>
                <a:srgbClr val="2B2B2B"/>
              </a:solidFill>
            </a:endParaRPr>
          </a:p>
        </p:txBody>
      </p:sp>
      <p:sp>
        <p:nvSpPr>
          <p:cNvPr id="34" name="TextBox 33"/>
          <p:cNvSpPr txBox="1"/>
          <p:nvPr/>
        </p:nvSpPr>
        <p:spPr>
          <a:xfrm>
            <a:off x="5532964" y="4501179"/>
            <a:ext cx="327334" cy="400110"/>
          </a:xfrm>
          <a:prstGeom prst="rect">
            <a:avLst/>
          </a:prstGeom>
          <a:noFill/>
        </p:spPr>
        <p:txBody>
          <a:bodyPr wrap="none" rtlCol="0">
            <a:spAutoFit/>
          </a:bodyPr>
          <a:lstStyle/>
          <a:p>
            <a:r>
              <a:rPr lang="id-ID" sz="2000" dirty="0">
                <a:ln>
                  <a:solidFill>
                    <a:srgbClr val="A6A6A6"/>
                  </a:solidFill>
                </a:ln>
                <a:solidFill>
                  <a:srgbClr val="2B2B2B"/>
                </a:solidFill>
              </a:rPr>
              <a:t>1</a:t>
            </a:r>
          </a:p>
        </p:txBody>
      </p:sp>
      <p:sp>
        <p:nvSpPr>
          <p:cNvPr id="35" name="TextBox 34"/>
          <p:cNvSpPr txBox="1"/>
          <p:nvPr/>
        </p:nvSpPr>
        <p:spPr>
          <a:xfrm>
            <a:off x="5647254" y="2220094"/>
            <a:ext cx="327334" cy="400110"/>
          </a:xfrm>
          <a:prstGeom prst="rect">
            <a:avLst/>
          </a:prstGeom>
          <a:noFill/>
        </p:spPr>
        <p:txBody>
          <a:bodyPr wrap="none" rtlCol="0">
            <a:spAutoFit/>
          </a:bodyPr>
          <a:lstStyle/>
          <a:p>
            <a:r>
              <a:rPr lang="id-ID" sz="2000" dirty="0">
                <a:solidFill>
                  <a:srgbClr val="2B2B2B"/>
                </a:solidFill>
              </a:rPr>
              <a:t>2</a:t>
            </a:r>
          </a:p>
        </p:txBody>
      </p:sp>
      <p:sp>
        <p:nvSpPr>
          <p:cNvPr id="36" name="TextBox 35"/>
          <p:cNvSpPr txBox="1"/>
          <p:nvPr/>
        </p:nvSpPr>
        <p:spPr>
          <a:xfrm>
            <a:off x="6732103" y="2796858"/>
            <a:ext cx="327334" cy="400110"/>
          </a:xfrm>
          <a:prstGeom prst="rect">
            <a:avLst/>
          </a:prstGeom>
          <a:noFill/>
        </p:spPr>
        <p:txBody>
          <a:bodyPr wrap="none" rtlCol="0">
            <a:spAutoFit/>
          </a:bodyPr>
          <a:lstStyle/>
          <a:p>
            <a:r>
              <a:rPr lang="id-ID" sz="2000" dirty="0">
                <a:solidFill>
                  <a:srgbClr val="FF0000"/>
                </a:solidFill>
              </a:rPr>
              <a:t>1</a:t>
            </a:r>
          </a:p>
        </p:txBody>
      </p:sp>
      <p:sp>
        <p:nvSpPr>
          <p:cNvPr id="38" name="TextBox 37"/>
          <p:cNvSpPr txBox="1"/>
          <p:nvPr/>
        </p:nvSpPr>
        <p:spPr>
          <a:xfrm>
            <a:off x="6053491" y="5626890"/>
            <a:ext cx="412292" cy="400110"/>
          </a:xfrm>
          <a:prstGeom prst="rect">
            <a:avLst/>
          </a:prstGeom>
          <a:noFill/>
        </p:spPr>
        <p:txBody>
          <a:bodyPr wrap="none" rtlCol="0">
            <a:spAutoFit/>
          </a:bodyPr>
          <a:lstStyle/>
          <a:p>
            <a:r>
              <a:rPr lang="id-ID" sz="2000" dirty="0" smtClean="0">
                <a:solidFill>
                  <a:srgbClr val="FF0000"/>
                </a:solidFill>
              </a:rPr>
              <a:t>-2</a:t>
            </a:r>
            <a:endParaRPr lang="id-ID" sz="2000" dirty="0">
              <a:solidFill>
                <a:srgbClr val="FF0000"/>
              </a:solidFill>
            </a:endParaRPr>
          </a:p>
        </p:txBody>
      </p:sp>
      <p:sp>
        <p:nvSpPr>
          <p:cNvPr id="41" name="TextBox 40"/>
          <p:cNvSpPr txBox="1"/>
          <p:nvPr/>
        </p:nvSpPr>
        <p:spPr>
          <a:xfrm>
            <a:off x="6284238" y="3936928"/>
            <a:ext cx="412292"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37" name="TextBox 36"/>
          <p:cNvSpPr txBox="1"/>
          <p:nvPr/>
        </p:nvSpPr>
        <p:spPr>
          <a:xfrm>
            <a:off x="2143038" y="4167332"/>
            <a:ext cx="327334" cy="400110"/>
          </a:xfrm>
          <a:prstGeom prst="rect">
            <a:avLst/>
          </a:prstGeom>
          <a:noFill/>
        </p:spPr>
        <p:txBody>
          <a:bodyPr wrap="none" rtlCol="0">
            <a:spAutoFit/>
          </a:bodyPr>
          <a:lstStyle/>
          <a:p>
            <a:r>
              <a:rPr lang="id-ID" sz="2000" dirty="0">
                <a:solidFill>
                  <a:srgbClr val="FF0000"/>
                </a:solidFill>
              </a:rPr>
              <a:t>0</a:t>
            </a:r>
          </a:p>
        </p:txBody>
      </p:sp>
    </p:spTree>
    <p:extLst>
      <p:ext uri="{BB962C8B-B14F-4D97-AF65-F5344CB8AC3E}">
        <p14:creationId xmlns:p14="http://schemas.microsoft.com/office/powerpoint/2010/main" val="261807814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16131" y="620226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p:cNvSpPr/>
          <p:nvPr/>
        </p:nvSpPr>
        <p:spPr>
          <a:xfrm>
            <a:off x="4860878" y="63894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Google Shape;235;p4"/>
          <p:cNvSpPr/>
          <p:nvPr/>
        </p:nvSpPr>
        <p:spPr>
          <a:xfrm>
            <a:off x="7554686" y="-160286"/>
            <a:ext cx="4637314"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4" name="TextBox 3"/>
          <p:cNvSpPr txBox="1"/>
          <p:nvPr/>
        </p:nvSpPr>
        <p:spPr>
          <a:xfrm>
            <a:off x="1189411" y="362701"/>
            <a:ext cx="5675085" cy="430887"/>
          </a:xfrm>
          <a:prstGeom prst="rect">
            <a:avLst/>
          </a:prstGeom>
          <a:noFill/>
        </p:spPr>
        <p:txBody>
          <a:bodyPr wrap="square" rtlCol="0">
            <a:spAutoFit/>
          </a:bodyPr>
          <a:lstStyle/>
          <a:p>
            <a:pPr lvl="0"/>
            <a:r>
              <a:rPr lang="id-ID" sz="2200" b="1" dirty="0" smtClean="0">
                <a:solidFill>
                  <a:srgbClr val="3CBEB4"/>
                </a:solidFill>
                <a:latin typeface="Merriweather"/>
                <a:ea typeface="Merriweather"/>
                <a:cs typeface="Merriweather"/>
                <a:sym typeface="Merriweather"/>
              </a:rPr>
              <a:t>Iterasi - 2</a:t>
            </a:r>
            <a:endParaRPr lang="id-ID" sz="2200" dirty="0"/>
          </a:p>
        </p:txBody>
      </p:sp>
      <p:sp>
        <p:nvSpPr>
          <p:cNvPr id="5" name="Google Shape;235;p4"/>
          <p:cNvSpPr/>
          <p:nvPr/>
        </p:nvSpPr>
        <p:spPr>
          <a:xfrm>
            <a:off x="0" y="-160286"/>
            <a:ext cx="972457" cy="7257771"/>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Oval 8"/>
          <p:cNvSpPr/>
          <p:nvPr/>
        </p:nvSpPr>
        <p:spPr>
          <a:xfrm>
            <a:off x="3318851" y="202778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1</a:t>
            </a:r>
            <a:endParaRPr lang="id-ID" sz="2000" dirty="0"/>
          </a:p>
        </p:txBody>
      </p:sp>
      <p:sp>
        <p:nvSpPr>
          <p:cNvPr id="10" name="Oval 9"/>
          <p:cNvSpPr/>
          <p:nvPr/>
        </p:nvSpPr>
        <p:spPr>
          <a:xfrm>
            <a:off x="2720926" y="5071576"/>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2</a:t>
            </a:r>
            <a:endParaRPr lang="id-ID" sz="2000" dirty="0"/>
          </a:p>
        </p:txBody>
      </p:sp>
      <p:sp>
        <p:nvSpPr>
          <p:cNvPr id="11" name="Oval 10"/>
          <p:cNvSpPr/>
          <p:nvPr/>
        </p:nvSpPr>
        <p:spPr>
          <a:xfrm>
            <a:off x="1534329" y="3863495"/>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0</a:t>
            </a:r>
            <a:endParaRPr lang="id-ID" sz="2000" dirty="0"/>
          </a:p>
        </p:txBody>
      </p:sp>
      <p:sp>
        <p:nvSpPr>
          <p:cNvPr id="12" name="Oval 11"/>
          <p:cNvSpPr/>
          <p:nvPr/>
        </p:nvSpPr>
        <p:spPr>
          <a:xfrm>
            <a:off x="6245179" y="2389238"/>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3</a:t>
            </a:r>
          </a:p>
        </p:txBody>
      </p:sp>
      <p:sp>
        <p:nvSpPr>
          <p:cNvPr id="13" name="Oval 12"/>
          <p:cNvSpPr/>
          <p:nvPr/>
        </p:nvSpPr>
        <p:spPr>
          <a:xfrm>
            <a:off x="5746306" y="5036942"/>
            <a:ext cx="597925" cy="607675"/>
          </a:xfrm>
          <a:prstGeom prst="ellipse">
            <a:avLst/>
          </a:prstGeom>
          <a:solidFill>
            <a:srgbClr val="3CBEB4"/>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4</a:t>
            </a:r>
            <a:endParaRPr lang="id-ID" sz="2000" dirty="0"/>
          </a:p>
        </p:txBody>
      </p:sp>
      <p:sp>
        <p:nvSpPr>
          <p:cNvPr id="16" name="TextBox 15"/>
          <p:cNvSpPr txBox="1"/>
          <p:nvPr/>
        </p:nvSpPr>
        <p:spPr>
          <a:xfrm>
            <a:off x="2856221" y="5727159"/>
            <a:ext cx="327334" cy="400110"/>
          </a:xfrm>
          <a:prstGeom prst="rect">
            <a:avLst/>
          </a:prstGeom>
          <a:noFill/>
        </p:spPr>
        <p:txBody>
          <a:bodyPr wrap="none" rtlCol="0">
            <a:spAutoFit/>
          </a:bodyPr>
          <a:lstStyle/>
          <a:p>
            <a:r>
              <a:rPr lang="id-ID" sz="2000" dirty="0">
                <a:solidFill>
                  <a:srgbClr val="FF0000"/>
                </a:solidFill>
              </a:rPr>
              <a:t>2</a:t>
            </a:r>
          </a:p>
        </p:txBody>
      </p:sp>
      <p:sp>
        <p:nvSpPr>
          <p:cNvPr id="18" name="TextBox 17"/>
          <p:cNvSpPr txBox="1"/>
          <p:nvPr/>
        </p:nvSpPr>
        <p:spPr>
          <a:xfrm>
            <a:off x="1210801" y="4375488"/>
            <a:ext cx="902811" cy="338554"/>
          </a:xfrm>
          <a:prstGeom prst="rect">
            <a:avLst/>
          </a:prstGeom>
          <a:noFill/>
        </p:spPr>
        <p:txBody>
          <a:bodyPr wrap="none" rtlCol="0">
            <a:spAutoFit/>
          </a:bodyPr>
          <a:lstStyle/>
          <a:p>
            <a:r>
              <a:rPr lang="id-ID" sz="1600" dirty="0" smtClean="0">
                <a:solidFill>
                  <a:srgbClr val="FF0000"/>
                </a:solidFill>
              </a:rPr>
              <a:t>Sumber</a:t>
            </a:r>
            <a:endParaRPr lang="id-ID" sz="1600" dirty="0">
              <a:solidFill>
                <a:srgbClr val="FF0000"/>
              </a:solidFill>
            </a:endParaRPr>
          </a:p>
        </p:txBody>
      </p:sp>
      <p:cxnSp>
        <p:nvCxnSpPr>
          <p:cNvPr id="19" name="Straight Arrow Connector 18"/>
          <p:cNvCxnSpPr>
            <a:stCxn id="10" idx="1"/>
            <a:endCxn id="11" idx="5"/>
          </p:cNvCxnSpPr>
          <p:nvPr/>
        </p:nvCxnSpPr>
        <p:spPr>
          <a:xfrm flipH="1" flipV="1">
            <a:off x="2044690" y="4382178"/>
            <a:ext cx="763800" cy="778390"/>
          </a:xfrm>
          <a:prstGeom prst="straightConnector1">
            <a:avLst/>
          </a:prstGeom>
          <a:ln w="28575">
            <a:solidFill>
              <a:schemeClr val="tx2">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7"/>
            <a:endCxn id="9" idx="3"/>
          </p:cNvCxnSpPr>
          <p:nvPr/>
        </p:nvCxnSpPr>
        <p:spPr>
          <a:xfrm flipV="1">
            <a:off x="2044690" y="2546468"/>
            <a:ext cx="1361725" cy="1406019"/>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p:cNvCxnSpPr>
            <a:stCxn id="9" idx="6"/>
            <a:endCxn id="12" idx="2"/>
          </p:cNvCxnSpPr>
          <p:nvPr/>
        </p:nvCxnSpPr>
        <p:spPr>
          <a:xfrm>
            <a:off x="3916776" y="2331623"/>
            <a:ext cx="2328403" cy="361453"/>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p:cNvCxnSpPr>
            <a:stCxn id="9" idx="4"/>
            <a:endCxn id="10" idx="0"/>
          </p:cNvCxnSpPr>
          <p:nvPr/>
        </p:nvCxnSpPr>
        <p:spPr>
          <a:xfrm flipH="1">
            <a:off x="3019889" y="2635460"/>
            <a:ext cx="597925" cy="243611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4"/>
            <a:endCxn id="13" idx="0"/>
          </p:cNvCxnSpPr>
          <p:nvPr/>
        </p:nvCxnSpPr>
        <p:spPr>
          <a:xfrm flipH="1">
            <a:off x="6045269" y="2996913"/>
            <a:ext cx="498873" cy="204002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3" idx="2"/>
            <a:endCxn id="10" idx="6"/>
          </p:cNvCxnSpPr>
          <p:nvPr/>
        </p:nvCxnSpPr>
        <p:spPr>
          <a:xfrm flipH="1">
            <a:off x="3318851" y="5340780"/>
            <a:ext cx="2427455" cy="34634"/>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331251" y="2912906"/>
            <a:ext cx="412292" cy="400110"/>
          </a:xfrm>
          <a:prstGeom prst="rect">
            <a:avLst/>
          </a:prstGeom>
          <a:noFill/>
        </p:spPr>
        <p:txBody>
          <a:bodyPr wrap="none" rtlCol="0">
            <a:spAutoFit/>
          </a:bodyPr>
          <a:lstStyle/>
          <a:p>
            <a:r>
              <a:rPr lang="id-ID" sz="2000" dirty="0" smtClean="0">
                <a:solidFill>
                  <a:srgbClr val="2B2B2B"/>
                </a:solidFill>
              </a:rPr>
              <a:t>-1</a:t>
            </a:r>
            <a:endParaRPr lang="id-ID" sz="2000" dirty="0">
              <a:solidFill>
                <a:srgbClr val="2B2B2B"/>
              </a:solidFill>
            </a:endParaRPr>
          </a:p>
        </p:txBody>
      </p:sp>
      <p:sp>
        <p:nvSpPr>
          <p:cNvPr id="27" name="TextBox 26"/>
          <p:cNvSpPr txBox="1"/>
          <p:nvPr/>
        </p:nvSpPr>
        <p:spPr>
          <a:xfrm>
            <a:off x="2109462" y="4671466"/>
            <a:ext cx="327334" cy="400110"/>
          </a:xfrm>
          <a:prstGeom prst="rect">
            <a:avLst/>
          </a:prstGeom>
          <a:noFill/>
        </p:spPr>
        <p:txBody>
          <a:bodyPr wrap="none" rtlCol="0">
            <a:spAutoFit/>
          </a:bodyPr>
          <a:lstStyle/>
          <a:p>
            <a:r>
              <a:rPr lang="id-ID" sz="2000" dirty="0">
                <a:ln>
                  <a:solidFill>
                    <a:srgbClr val="A6A6A6"/>
                  </a:solidFill>
                </a:ln>
                <a:solidFill>
                  <a:srgbClr val="2B2B2B"/>
                </a:solidFill>
              </a:rPr>
              <a:t>4</a:t>
            </a:r>
          </a:p>
        </p:txBody>
      </p:sp>
      <p:sp>
        <p:nvSpPr>
          <p:cNvPr id="28" name="TextBox 27"/>
          <p:cNvSpPr txBox="1"/>
          <p:nvPr/>
        </p:nvSpPr>
        <p:spPr>
          <a:xfrm>
            <a:off x="3221201" y="4172914"/>
            <a:ext cx="327334"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30" name="TextBox 29"/>
          <p:cNvSpPr txBox="1"/>
          <p:nvPr/>
        </p:nvSpPr>
        <p:spPr>
          <a:xfrm>
            <a:off x="4439787" y="5358097"/>
            <a:ext cx="327334" cy="400110"/>
          </a:xfrm>
          <a:prstGeom prst="rect">
            <a:avLst/>
          </a:prstGeom>
          <a:noFill/>
        </p:spPr>
        <p:txBody>
          <a:bodyPr wrap="none" rtlCol="0">
            <a:spAutoFit/>
          </a:bodyPr>
          <a:lstStyle/>
          <a:p>
            <a:r>
              <a:rPr lang="id-ID" sz="2000" dirty="0" smtClean="0">
                <a:solidFill>
                  <a:srgbClr val="2B2B2B"/>
                </a:solidFill>
              </a:rPr>
              <a:t>5</a:t>
            </a:r>
            <a:endParaRPr lang="id-ID" sz="2000" dirty="0">
              <a:solidFill>
                <a:srgbClr val="2B2B2B"/>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960645032"/>
              </p:ext>
            </p:extLst>
          </p:nvPr>
        </p:nvGraphicFramePr>
        <p:xfrm>
          <a:off x="7794185" y="5026483"/>
          <a:ext cx="3793970" cy="741680"/>
        </p:xfrm>
        <a:graphic>
          <a:graphicData uri="http://schemas.openxmlformats.org/drawingml/2006/table">
            <a:tbl>
              <a:tblPr firstRow="1" bandRow="1">
                <a:tableStyleId>{5C22544A-7EE6-4342-B048-85BDC9FD1C3A}</a:tableStyleId>
              </a:tblPr>
              <a:tblGrid>
                <a:gridCol w="758794"/>
                <a:gridCol w="758794"/>
                <a:gridCol w="758794"/>
                <a:gridCol w="758794"/>
                <a:gridCol w="758794"/>
              </a:tblGrid>
              <a:tr h="370840">
                <a:tc>
                  <a:txBody>
                    <a:bodyPr/>
                    <a:lstStyle/>
                    <a:p>
                      <a:pPr algn="ctr"/>
                      <a:r>
                        <a:rPr lang="id-ID" dirty="0" smtClean="0"/>
                        <a:t>0</a:t>
                      </a:r>
                      <a:endParaRPr lang="id-ID" dirty="0"/>
                    </a:p>
                  </a:txBody>
                  <a:tcPr anchor="ctr">
                    <a:solidFill>
                      <a:srgbClr val="3CBEB4"/>
                    </a:solidFill>
                  </a:tcPr>
                </a:tc>
                <a:tc>
                  <a:txBody>
                    <a:bodyPr/>
                    <a:lstStyle/>
                    <a:p>
                      <a:pPr algn="ctr"/>
                      <a:r>
                        <a:rPr lang="id-ID" dirty="0" smtClean="0"/>
                        <a:t>1</a:t>
                      </a:r>
                      <a:endParaRPr lang="id-ID" dirty="0"/>
                    </a:p>
                  </a:txBody>
                  <a:tcPr anchor="ctr">
                    <a:solidFill>
                      <a:srgbClr val="3CBEB4"/>
                    </a:solidFill>
                  </a:tcPr>
                </a:tc>
                <a:tc>
                  <a:txBody>
                    <a:bodyPr/>
                    <a:lstStyle/>
                    <a:p>
                      <a:pPr algn="ctr"/>
                      <a:r>
                        <a:rPr lang="id-ID" dirty="0" smtClean="0"/>
                        <a:t>2</a:t>
                      </a:r>
                      <a:endParaRPr lang="id-ID" dirty="0"/>
                    </a:p>
                  </a:txBody>
                  <a:tcPr anchor="ctr">
                    <a:solidFill>
                      <a:srgbClr val="3CBEB4"/>
                    </a:solidFill>
                  </a:tcPr>
                </a:tc>
                <a:tc>
                  <a:txBody>
                    <a:bodyPr/>
                    <a:lstStyle/>
                    <a:p>
                      <a:pPr algn="ctr"/>
                      <a:r>
                        <a:rPr lang="id-ID" dirty="0" smtClean="0"/>
                        <a:t>3</a:t>
                      </a:r>
                      <a:endParaRPr lang="id-ID" dirty="0"/>
                    </a:p>
                  </a:txBody>
                  <a:tcPr anchor="ctr">
                    <a:solidFill>
                      <a:srgbClr val="3CBEB4"/>
                    </a:solidFill>
                  </a:tcPr>
                </a:tc>
                <a:tc>
                  <a:txBody>
                    <a:bodyPr/>
                    <a:lstStyle/>
                    <a:p>
                      <a:pPr algn="ctr"/>
                      <a:r>
                        <a:rPr lang="id-ID" dirty="0" smtClean="0"/>
                        <a:t>4</a:t>
                      </a:r>
                      <a:endParaRPr lang="id-ID" dirty="0"/>
                    </a:p>
                  </a:txBody>
                  <a:tcPr anchor="ctr">
                    <a:solidFill>
                      <a:srgbClr val="3CBEB4"/>
                    </a:solidFill>
                  </a:tcPr>
                </a:tc>
              </a:tr>
              <a:tr h="370840">
                <a:tc>
                  <a:txBody>
                    <a:bodyPr/>
                    <a:lstStyle/>
                    <a:p>
                      <a:pPr algn="ctr"/>
                      <a:r>
                        <a:rPr lang="id-ID" dirty="0" smtClean="0"/>
                        <a:t>0</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t>2</a:t>
                      </a:r>
                      <a:endParaRPr lang="id-ID" dirty="0"/>
                    </a:p>
                  </a:txBody>
                  <a:tcPr anchor="ctr">
                    <a:solidFill>
                      <a:srgbClr val="F6F8F8"/>
                    </a:solidFill>
                  </a:tcPr>
                </a:tc>
                <a:tc>
                  <a:txBody>
                    <a:bodyPr/>
                    <a:lstStyle/>
                    <a:p>
                      <a:pPr algn="ctr"/>
                      <a:r>
                        <a:rPr lang="id-ID" dirty="0" smtClean="0"/>
                        <a:t>1</a:t>
                      </a:r>
                      <a:endParaRPr lang="id-ID" dirty="0"/>
                    </a:p>
                  </a:txBody>
                  <a:tcPr anchor="ctr">
                    <a:solidFill>
                      <a:srgbClr val="F6F8F8"/>
                    </a:solidFill>
                  </a:tcPr>
                </a:tc>
                <a:tc>
                  <a:txBody>
                    <a:bodyPr/>
                    <a:lstStyle/>
                    <a:p>
                      <a:pPr algn="ctr"/>
                      <a:r>
                        <a:rPr lang="id-ID" dirty="0" smtClean="0"/>
                        <a:t>-2</a:t>
                      </a:r>
                      <a:endParaRPr lang="id-ID" dirty="0"/>
                    </a:p>
                  </a:txBody>
                  <a:tcPr anchor="ctr">
                    <a:solidFill>
                      <a:srgbClr val="F6F8F8"/>
                    </a:solidFill>
                  </a:tcPr>
                </a:tc>
              </a:tr>
            </a:tbl>
          </a:graphicData>
        </a:graphic>
      </p:graphicFrame>
      <p:sp>
        <p:nvSpPr>
          <p:cNvPr id="33" name="TextBox 32"/>
          <p:cNvSpPr txBox="1"/>
          <p:nvPr/>
        </p:nvSpPr>
        <p:spPr>
          <a:xfrm>
            <a:off x="3617204" y="2617817"/>
            <a:ext cx="412292" cy="400110"/>
          </a:xfrm>
          <a:prstGeom prst="rect">
            <a:avLst/>
          </a:prstGeom>
          <a:noFill/>
        </p:spPr>
        <p:txBody>
          <a:bodyPr wrap="none" rtlCol="0">
            <a:spAutoFit/>
          </a:bodyPr>
          <a:lstStyle/>
          <a:p>
            <a:r>
              <a:rPr lang="id-ID" sz="2000" dirty="0" smtClean="0">
                <a:solidFill>
                  <a:srgbClr val="FF0000"/>
                </a:solidFill>
              </a:rPr>
              <a:t>-1</a:t>
            </a:r>
            <a:endParaRPr lang="id-ID" sz="2000" dirty="0">
              <a:solidFill>
                <a:srgbClr val="FF0000"/>
              </a:solidFill>
            </a:endParaRPr>
          </a:p>
        </p:txBody>
      </p:sp>
      <p:sp>
        <p:nvSpPr>
          <p:cNvPr id="7" name="TextBox 6"/>
          <p:cNvSpPr txBox="1"/>
          <p:nvPr/>
        </p:nvSpPr>
        <p:spPr>
          <a:xfrm>
            <a:off x="7706024" y="404079"/>
            <a:ext cx="4287683" cy="4401205"/>
          </a:xfrm>
          <a:prstGeom prst="rect">
            <a:avLst/>
          </a:prstGeom>
          <a:noFill/>
        </p:spPr>
        <p:txBody>
          <a:bodyPr wrap="square" rtlCol="0">
            <a:spAutoFit/>
          </a:bodyPr>
          <a:lstStyle/>
          <a:p>
            <a:r>
              <a:rPr lang="id-ID" sz="2800" dirty="0">
                <a:solidFill>
                  <a:srgbClr val="F3F9FB"/>
                </a:solidFill>
                <a:latin typeface="Times New Roman" panose="02020603050405020304" pitchFamily="18" charset="0"/>
                <a:cs typeface="Times New Roman" panose="02020603050405020304" pitchFamily="18" charset="0"/>
              </a:rPr>
              <a:t>di akhir proses 2 tidak terjadi perubahan maka kita bisa hentikan proses Bellman Ford disini, karena proses 3 dan 4 tidak akan mengupdat kembali jaraknya. </a:t>
            </a:r>
          </a:p>
          <a:p>
            <a:endParaRPr lang="id-ID" sz="2800" dirty="0" smtClean="0">
              <a:solidFill>
                <a:srgbClr val="F3F9FB"/>
              </a:solidFill>
              <a:latin typeface="Times New Roman" panose="02020603050405020304" pitchFamily="18" charset="0"/>
              <a:cs typeface="Times New Roman" panose="02020603050405020304" pitchFamily="18" charset="0"/>
            </a:endParaRPr>
          </a:p>
          <a:p>
            <a:r>
              <a:rPr lang="id-ID" sz="2800" dirty="0" smtClean="0">
                <a:solidFill>
                  <a:srgbClr val="F3F9FB"/>
                </a:solidFill>
                <a:latin typeface="Times New Roman" panose="02020603050405020304" pitchFamily="18" charset="0"/>
                <a:cs typeface="Times New Roman" panose="02020603050405020304" pitchFamily="18" charset="0"/>
              </a:rPr>
              <a:t>sehingga jarak </a:t>
            </a:r>
            <a:r>
              <a:rPr lang="id-ID" sz="2800" dirty="0">
                <a:solidFill>
                  <a:srgbClr val="F3F9FB"/>
                </a:solidFill>
                <a:latin typeface="Times New Roman" panose="02020603050405020304" pitchFamily="18" charset="0"/>
                <a:cs typeface="Times New Roman" panose="02020603050405020304" pitchFamily="18" charset="0"/>
              </a:rPr>
              <a:t>terpendek dari source </a:t>
            </a:r>
            <a:r>
              <a:rPr lang="id-ID" sz="2800" dirty="0" smtClean="0">
                <a:solidFill>
                  <a:srgbClr val="F3F9FB"/>
                </a:solidFill>
                <a:latin typeface="Times New Roman" panose="02020603050405020304" pitchFamily="18" charset="0"/>
                <a:cs typeface="Times New Roman" panose="02020603050405020304" pitchFamily="18" charset="0"/>
              </a:rPr>
              <a:t>adalah:</a:t>
            </a:r>
            <a:endParaRPr lang="id-ID" sz="2800" dirty="0">
              <a:solidFill>
                <a:srgbClr val="F3F9FB"/>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4341782" y="2907921"/>
            <a:ext cx="327334" cy="400110"/>
          </a:xfrm>
          <a:prstGeom prst="rect">
            <a:avLst/>
          </a:prstGeom>
          <a:noFill/>
        </p:spPr>
        <p:txBody>
          <a:bodyPr wrap="none" rtlCol="0">
            <a:spAutoFit/>
          </a:bodyPr>
          <a:lstStyle/>
          <a:p>
            <a:r>
              <a:rPr lang="id-ID" sz="2000" dirty="0" smtClean="0">
                <a:ln>
                  <a:solidFill>
                    <a:srgbClr val="A6A6A6"/>
                  </a:solidFill>
                </a:ln>
                <a:solidFill>
                  <a:srgbClr val="2B2B2B"/>
                </a:solidFill>
              </a:rPr>
              <a:t>2</a:t>
            </a:r>
            <a:endParaRPr lang="id-ID" sz="2000" dirty="0">
              <a:ln>
                <a:solidFill>
                  <a:srgbClr val="A6A6A6"/>
                </a:solidFill>
              </a:ln>
              <a:solidFill>
                <a:srgbClr val="2B2B2B"/>
              </a:solidFill>
            </a:endParaRPr>
          </a:p>
        </p:txBody>
      </p:sp>
      <p:sp>
        <p:nvSpPr>
          <p:cNvPr id="34" name="TextBox 33"/>
          <p:cNvSpPr txBox="1"/>
          <p:nvPr/>
        </p:nvSpPr>
        <p:spPr>
          <a:xfrm>
            <a:off x="5219061" y="4692250"/>
            <a:ext cx="327334" cy="400110"/>
          </a:xfrm>
          <a:prstGeom prst="rect">
            <a:avLst/>
          </a:prstGeom>
          <a:noFill/>
        </p:spPr>
        <p:txBody>
          <a:bodyPr wrap="none" rtlCol="0">
            <a:spAutoFit/>
          </a:bodyPr>
          <a:lstStyle/>
          <a:p>
            <a:r>
              <a:rPr lang="id-ID" sz="2000" dirty="0">
                <a:ln>
                  <a:solidFill>
                    <a:srgbClr val="A6A6A6"/>
                  </a:solidFill>
                </a:ln>
                <a:solidFill>
                  <a:srgbClr val="2B2B2B"/>
                </a:solidFill>
              </a:rPr>
              <a:t>1</a:t>
            </a:r>
          </a:p>
        </p:txBody>
      </p:sp>
      <p:sp>
        <p:nvSpPr>
          <p:cNvPr id="35" name="TextBox 34"/>
          <p:cNvSpPr txBox="1"/>
          <p:nvPr/>
        </p:nvSpPr>
        <p:spPr>
          <a:xfrm>
            <a:off x="5647254" y="2220094"/>
            <a:ext cx="327334" cy="400110"/>
          </a:xfrm>
          <a:prstGeom prst="rect">
            <a:avLst/>
          </a:prstGeom>
          <a:noFill/>
        </p:spPr>
        <p:txBody>
          <a:bodyPr wrap="none" rtlCol="0">
            <a:spAutoFit/>
          </a:bodyPr>
          <a:lstStyle/>
          <a:p>
            <a:r>
              <a:rPr lang="id-ID" sz="2000" dirty="0">
                <a:solidFill>
                  <a:srgbClr val="2B2B2B"/>
                </a:solidFill>
              </a:rPr>
              <a:t>2</a:t>
            </a:r>
          </a:p>
        </p:txBody>
      </p:sp>
      <p:sp>
        <p:nvSpPr>
          <p:cNvPr id="36" name="TextBox 35"/>
          <p:cNvSpPr txBox="1"/>
          <p:nvPr/>
        </p:nvSpPr>
        <p:spPr>
          <a:xfrm>
            <a:off x="6732103" y="2796858"/>
            <a:ext cx="327334" cy="400110"/>
          </a:xfrm>
          <a:prstGeom prst="rect">
            <a:avLst/>
          </a:prstGeom>
          <a:noFill/>
        </p:spPr>
        <p:txBody>
          <a:bodyPr wrap="none" rtlCol="0">
            <a:spAutoFit/>
          </a:bodyPr>
          <a:lstStyle/>
          <a:p>
            <a:r>
              <a:rPr lang="id-ID" sz="2000" dirty="0">
                <a:solidFill>
                  <a:srgbClr val="FF0000"/>
                </a:solidFill>
              </a:rPr>
              <a:t>1</a:t>
            </a:r>
          </a:p>
        </p:txBody>
      </p:sp>
      <p:sp>
        <p:nvSpPr>
          <p:cNvPr id="38" name="TextBox 37"/>
          <p:cNvSpPr txBox="1"/>
          <p:nvPr/>
        </p:nvSpPr>
        <p:spPr>
          <a:xfrm>
            <a:off x="6053491" y="5626890"/>
            <a:ext cx="412292" cy="400110"/>
          </a:xfrm>
          <a:prstGeom prst="rect">
            <a:avLst/>
          </a:prstGeom>
          <a:noFill/>
        </p:spPr>
        <p:txBody>
          <a:bodyPr wrap="none" rtlCol="0">
            <a:spAutoFit/>
          </a:bodyPr>
          <a:lstStyle/>
          <a:p>
            <a:r>
              <a:rPr lang="id-ID" sz="2000" dirty="0" smtClean="0">
                <a:solidFill>
                  <a:srgbClr val="FF0000"/>
                </a:solidFill>
              </a:rPr>
              <a:t>-2</a:t>
            </a:r>
            <a:endParaRPr lang="id-ID" sz="2000" dirty="0">
              <a:solidFill>
                <a:srgbClr val="FF0000"/>
              </a:solidFill>
            </a:endParaRPr>
          </a:p>
        </p:txBody>
      </p:sp>
      <p:cxnSp>
        <p:nvCxnSpPr>
          <p:cNvPr id="40" name="Straight Arrow Connector 39"/>
          <p:cNvCxnSpPr>
            <a:stCxn id="9" idx="5"/>
            <a:endCxn id="13" idx="1"/>
          </p:cNvCxnSpPr>
          <p:nvPr/>
        </p:nvCxnSpPr>
        <p:spPr>
          <a:xfrm>
            <a:off x="3829212" y="2546468"/>
            <a:ext cx="2004658" cy="2579466"/>
          </a:xfrm>
          <a:prstGeom prst="straightConnector1">
            <a:avLst/>
          </a:prstGeom>
          <a:ln w="28575">
            <a:solidFill>
              <a:srgbClr val="A6A6A6"/>
            </a:solidFill>
            <a:headEnd type="triangle"/>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6284238" y="3936928"/>
            <a:ext cx="412292"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37" name="TextBox 36"/>
          <p:cNvSpPr txBox="1"/>
          <p:nvPr/>
        </p:nvSpPr>
        <p:spPr>
          <a:xfrm>
            <a:off x="2143038" y="4167332"/>
            <a:ext cx="327334" cy="400110"/>
          </a:xfrm>
          <a:prstGeom prst="rect">
            <a:avLst/>
          </a:prstGeom>
          <a:noFill/>
        </p:spPr>
        <p:txBody>
          <a:bodyPr wrap="none" rtlCol="0">
            <a:spAutoFit/>
          </a:bodyPr>
          <a:lstStyle/>
          <a:p>
            <a:r>
              <a:rPr lang="id-ID" sz="2000" dirty="0">
                <a:solidFill>
                  <a:srgbClr val="FF0000"/>
                </a:solidFill>
              </a:rPr>
              <a:t>0</a:t>
            </a:r>
          </a:p>
        </p:txBody>
      </p:sp>
      <p:sp>
        <p:nvSpPr>
          <p:cNvPr id="39" name="TextBox 38"/>
          <p:cNvSpPr txBox="1"/>
          <p:nvPr/>
        </p:nvSpPr>
        <p:spPr>
          <a:xfrm>
            <a:off x="1202321" y="678172"/>
            <a:ext cx="5675085" cy="400110"/>
          </a:xfrm>
          <a:prstGeom prst="rect">
            <a:avLst/>
          </a:prstGeom>
          <a:noFill/>
        </p:spPr>
        <p:txBody>
          <a:bodyPr wrap="square" rtlCol="0">
            <a:spAutoFit/>
          </a:bodyPr>
          <a:lstStyle/>
          <a:p>
            <a:pPr lvl="0"/>
            <a:r>
              <a:rPr lang="id-ID" sz="2000" dirty="0">
                <a:solidFill>
                  <a:srgbClr val="2B2B2B"/>
                </a:solidFill>
                <a:latin typeface="Times New Roman" panose="02020603050405020304" pitchFamily="18" charset="0"/>
                <a:cs typeface="Times New Roman" panose="02020603050405020304" pitchFamily="18" charset="0"/>
              </a:rPr>
              <a:t>lakukan kembali SSSP spanning tree</a:t>
            </a:r>
          </a:p>
        </p:txBody>
      </p:sp>
      <p:sp>
        <p:nvSpPr>
          <p:cNvPr id="8" name="Rectangle 7"/>
          <p:cNvSpPr/>
          <p:nvPr/>
        </p:nvSpPr>
        <p:spPr>
          <a:xfrm>
            <a:off x="786487" y="6401800"/>
            <a:ext cx="5902578" cy="375487"/>
          </a:xfrm>
          <a:prstGeom prst="rect">
            <a:avLst/>
          </a:prstGeom>
        </p:spPr>
        <p:txBody>
          <a:bodyPr wrap="none">
            <a:spAutoFit/>
          </a:bodyPr>
          <a:lstStyle/>
          <a:p>
            <a:pPr marL="457200" marR="76200">
              <a:lnSpc>
                <a:spcPct val="115000"/>
              </a:lnSpc>
              <a:spcBef>
                <a:spcPts val="1800"/>
              </a:spcBef>
              <a:spcAft>
                <a:spcPts val="1800"/>
              </a:spcAft>
            </a:pPr>
            <a:r>
              <a:rPr lang="id-ID" sz="1600" dirty="0">
                <a:solidFill>
                  <a:srgbClr val="1155CC"/>
                </a:solidFill>
                <a:latin typeface="Times New Roman" panose="02020603050405020304" pitchFamily="18" charset="0"/>
                <a:ea typeface="Roboto" pitchFamily="2" charset="0"/>
                <a:hlinkClick r:id="rId2"/>
              </a:rPr>
              <a:t>https://www.geeksforgeeks.org/bellman-ford-algorithm-dp-23/</a:t>
            </a:r>
            <a:endParaRPr lang="id-ID" sz="1600" dirty="0">
              <a:effectLst/>
              <a:latin typeface="Arial" panose="020B0604020202020204" pitchFamily="34" charset="0"/>
              <a:ea typeface="Arial" panose="020B0604020202020204" pitchFamily="34" charset="0"/>
            </a:endParaRPr>
          </a:p>
        </p:txBody>
      </p:sp>
      <p:sp>
        <p:nvSpPr>
          <p:cNvPr id="17" name="TextBox 16"/>
          <p:cNvSpPr txBox="1"/>
          <p:nvPr/>
        </p:nvSpPr>
        <p:spPr>
          <a:xfrm>
            <a:off x="1229104" y="6061906"/>
            <a:ext cx="1209281" cy="400110"/>
          </a:xfrm>
          <a:prstGeom prst="rect">
            <a:avLst/>
          </a:prstGeom>
          <a:noFill/>
        </p:spPr>
        <p:txBody>
          <a:bodyPr wrap="square" rtlCol="0">
            <a:spAutoFit/>
          </a:bodyPr>
          <a:lstStyle/>
          <a:p>
            <a:r>
              <a:rPr lang="id-ID" sz="2000" dirty="0" smtClean="0">
                <a:solidFill>
                  <a:srgbClr val="2B2B2B"/>
                </a:solidFill>
                <a:latin typeface="Times New Roman" panose="02020603050405020304" pitchFamily="18" charset="0"/>
                <a:cs typeface="Times New Roman" panose="02020603050405020304" pitchFamily="18" charset="0"/>
              </a:rPr>
              <a:t>Referensi</a:t>
            </a:r>
            <a:endParaRPr lang="id-ID" sz="2000" dirty="0">
              <a:solidFill>
                <a:srgbClr val="2B2B2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5207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14" name="Google Shape;235;p4"/>
          <p:cNvSpPr/>
          <p:nvPr/>
        </p:nvSpPr>
        <p:spPr>
          <a:xfrm flipH="1">
            <a:off x="10113571" y="-7215905"/>
            <a:ext cx="1486545" cy="6230029"/>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Google Shape;235;p4"/>
          <p:cNvSpPr/>
          <p:nvPr/>
        </p:nvSpPr>
        <p:spPr>
          <a:xfrm>
            <a:off x="2104814" y="5933628"/>
            <a:ext cx="7882213" cy="807844"/>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27" name="Google Shape;235;p4"/>
          <p:cNvSpPr/>
          <p:nvPr/>
        </p:nvSpPr>
        <p:spPr>
          <a:xfrm>
            <a:off x="2132663" y="1421772"/>
            <a:ext cx="7882213" cy="3978322"/>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236" name="Google Shape;236;p4"/>
          <p:cNvSpPr txBox="1"/>
          <p:nvPr/>
        </p:nvSpPr>
        <p:spPr>
          <a:xfrm>
            <a:off x="918766" y="2283442"/>
            <a:ext cx="10310006" cy="784790"/>
          </a:xfrm>
          <a:prstGeom prst="rect">
            <a:avLst/>
          </a:prstGeom>
          <a:noFill/>
          <a:ln>
            <a:noFill/>
          </a:ln>
        </p:spPr>
        <p:txBody>
          <a:bodyPr spcFirstLastPara="1" wrap="square" lIns="91425" tIns="45700" rIns="91425" bIns="45700" anchor="t" anchorCtr="0">
            <a:spAutoFit/>
          </a:bodyPr>
          <a:lstStyle/>
          <a:p>
            <a:pPr lvl="0" algn="ctr"/>
            <a:r>
              <a:rPr lang="id-ID" sz="4500" b="1" dirty="0" smtClean="0">
                <a:solidFill>
                  <a:srgbClr val="3CBEB4"/>
                </a:solidFill>
                <a:latin typeface="Merriweather"/>
                <a:ea typeface="Merriweather"/>
                <a:cs typeface="Merriweather"/>
                <a:sym typeface="Merriweather"/>
              </a:rPr>
              <a:t>Kompleksitas Algoritma</a:t>
            </a:r>
            <a:endParaRPr lang="id-ID" sz="4500" b="1" dirty="0">
              <a:solidFill>
                <a:srgbClr val="3CBEB4"/>
              </a:solidFill>
              <a:latin typeface="Merriweather"/>
              <a:ea typeface="Merriweather"/>
              <a:cs typeface="Merriweather"/>
              <a:sym typeface="Merriweather"/>
            </a:endParaRPr>
          </a:p>
        </p:txBody>
      </p:sp>
      <p:sp>
        <p:nvSpPr>
          <p:cNvPr id="43" name="Google Shape;227;g5878a8e993_0_2"/>
          <p:cNvSpPr txBox="1"/>
          <p:nvPr/>
        </p:nvSpPr>
        <p:spPr>
          <a:xfrm>
            <a:off x="2012414" y="-781168"/>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46" name="Google Shape;227;g5878a8e993_0_2"/>
          <p:cNvSpPr txBox="1"/>
          <p:nvPr/>
        </p:nvSpPr>
        <p:spPr>
          <a:xfrm>
            <a:off x="10029052" y="-849919"/>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10" name="Google Shape;236;p4"/>
          <p:cNvSpPr txBox="1"/>
          <p:nvPr/>
        </p:nvSpPr>
        <p:spPr>
          <a:xfrm>
            <a:off x="918766" y="3243695"/>
            <a:ext cx="10310006" cy="1015622"/>
          </a:xfrm>
          <a:prstGeom prst="rect">
            <a:avLst/>
          </a:prstGeom>
          <a:noFill/>
          <a:ln>
            <a:noFill/>
          </a:ln>
        </p:spPr>
        <p:txBody>
          <a:bodyPr spcFirstLastPara="1" wrap="square" lIns="91425" tIns="45700" rIns="91425" bIns="45700" anchor="t" anchorCtr="0">
            <a:spAutoFit/>
          </a:bodyPr>
          <a:lstStyle/>
          <a:p>
            <a:pPr lvl="0" algn="ctr"/>
            <a:r>
              <a:rPr lang="id-ID" sz="6000" b="1" dirty="0" smtClean="0">
                <a:solidFill>
                  <a:srgbClr val="3CBEB4"/>
                </a:solidFill>
                <a:latin typeface="Merriweather"/>
                <a:ea typeface="Merriweather"/>
                <a:cs typeface="Merriweather"/>
                <a:sym typeface="Merriweather"/>
              </a:rPr>
              <a:t>Bellman - Ford</a:t>
            </a:r>
            <a:endParaRPr lang="id-ID" sz="6000" b="1" dirty="0">
              <a:solidFill>
                <a:srgbClr val="3CBEB4"/>
              </a:solidFill>
              <a:latin typeface="Merriweather"/>
              <a:ea typeface="Merriweather"/>
              <a:cs typeface="Merriweather"/>
              <a:sym typeface="Merriweather"/>
            </a:endParaRPr>
          </a:p>
        </p:txBody>
      </p:sp>
      <p:sp>
        <p:nvSpPr>
          <p:cNvPr id="12" name="Google Shape;235;p4"/>
          <p:cNvSpPr/>
          <p:nvPr/>
        </p:nvSpPr>
        <p:spPr>
          <a:xfrm flipH="1">
            <a:off x="525869" y="6858000"/>
            <a:ext cx="1486545" cy="6230029"/>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Tree>
    <p:extLst>
      <p:ext uri="{BB962C8B-B14F-4D97-AF65-F5344CB8AC3E}">
        <p14:creationId xmlns:p14="http://schemas.microsoft.com/office/powerpoint/2010/main" val="797128636"/>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anim calcmode="lin" valueType="num">
                                      <p:cBhvr>
                                        <p:cTn id="8" dur="200" fill="hold"/>
                                        <p:tgtEl>
                                          <p:spTgt spid="27"/>
                                        </p:tgtEl>
                                        <p:attrNameLst>
                                          <p:attrName>ppt_x</p:attrName>
                                        </p:attrNameLst>
                                      </p:cBhvr>
                                      <p:tavLst>
                                        <p:tav tm="0">
                                          <p:val>
                                            <p:strVal val="#ppt_x"/>
                                          </p:val>
                                        </p:tav>
                                        <p:tav tm="100000">
                                          <p:val>
                                            <p:strVal val="#ppt_x"/>
                                          </p:val>
                                        </p:tav>
                                      </p:tavLst>
                                    </p:anim>
                                    <p:anim calcmode="lin" valueType="num">
                                      <p:cBhvr>
                                        <p:cTn id="9" dur="2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200"/>
                            </p:stCondLst>
                            <p:childTnLst>
                              <p:par>
                                <p:cTn id="11" presetID="10" presetClass="entr" presetSubtype="0" fill="hold" nodeType="afterEffect">
                                  <p:stCondLst>
                                    <p:cond delay="200"/>
                                  </p:stCondLst>
                                  <p:childTnLst>
                                    <p:set>
                                      <p:cBhvr>
                                        <p:cTn id="12" dur="1" fill="hold">
                                          <p:stCondLst>
                                            <p:cond delay="0"/>
                                          </p:stCondLst>
                                        </p:cTn>
                                        <p:tgtEl>
                                          <p:spTgt spid="236"/>
                                        </p:tgtEl>
                                        <p:attrNameLst>
                                          <p:attrName>style.visibility</p:attrName>
                                        </p:attrNameLst>
                                      </p:cBhvr>
                                      <p:to>
                                        <p:strVal val="visible"/>
                                      </p:to>
                                    </p:set>
                                    <p:animEffect transition="in" filter="fade">
                                      <p:cBhvr>
                                        <p:cTn id="13" dur="500"/>
                                        <p:tgtEl>
                                          <p:spTgt spid="236"/>
                                        </p:tgtEl>
                                      </p:cBhvr>
                                    </p:animEffect>
                                  </p:childTnLst>
                                </p:cTn>
                              </p:par>
                              <p:par>
                                <p:cTn id="14" presetID="10" presetClass="entr" presetSubtype="0" fill="hold" nodeType="withEffect">
                                  <p:stCondLst>
                                    <p:cond delay="2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900"/>
                            </p:stCondLst>
                            <p:childTnLst>
                              <p:par>
                                <p:cTn id="18" presetID="42"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
                                        <p:tgtEl>
                                          <p:spTgt spid="12"/>
                                        </p:tgtEl>
                                      </p:cBhvr>
                                    </p:animEffect>
                                    <p:anim calcmode="lin" valueType="num">
                                      <p:cBhvr>
                                        <p:cTn id="21" dur="200" fill="hold"/>
                                        <p:tgtEl>
                                          <p:spTgt spid="12"/>
                                        </p:tgtEl>
                                        <p:attrNameLst>
                                          <p:attrName>ppt_x</p:attrName>
                                        </p:attrNameLst>
                                      </p:cBhvr>
                                      <p:tavLst>
                                        <p:tav tm="0">
                                          <p:val>
                                            <p:strVal val="#ppt_x"/>
                                          </p:val>
                                        </p:tav>
                                        <p:tav tm="100000">
                                          <p:val>
                                            <p:strVal val="#ppt_x"/>
                                          </p:val>
                                        </p:tav>
                                      </p:tavLst>
                                    </p:anim>
                                    <p:anim calcmode="lin" valueType="num">
                                      <p:cBhvr>
                                        <p:cTn id="22" dur="2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100"/>
                            </p:stCondLst>
                            <p:childTnLst>
                              <p:par>
                                <p:cTn id="24" presetID="64" presetClass="path" presetSubtype="0" accel="50000" decel="50000" fill="hold" grpId="1" nodeType="afterEffect">
                                  <p:stCondLst>
                                    <p:cond delay="0"/>
                                  </p:stCondLst>
                                  <p:childTnLst>
                                    <p:animMotion origin="layout" path="M 3.54167E-6 3.33333E-6 L -0.00091 -0.62639 " pathEditMode="relative" rAng="0" ptsTypes="AA">
                                      <p:cBhvr>
                                        <p:cTn id="25" dur="300" fill="hold"/>
                                        <p:tgtEl>
                                          <p:spTgt spid="12"/>
                                        </p:tgtEl>
                                        <p:attrNameLst>
                                          <p:attrName>ppt_x</p:attrName>
                                          <p:attrName>ppt_y</p:attrName>
                                        </p:attrNameLst>
                                      </p:cBhvr>
                                      <p:rCtr x="-52" y="-31319"/>
                                    </p:animMotion>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300"/>
                                        <p:tgtEl>
                                          <p:spTgt spid="14"/>
                                        </p:tgtEl>
                                      </p:cBhvr>
                                    </p:animEffect>
                                    <p:anim calcmode="lin" valueType="num">
                                      <p:cBhvr>
                                        <p:cTn id="29" dur="300" fill="hold"/>
                                        <p:tgtEl>
                                          <p:spTgt spid="14"/>
                                        </p:tgtEl>
                                        <p:attrNameLst>
                                          <p:attrName>ppt_x</p:attrName>
                                        </p:attrNameLst>
                                      </p:cBhvr>
                                      <p:tavLst>
                                        <p:tav tm="0">
                                          <p:val>
                                            <p:strVal val="#ppt_x"/>
                                          </p:val>
                                        </p:tav>
                                        <p:tav tm="100000">
                                          <p:val>
                                            <p:strVal val="#ppt_x"/>
                                          </p:val>
                                        </p:tav>
                                      </p:tavLst>
                                    </p:anim>
                                    <p:anim calcmode="lin" valueType="num">
                                      <p:cBhvr>
                                        <p:cTn id="30" dur="300" fill="hold"/>
                                        <p:tgtEl>
                                          <p:spTgt spid="14"/>
                                        </p:tgtEl>
                                        <p:attrNameLst>
                                          <p:attrName>ppt_y</p:attrName>
                                        </p:attrNameLst>
                                      </p:cBhvr>
                                      <p:tavLst>
                                        <p:tav tm="0">
                                          <p:val>
                                            <p:strVal val="#ppt_y+.1"/>
                                          </p:val>
                                        </p:tav>
                                        <p:tav tm="100000">
                                          <p:val>
                                            <p:strVal val="#ppt_y"/>
                                          </p:val>
                                        </p:tav>
                                      </p:tavLst>
                                    </p:anim>
                                  </p:childTnLst>
                                </p:cTn>
                              </p:par>
                              <p:par>
                                <p:cTn id="31" presetID="42" presetClass="path" presetSubtype="0" accel="50000" decel="50000" fill="hold" grpId="1" nodeType="withEffect">
                                  <p:stCondLst>
                                    <p:cond delay="0"/>
                                  </p:stCondLst>
                                  <p:childTnLst>
                                    <p:animMotion origin="layout" path="M 0.00235 0.07408 L 0.00313 0.6919 " pathEditMode="relative" rAng="0" ptsTypes="AA">
                                      <p:cBhvr>
                                        <p:cTn id="32" dur="300" fill="hold"/>
                                        <p:tgtEl>
                                          <p:spTgt spid="14"/>
                                        </p:tgtEl>
                                        <p:attrNameLst>
                                          <p:attrName>ppt_x</p:attrName>
                                          <p:attrName>ppt_y</p:attrName>
                                        </p:attrNameLst>
                                      </p:cBhvr>
                                      <p:rCtr x="39" y="30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7" grpId="0" animBg="1"/>
      <p:bldP spid="12"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12" name="Google Shape;235;p4"/>
          <p:cNvSpPr/>
          <p:nvPr/>
        </p:nvSpPr>
        <p:spPr>
          <a:xfrm flipH="1">
            <a:off x="525869" y="6858000"/>
            <a:ext cx="1486545" cy="6230029"/>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14" name="Google Shape;235;p4"/>
          <p:cNvSpPr/>
          <p:nvPr/>
        </p:nvSpPr>
        <p:spPr>
          <a:xfrm flipH="1">
            <a:off x="2533706" y="-6230032"/>
            <a:ext cx="1486545" cy="6230029"/>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9" name="Google Shape;235;p4"/>
          <p:cNvSpPr/>
          <p:nvPr/>
        </p:nvSpPr>
        <p:spPr>
          <a:xfrm>
            <a:off x="2104814" y="5933628"/>
            <a:ext cx="7882213" cy="807844"/>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27" name="Google Shape;235;p4"/>
          <p:cNvSpPr/>
          <p:nvPr/>
        </p:nvSpPr>
        <p:spPr>
          <a:xfrm>
            <a:off x="4309787" y="0"/>
            <a:ext cx="7882213" cy="6858000"/>
          </a:xfrm>
          <a:prstGeom prst="rect">
            <a:avLst/>
          </a:prstGeom>
          <a:solidFill>
            <a:srgbClr val="2B2B2B"/>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236" name="Google Shape;236;p4"/>
          <p:cNvSpPr txBox="1"/>
          <p:nvPr/>
        </p:nvSpPr>
        <p:spPr>
          <a:xfrm>
            <a:off x="223289" y="2690355"/>
            <a:ext cx="3939837" cy="1477287"/>
          </a:xfrm>
          <a:prstGeom prst="rect">
            <a:avLst/>
          </a:prstGeom>
          <a:noFill/>
          <a:ln>
            <a:noFill/>
          </a:ln>
        </p:spPr>
        <p:txBody>
          <a:bodyPr spcFirstLastPara="1" wrap="square" lIns="91425" tIns="45700" rIns="91425" bIns="45700" anchor="t" anchorCtr="0">
            <a:spAutoFit/>
          </a:bodyPr>
          <a:lstStyle/>
          <a:p>
            <a:pPr lvl="0" algn="ctr"/>
            <a:r>
              <a:rPr lang="id-ID" sz="4500" b="1" dirty="0" smtClean="0">
                <a:solidFill>
                  <a:srgbClr val="3CBEB4"/>
                </a:solidFill>
                <a:latin typeface="Merriweather"/>
                <a:ea typeface="Merriweather"/>
                <a:cs typeface="Merriweather"/>
                <a:sym typeface="Merriweather"/>
              </a:rPr>
              <a:t>Kompleksitas Algoritma</a:t>
            </a:r>
            <a:endParaRPr lang="id-ID" sz="4500" b="1" dirty="0">
              <a:solidFill>
                <a:srgbClr val="3CBEB4"/>
              </a:solidFill>
              <a:latin typeface="Merriweather"/>
              <a:ea typeface="Merriweather"/>
              <a:cs typeface="Merriweather"/>
              <a:sym typeface="Merriweather"/>
            </a:endParaRPr>
          </a:p>
        </p:txBody>
      </p:sp>
      <p:sp>
        <p:nvSpPr>
          <p:cNvPr id="43" name="Google Shape;227;g5878a8e993_0_2"/>
          <p:cNvSpPr txBox="1"/>
          <p:nvPr/>
        </p:nvSpPr>
        <p:spPr>
          <a:xfrm>
            <a:off x="2012414" y="-781168"/>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46" name="Google Shape;227;g5878a8e993_0_2"/>
          <p:cNvSpPr txBox="1"/>
          <p:nvPr/>
        </p:nvSpPr>
        <p:spPr>
          <a:xfrm>
            <a:off x="10029052" y="-849919"/>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10" name="Google Shape;236;p4"/>
          <p:cNvSpPr txBox="1"/>
          <p:nvPr/>
        </p:nvSpPr>
        <p:spPr>
          <a:xfrm>
            <a:off x="4603108" y="797530"/>
            <a:ext cx="7174910" cy="5262939"/>
          </a:xfrm>
          <a:prstGeom prst="rect">
            <a:avLst/>
          </a:prstGeom>
          <a:noFill/>
          <a:ln>
            <a:noFill/>
          </a:ln>
        </p:spPr>
        <p:txBody>
          <a:bodyPr spcFirstLastPara="1" wrap="square" lIns="91425" tIns="45700" rIns="91425" bIns="45700" anchor="t" anchorCtr="0">
            <a:spAutoFit/>
          </a:bodyPr>
          <a:lstStyle/>
          <a:p>
            <a:pPr algn="just">
              <a:lnSpc>
                <a:spcPct val="150000"/>
              </a:lnSpc>
            </a:pPr>
            <a:r>
              <a:rPr lang="en-US" altLang="ko-KR" sz="2800" dirty="0">
                <a:solidFill>
                  <a:srgbClr val="3CBEB4"/>
                </a:solidFill>
                <a:latin typeface="Times New Roman" panose="02020603050405020304" pitchFamily="18" charset="0"/>
                <a:cs typeface="Times New Roman" panose="02020603050405020304" pitchFamily="18" charset="0"/>
              </a:rPr>
              <a:t>RUNNING TIME</a:t>
            </a:r>
          </a:p>
          <a:p>
            <a:pPr algn="just">
              <a:lnSpc>
                <a:spcPct val="150000"/>
              </a:lnSpc>
            </a:pPr>
            <a:r>
              <a:rPr lang="en-US" altLang="ko-KR" sz="2800" dirty="0" err="1">
                <a:solidFill>
                  <a:srgbClr val="F6F8F8"/>
                </a:solidFill>
                <a:latin typeface="Times New Roman" panose="02020603050405020304" pitchFamily="18" charset="0"/>
                <a:cs typeface="Times New Roman" panose="02020603050405020304" pitchFamily="18" charset="0"/>
              </a:rPr>
              <a:t>Inisialisasi</a:t>
            </a:r>
            <a:r>
              <a:rPr lang="en-US" altLang="ko-KR" sz="2800" dirty="0">
                <a:solidFill>
                  <a:srgbClr val="F6F8F8"/>
                </a:solidFill>
                <a:latin typeface="Times New Roman" panose="02020603050405020304" pitchFamily="18" charset="0"/>
                <a:cs typeface="Times New Roman" panose="02020603050405020304" pitchFamily="18" charset="0"/>
              </a:rPr>
              <a:t> : O (V)</a:t>
            </a:r>
          </a:p>
          <a:p>
            <a:pPr algn="just">
              <a:lnSpc>
                <a:spcPct val="150000"/>
              </a:lnSpc>
            </a:pPr>
            <a:r>
              <a:rPr lang="en-US" altLang="ko-KR" sz="2800" dirty="0">
                <a:solidFill>
                  <a:srgbClr val="F6F8F8"/>
                </a:solidFill>
                <a:latin typeface="Times New Roman" panose="02020603050405020304" pitchFamily="18" charset="0"/>
                <a:cs typeface="Times New Roman" panose="02020603050405020304" pitchFamily="18" charset="0"/>
              </a:rPr>
              <a:t>Loop </a:t>
            </a:r>
            <a:r>
              <a:rPr lang="en-US" altLang="ko-KR" sz="2800" dirty="0" err="1">
                <a:solidFill>
                  <a:srgbClr val="F6F8F8"/>
                </a:solidFill>
                <a:latin typeface="Times New Roman" panose="02020603050405020304" pitchFamily="18" charset="0"/>
                <a:cs typeface="Times New Roman" panose="02020603050405020304" pitchFamily="18" charset="0"/>
              </a:rPr>
              <a:t>utama</a:t>
            </a:r>
            <a:r>
              <a:rPr lang="en-US" altLang="ko-KR" sz="2800" dirty="0">
                <a:solidFill>
                  <a:srgbClr val="F6F8F8"/>
                </a:solidFill>
                <a:latin typeface="Times New Roman" panose="02020603050405020304" pitchFamily="18" charset="0"/>
                <a:cs typeface="Times New Roman" panose="02020603050405020304" pitchFamily="18" charset="0"/>
              </a:rPr>
              <a:t> : O (V.E)</a:t>
            </a:r>
          </a:p>
          <a:p>
            <a:pPr algn="just">
              <a:lnSpc>
                <a:spcPct val="150000"/>
              </a:lnSpc>
            </a:pPr>
            <a:r>
              <a:rPr lang="en-US" altLang="ko-KR" sz="2800" dirty="0" err="1">
                <a:solidFill>
                  <a:srgbClr val="F6F8F8"/>
                </a:solidFill>
                <a:latin typeface="Times New Roman" panose="02020603050405020304" pitchFamily="18" charset="0"/>
                <a:cs typeface="Times New Roman" panose="02020603050405020304" pitchFamily="18" charset="0"/>
              </a:rPr>
              <a:t>Pengecekan</a:t>
            </a:r>
            <a:r>
              <a:rPr lang="en-US" altLang="ko-KR" sz="2800" dirty="0">
                <a:solidFill>
                  <a:srgbClr val="F6F8F8"/>
                </a:solidFill>
                <a:latin typeface="Times New Roman" panose="02020603050405020304" pitchFamily="18" charset="0"/>
                <a:cs typeface="Times New Roman" panose="02020603050405020304" pitchFamily="18" charset="0"/>
              </a:rPr>
              <a:t> loop negative : O (E)</a:t>
            </a:r>
          </a:p>
          <a:p>
            <a:pPr algn="just">
              <a:lnSpc>
                <a:spcPct val="150000"/>
              </a:lnSpc>
            </a:pPr>
            <a:r>
              <a:rPr lang="en-US" altLang="ko-KR" sz="2800" dirty="0">
                <a:solidFill>
                  <a:srgbClr val="F6F8F8"/>
                </a:solidFill>
                <a:latin typeface="Times New Roman" panose="02020603050405020304" pitchFamily="18" charset="0"/>
                <a:cs typeface="Times New Roman" panose="02020603050405020304" pitchFamily="18" charset="0"/>
              </a:rPr>
              <a:t>Total = O (</a:t>
            </a:r>
            <a:r>
              <a:rPr lang="en-US" altLang="ko-KR" sz="2800" dirty="0" err="1">
                <a:solidFill>
                  <a:srgbClr val="F6F8F8"/>
                </a:solidFill>
                <a:latin typeface="Times New Roman" panose="02020603050405020304" pitchFamily="18" charset="0"/>
                <a:cs typeface="Times New Roman" panose="02020603050405020304" pitchFamily="18" charset="0"/>
              </a:rPr>
              <a:t>VxE</a:t>
            </a:r>
            <a:r>
              <a:rPr lang="en-US" altLang="ko-KR" sz="2800" dirty="0">
                <a:solidFill>
                  <a:srgbClr val="F6F8F8"/>
                </a:solidFill>
                <a:latin typeface="Times New Roman" panose="02020603050405020304" pitchFamily="18" charset="0"/>
                <a:cs typeface="Times New Roman" panose="02020603050405020304" pitchFamily="18" charset="0"/>
              </a:rPr>
              <a:t>)</a:t>
            </a:r>
          </a:p>
          <a:p>
            <a:pPr algn="just">
              <a:lnSpc>
                <a:spcPct val="150000"/>
              </a:lnSpc>
            </a:pPr>
            <a:endParaRPr lang="en-US" altLang="ko-KR" sz="2800" dirty="0">
              <a:solidFill>
                <a:srgbClr val="3CBEB4"/>
              </a:solidFill>
              <a:latin typeface="Times New Roman" panose="02020603050405020304" pitchFamily="18" charset="0"/>
              <a:cs typeface="Times New Roman" panose="02020603050405020304" pitchFamily="18" charset="0"/>
            </a:endParaRPr>
          </a:p>
          <a:p>
            <a:pPr algn="just">
              <a:lnSpc>
                <a:spcPct val="150000"/>
              </a:lnSpc>
            </a:pPr>
            <a:r>
              <a:rPr lang="en-US" altLang="ko-KR" sz="2800" dirty="0" err="1">
                <a:solidFill>
                  <a:srgbClr val="3CBEB4"/>
                </a:solidFill>
                <a:latin typeface="Times New Roman" panose="02020603050405020304" pitchFamily="18" charset="0"/>
                <a:cs typeface="Times New Roman" panose="02020603050405020304" pitchFamily="18" charset="0"/>
              </a:rPr>
              <a:t>Contoh</a:t>
            </a:r>
            <a:r>
              <a:rPr lang="en-US" altLang="ko-KR" sz="2800" dirty="0">
                <a:solidFill>
                  <a:srgbClr val="3CBEB4"/>
                </a:solidFill>
                <a:latin typeface="Times New Roman" panose="02020603050405020304" pitchFamily="18" charset="0"/>
                <a:cs typeface="Times New Roman" panose="02020603050405020304" pitchFamily="18" charset="0"/>
              </a:rPr>
              <a:t>: </a:t>
            </a:r>
            <a:r>
              <a:rPr lang="en-US" altLang="ko-KR" sz="2800" dirty="0" err="1">
                <a:solidFill>
                  <a:srgbClr val="F6F8F8"/>
                </a:solidFill>
                <a:latin typeface="Times New Roman" panose="02020603050405020304" pitchFamily="18" charset="0"/>
                <a:cs typeface="Times New Roman" panose="02020603050405020304" pitchFamily="18" charset="0"/>
              </a:rPr>
              <a:t>Jalankan</a:t>
            </a:r>
            <a:r>
              <a:rPr lang="en-US" altLang="ko-KR" sz="2800" dirty="0">
                <a:solidFill>
                  <a:srgbClr val="F6F8F8"/>
                </a:solidFill>
                <a:latin typeface="Times New Roman" panose="02020603050405020304" pitchFamily="18" charset="0"/>
                <a:cs typeface="Times New Roman" panose="02020603050405020304" pitchFamily="18" charset="0"/>
              </a:rPr>
              <a:t> </a:t>
            </a:r>
            <a:r>
              <a:rPr lang="en-US" altLang="ko-KR" sz="2800" dirty="0" err="1">
                <a:solidFill>
                  <a:srgbClr val="F6F8F8"/>
                </a:solidFill>
                <a:latin typeface="Times New Roman" panose="02020603050405020304" pitchFamily="18" charset="0"/>
                <a:cs typeface="Times New Roman" panose="02020603050405020304" pitchFamily="18" charset="0"/>
              </a:rPr>
              <a:t>algoritma</a:t>
            </a:r>
            <a:r>
              <a:rPr lang="en-US" altLang="ko-KR" sz="2800" dirty="0">
                <a:solidFill>
                  <a:srgbClr val="F6F8F8"/>
                </a:solidFill>
                <a:latin typeface="Times New Roman" panose="02020603050405020304" pitchFamily="18" charset="0"/>
                <a:cs typeface="Times New Roman" panose="02020603050405020304" pitchFamily="18" charset="0"/>
              </a:rPr>
              <a:t> </a:t>
            </a:r>
            <a:r>
              <a:rPr lang="en-US" altLang="ko-KR" sz="2800" dirty="0" err="1">
                <a:solidFill>
                  <a:srgbClr val="F6F8F8"/>
                </a:solidFill>
                <a:latin typeface="Times New Roman" panose="02020603050405020304" pitchFamily="18" charset="0"/>
                <a:cs typeface="Times New Roman" panose="02020603050405020304" pitchFamily="18" charset="0"/>
              </a:rPr>
              <a:t>pada</a:t>
            </a:r>
            <a:r>
              <a:rPr lang="en-US" altLang="ko-KR" sz="2800" dirty="0">
                <a:solidFill>
                  <a:srgbClr val="F6F8F8"/>
                </a:solidFill>
                <a:latin typeface="Times New Roman" panose="02020603050405020304" pitchFamily="18" charset="0"/>
                <a:cs typeface="Times New Roman" panose="02020603050405020304" pitchFamily="18" charset="0"/>
              </a:rPr>
              <a:t> </a:t>
            </a:r>
            <a:r>
              <a:rPr lang="en-US" altLang="ko-KR" sz="2800" dirty="0" err="1">
                <a:solidFill>
                  <a:srgbClr val="F6F8F8"/>
                </a:solidFill>
                <a:latin typeface="Times New Roman" panose="02020603050405020304" pitchFamily="18" charset="0"/>
                <a:cs typeface="Times New Roman" panose="02020603050405020304" pitchFamily="18" charset="0"/>
              </a:rPr>
              <a:t>grafik</a:t>
            </a:r>
            <a:r>
              <a:rPr lang="en-US" altLang="ko-KR" sz="2800" dirty="0">
                <a:solidFill>
                  <a:srgbClr val="F6F8F8"/>
                </a:solidFill>
                <a:latin typeface="Times New Roman" panose="02020603050405020304" pitchFamily="18" charset="0"/>
                <a:cs typeface="Times New Roman" panose="02020603050405020304" pitchFamily="18" charset="0"/>
              </a:rPr>
              <a:t> </a:t>
            </a:r>
            <a:r>
              <a:rPr lang="en-US" altLang="ko-KR" sz="2800" dirty="0" err="1">
                <a:solidFill>
                  <a:srgbClr val="F6F8F8"/>
                </a:solidFill>
                <a:latin typeface="Times New Roman" panose="02020603050405020304" pitchFamily="18" charset="0"/>
                <a:cs typeface="Times New Roman" panose="02020603050405020304" pitchFamily="18" charset="0"/>
              </a:rPr>
              <a:t>sampel</a:t>
            </a:r>
            <a:r>
              <a:rPr lang="en-US" altLang="ko-KR" sz="2800" dirty="0">
                <a:solidFill>
                  <a:srgbClr val="F6F8F8"/>
                </a:solidFill>
                <a:latin typeface="Times New Roman" panose="02020603050405020304" pitchFamily="18" charset="0"/>
                <a:cs typeface="Times New Roman" panose="02020603050405020304" pitchFamily="18" charset="0"/>
              </a:rPr>
              <a:t> </a:t>
            </a:r>
            <a:r>
              <a:rPr lang="en-US" altLang="ko-KR" sz="2800" dirty="0" err="1">
                <a:solidFill>
                  <a:srgbClr val="F6F8F8"/>
                </a:solidFill>
                <a:latin typeface="Times New Roman" panose="02020603050405020304" pitchFamily="18" charset="0"/>
                <a:cs typeface="Times New Roman" panose="02020603050405020304" pitchFamily="18" charset="0"/>
              </a:rPr>
              <a:t>tanpa</a:t>
            </a:r>
            <a:r>
              <a:rPr lang="en-US" altLang="ko-KR" sz="2800" dirty="0">
                <a:solidFill>
                  <a:srgbClr val="F6F8F8"/>
                </a:solidFill>
                <a:latin typeface="Times New Roman" panose="02020603050405020304" pitchFamily="18" charset="0"/>
                <a:cs typeface="Times New Roman" panose="02020603050405020304" pitchFamily="18" charset="0"/>
              </a:rPr>
              <a:t> </a:t>
            </a:r>
            <a:r>
              <a:rPr lang="en-US" altLang="ko-KR" sz="2800" dirty="0" err="1">
                <a:solidFill>
                  <a:srgbClr val="F6F8F8"/>
                </a:solidFill>
                <a:latin typeface="Times New Roman" panose="02020603050405020304" pitchFamily="18" charset="0"/>
                <a:cs typeface="Times New Roman" panose="02020603050405020304" pitchFamily="18" charset="0"/>
              </a:rPr>
              <a:t>siklus</a:t>
            </a:r>
            <a:r>
              <a:rPr lang="en-US" altLang="ko-KR" sz="2800" dirty="0">
                <a:solidFill>
                  <a:srgbClr val="F6F8F8"/>
                </a:solidFill>
                <a:latin typeface="Times New Roman" panose="02020603050405020304" pitchFamily="18" charset="0"/>
                <a:cs typeface="Times New Roman" panose="02020603050405020304" pitchFamily="18" charset="0"/>
              </a:rPr>
              <a:t> </a:t>
            </a:r>
            <a:r>
              <a:rPr lang="en-US" altLang="ko-KR" sz="2800" dirty="0" err="1">
                <a:solidFill>
                  <a:srgbClr val="F6F8F8"/>
                </a:solidFill>
                <a:latin typeface="Times New Roman" panose="02020603050405020304" pitchFamily="18" charset="0"/>
                <a:cs typeface="Times New Roman" panose="02020603050405020304" pitchFamily="18" charset="0"/>
              </a:rPr>
              <a:t>berat</a:t>
            </a:r>
            <a:r>
              <a:rPr lang="en-US" altLang="ko-KR" sz="2800" dirty="0">
                <a:solidFill>
                  <a:srgbClr val="F6F8F8"/>
                </a:solidFill>
                <a:latin typeface="Times New Roman" panose="02020603050405020304" pitchFamily="18" charset="0"/>
                <a:cs typeface="Times New Roman" panose="02020603050405020304" pitchFamily="18" charset="0"/>
              </a:rPr>
              <a:t> </a:t>
            </a:r>
            <a:r>
              <a:rPr lang="en-US" altLang="ko-KR" sz="2800" dirty="0" err="1">
                <a:solidFill>
                  <a:srgbClr val="F6F8F8"/>
                </a:solidFill>
                <a:latin typeface="Times New Roman" panose="02020603050405020304" pitchFamily="18" charset="0"/>
                <a:cs typeface="Times New Roman" panose="02020603050405020304" pitchFamily="18" charset="0"/>
              </a:rPr>
              <a:t>negatif</a:t>
            </a:r>
            <a:r>
              <a:rPr lang="en-US" altLang="ko-KR" sz="2800" dirty="0">
                <a:solidFill>
                  <a:srgbClr val="F6F8F8"/>
                </a:solidFill>
                <a:latin typeface="Times New Roman" panose="02020603050405020304" pitchFamily="18" charset="0"/>
                <a:cs typeface="Times New Roman" panose="02020603050405020304" pitchFamily="18" charset="0"/>
              </a:rPr>
              <a:t>.</a:t>
            </a:r>
            <a:endParaRPr lang="ko-KR" altLang="en-US" sz="2800" dirty="0">
              <a:solidFill>
                <a:srgbClr val="F6F8F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233526"/>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anim calcmode="lin" valueType="num">
                                      <p:cBhvr>
                                        <p:cTn id="8" dur="200" fill="hold"/>
                                        <p:tgtEl>
                                          <p:spTgt spid="27"/>
                                        </p:tgtEl>
                                        <p:attrNameLst>
                                          <p:attrName>ppt_x</p:attrName>
                                        </p:attrNameLst>
                                      </p:cBhvr>
                                      <p:tavLst>
                                        <p:tav tm="0">
                                          <p:val>
                                            <p:strVal val="#ppt_x"/>
                                          </p:val>
                                        </p:tav>
                                        <p:tav tm="100000">
                                          <p:val>
                                            <p:strVal val="#ppt_x"/>
                                          </p:val>
                                        </p:tav>
                                      </p:tavLst>
                                    </p:anim>
                                    <p:anim calcmode="lin" valueType="num">
                                      <p:cBhvr>
                                        <p:cTn id="9" dur="2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200"/>
                            </p:stCondLst>
                            <p:childTnLst>
                              <p:par>
                                <p:cTn id="11" presetID="10" presetClass="entr" presetSubtype="0" fill="hold" nodeType="afterEffect">
                                  <p:stCondLst>
                                    <p:cond delay="200"/>
                                  </p:stCondLst>
                                  <p:childTnLst>
                                    <p:set>
                                      <p:cBhvr>
                                        <p:cTn id="12" dur="1" fill="hold">
                                          <p:stCondLst>
                                            <p:cond delay="0"/>
                                          </p:stCondLst>
                                        </p:cTn>
                                        <p:tgtEl>
                                          <p:spTgt spid="236"/>
                                        </p:tgtEl>
                                        <p:attrNameLst>
                                          <p:attrName>style.visibility</p:attrName>
                                        </p:attrNameLst>
                                      </p:cBhvr>
                                      <p:to>
                                        <p:strVal val="visible"/>
                                      </p:to>
                                    </p:set>
                                    <p:animEffect transition="in" filter="fade">
                                      <p:cBhvr>
                                        <p:cTn id="13" dur="500"/>
                                        <p:tgtEl>
                                          <p:spTgt spid="236"/>
                                        </p:tgtEl>
                                      </p:cBhvr>
                                    </p:animEffect>
                                  </p:childTnLst>
                                </p:cTn>
                              </p:par>
                              <p:par>
                                <p:cTn id="14" presetID="10" presetClass="entr" presetSubtype="0" fill="hold" nodeType="withEffect">
                                  <p:stCondLst>
                                    <p:cond delay="2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900"/>
                            </p:stCondLst>
                            <p:childTnLst>
                              <p:par>
                                <p:cTn id="18" presetID="42"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
                                        <p:tgtEl>
                                          <p:spTgt spid="12"/>
                                        </p:tgtEl>
                                      </p:cBhvr>
                                    </p:animEffect>
                                    <p:anim calcmode="lin" valueType="num">
                                      <p:cBhvr>
                                        <p:cTn id="21" dur="200" fill="hold"/>
                                        <p:tgtEl>
                                          <p:spTgt spid="12"/>
                                        </p:tgtEl>
                                        <p:attrNameLst>
                                          <p:attrName>ppt_x</p:attrName>
                                        </p:attrNameLst>
                                      </p:cBhvr>
                                      <p:tavLst>
                                        <p:tav tm="0">
                                          <p:val>
                                            <p:strVal val="#ppt_x"/>
                                          </p:val>
                                        </p:tav>
                                        <p:tav tm="100000">
                                          <p:val>
                                            <p:strVal val="#ppt_x"/>
                                          </p:val>
                                        </p:tav>
                                      </p:tavLst>
                                    </p:anim>
                                    <p:anim calcmode="lin" valueType="num">
                                      <p:cBhvr>
                                        <p:cTn id="22" dur="2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100"/>
                            </p:stCondLst>
                            <p:childTnLst>
                              <p:par>
                                <p:cTn id="24" presetID="64" presetClass="path" presetSubtype="0" accel="50000" decel="50000" fill="hold" grpId="1" nodeType="afterEffect">
                                  <p:stCondLst>
                                    <p:cond delay="0"/>
                                  </p:stCondLst>
                                  <p:childTnLst>
                                    <p:animMotion origin="layout" path="M 3.54167E-6 3.33333E-6 L -0.00091 -0.62639 " pathEditMode="relative" rAng="0" ptsTypes="AA">
                                      <p:cBhvr>
                                        <p:cTn id="25" dur="300" fill="hold"/>
                                        <p:tgtEl>
                                          <p:spTgt spid="12"/>
                                        </p:tgtEl>
                                        <p:attrNameLst>
                                          <p:attrName>ppt_x</p:attrName>
                                          <p:attrName>ppt_y</p:attrName>
                                        </p:attrNameLst>
                                      </p:cBhvr>
                                      <p:rCtr x="-52" y="-31319"/>
                                    </p:animMotion>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300"/>
                                        <p:tgtEl>
                                          <p:spTgt spid="14"/>
                                        </p:tgtEl>
                                      </p:cBhvr>
                                    </p:animEffect>
                                    <p:anim calcmode="lin" valueType="num">
                                      <p:cBhvr>
                                        <p:cTn id="29" dur="300" fill="hold"/>
                                        <p:tgtEl>
                                          <p:spTgt spid="14"/>
                                        </p:tgtEl>
                                        <p:attrNameLst>
                                          <p:attrName>ppt_x</p:attrName>
                                        </p:attrNameLst>
                                      </p:cBhvr>
                                      <p:tavLst>
                                        <p:tav tm="0">
                                          <p:val>
                                            <p:strVal val="#ppt_x"/>
                                          </p:val>
                                        </p:tav>
                                        <p:tav tm="100000">
                                          <p:val>
                                            <p:strVal val="#ppt_x"/>
                                          </p:val>
                                        </p:tav>
                                      </p:tavLst>
                                    </p:anim>
                                    <p:anim calcmode="lin" valueType="num">
                                      <p:cBhvr>
                                        <p:cTn id="30" dur="300" fill="hold"/>
                                        <p:tgtEl>
                                          <p:spTgt spid="14"/>
                                        </p:tgtEl>
                                        <p:attrNameLst>
                                          <p:attrName>ppt_y</p:attrName>
                                        </p:attrNameLst>
                                      </p:cBhvr>
                                      <p:tavLst>
                                        <p:tav tm="0">
                                          <p:val>
                                            <p:strVal val="#ppt_y+.1"/>
                                          </p:val>
                                        </p:tav>
                                        <p:tav tm="100000">
                                          <p:val>
                                            <p:strVal val="#ppt_y"/>
                                          </p:val>
                                        </p:tav>
                                      </p:tavLst>
                                    </p:anim>
                                  </p:childTnLst>
                                </p:cTn>
                              </p:par>
                              <p:par>
                                <p:cTn id="31" presetID="42" presetClass="path" presetSubtype="0" accel="50000" decel="50000" fill="hold" grpId="1" nodeType="withEffect">
                                  <p:stCondLst>
                                    <p:cond delay="0"/>
                                  </p:stCondLst>
                                  <p:childTnLst>
                                    <p:animMotion origin="layout" path="M 0.00234 0.07408 L 0.00313 0.6919 " pathEditMode="relative" rAng="0" ptsTypes="AA">
                                      <p:cBhvr>
                                        <p:cTn id="32" dur="300" fill="hold"/>
                                        <p:tgtEl>
                                          <p:spTgt spid="14"/>
                                        </p:tgtEl>
                                        <p:attrNameLst>
                                          <p:attrName>ppt_x</p:attrName>
                                          <p:attrName>ppt_y</p:attrName>
                                        </p:attrNameLst>
                                      </p:cBhvr>
                                      <p:rCtr x="39" y="30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9" name="Google Shape;235;p4"/>
          <p:cNvSpPr/>
          <p:nvPr/>
        </p:nvSpPr>
        <p:spPr>
          <a:xfrm>
            <a:off x="2104814" y="5933628"/>
            <a:ext cx="7882213" cy="807844"/>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27" name="Google Shape;235;p4"/>
          <p:cNvSpPr/>
          <p:nvPr/>
        </p:nvSpPr>
        <p:spPr>
          <a:xfrm>
            <a:off x="0" y="0"/>
            <a:ext cx="12191999" cy="5372100"/>
          </a:xfrm>
          <a:prstGeom prst="rect">
            <a:avLst/>
          </a:prstGeom>
          <a:solidFill>
            <a:srgbClr val="2B2B2B"/>
          </a:solidFill>
          <a:ln>
            <a:noFill/>
          </a:ln>
          <a:effectLst>
            <a:outerShdw blurRad="774700" dist="190500" dir="5400000" sx="104000" sy="104000" algn="ctr" rotWithShape="0">
              <a:srgbClr val="000000">
                <a:alpha val="23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B2B2B"/>
              </a:solidFill>
              <a:latin typeface="Arial"/>
              <a:ea typeface="Arial"/>
              <a:cs typeface="Arial"/>
              <a:sym typeface="Arial"/>
            </a:endParaRPr>
          </a:p>
        </p:txBody>
      </p:sp>
      <p:sp>
        <p:nvSpPr>
          <p:cNvPr id="236" name="Google Shape;236;p4"/>
          <p:cNvSpPr txBox="1"/>
          <p:nvPr/>
        </p:nvSpPr>
        <p:spPr>
          <a:xfrm>
            <a:off x="2719039" y="2686050"/>
            <a:ext cx="6653761" cy="1323399"/>
          </a:xfrm>
          <a:prstGeom prst="rect">
            <a:avLst/>
          </a:prstGeom>
          <a:noFill/>
          <a:ln>
            <a:noFill/>
          </a:ln>
        </p:spPr>
        <p:txBody>
          <a:bodyPr spcFirstLastPara="1" wrap="square" lIns="91425" tIns="45700" rIns="91425" bIns="45700" anchor="t" anchorCtr="0">
            <a:spAutoFit/>
          </a:bodyPr>
          <a:lstStyle/>
          <a:p>
            <a:pPr lvl="0" algn="ctr"/>
            <a:r>
              <a:rPr lang="id-ID" sz="8000" b="1" dirty="0" smtClean="0">
                <a:solidFill>
                  <a:srgbClr val="3CBEB4"/>
                </a:solidFill>
                <a:latin typeface="Merriweather"/>
                <a:ea typeface="Merriweather"/>
                <a:cs typeface="Merriweather"/>
                <a:sym typeface="Merriweather"/>
              </a:rPr>
              <a:t>THANKYOU</a:t>
            </a:r>
            <a:endParaRPr lang="id-ID" sz="8000" b="1" dirty="0">
              <a:solidFill>
                <a:srgbClr val="3CBEB4"/>
              </a:solidFill>
              <a:latin typeface="Merriweather"/>
              <a:ea typeface="Merriweather"/>
              <a:cs typeface="Merriweather"/>
              <a:sym typeface="Merriweather"/>
            </a:endParaRPr>
          </a:p>
        </p:txBody>
      </p:sp>
      <p:sp>
        <p:nvSpPr>
          <p:cNvPr id="43" name="Google Shape;227;g5878a8e993_0_2"/>
          <p:cNvSpPr txBox="1"/>
          <p:nvPr/>
        </p:nvSpPr>
        <p:spPr>
          <a:xfrm>
            <a:off x="2012414" y="-781168"/>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46" name="Google Shape;227;g5878a8e993_0_2"/>
          <p:cNvSpPr txBox="1"/>
          <p:nvPr/>
        </p:nvSpPr>
        <p:spPr>
          <a:xfrm>
            <a:off x="10029052" y="-849919"/>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14" name="Google Shape;235;p4"/>
          <p:cNvSpPr/>
          <p:nvPr/>
        </p:nvSpPr>
        <p:spPr>
          <a:xfrm rot="2410417" flipH="1">
            <a:off x="12744507" y="-6484027"/>
            <a:ext cx="1486545" cy="6230029"/>
          </a:xfrm>
          <a:prstGeom prst="rect">
            <a:avLst/>
          </a:prstGeom>
          <a:solidFill>
            <a:srgbClr val="3CBEB4"/>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CBEB4"/>
              </a:solidFill>
              <a:latin typeface="Arial"/>
              <a:ea typeface="Arial"/>
              <a:cs typeface="Arial"/>
              <a:sym typeface="Arial"/>
            </a:endParaRPr>
          </a:p>
        </p:txBody>
      </p:sp>
      <p:sp>
        <p:nvSpPr>
          <p:cNvPr id="13" name="Google Shape;235;p4"/>
          <p:cNvSpPr/>
          <p:nvPr/>
        </p:nvSpPr>
        <p:spPr>
          <a:xfrm rot="2410417" flipH="1">
            <a:off x="9290763" y="-6484029"/>
            <a:ext cx="1486545" cy="6230029"/>
          </a:xfrm>
          <a:prstGeom prst="rect">
            <a:avLst/>
          </a:prstGeom>
          <a:solidFill>
            <a:srgbClr val="3CBEB4"/>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CBEB4"/>
              </a:solidFill>
              <a:latin typeface="Arial"/>
              <a:ea typeface="Arial"/>
              <a:cs typeface="Arial"/>
              <a:sym typeface="Arial"/>
            </a:endParaRPr>
          </a:p>
        </p:txBody>
      </p:sp>
      <p:sp>
        <p:nvSpPr>
          <p:cNvPr id="15" name="Google Shape;235;p4"/>
          <p:cNvSpPr/>
          <p:nvPr/>
        </p:nvSpPr>
        <p:spPr>
          <a:xfrm rot="2410417" flipH="1">
            <a:off x="5974485" y="-6764793"/>
            <a:ext cx="1486545" cy="6230029"/>
          </a:xfrm>
          <a:prstGeom prst="rect">
            <a:avLst/>
          </a:prstGeom>
          <a:solidFill>
            <a:srgbClr val="3CBEB4"/>
          </a:solidFill>
          <a:ln>
            <a:noFill/>
          </a:ln>
          <a:effectLst>
            <a:outerShdw blurRad="355600" dir="5400000" algn="ctr" rotWithShape="0">
              <a:srgbClr val="000000">
                <a:alpha val="4313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sz="1800" dirty="0" smtClean="0">
                <a:solidFill>
                  <a:srgbClr val="3CBEB4"/>
                </a:solidFill>
                <a:latin typeface="Arial"/>
                <a:ea typeface="Arial"/>
                <a:cs typeface="Arial"/>
                <a:sym typeface="Arial"/>
              </a:rPr>
              <a:t>`</a:t>
            </a:r>
            <a:endParaRPr sz="1800" dirty="0">
              <a:solidFill>
                <a:srgbClr val="3CBEB4"/>
              </a:solidFill>
              <a:latin typeface="Arial"/>
              <a:ea typeface="Arial"/>
              <a:cs typeface="Arial"/>
              <a:sym typeface="Arial"/>
            </a:endParaRPr>
          </a:p>
        </p:txBody>
      </p:sp>
    </p:spTree>
    <p:extLst>
      <p:ext uri="{BB962C8B-B14F-4D97-AF65-F5344CB8AC3E}">
        <p14:creationId xmlns:p14="http://schemas.microsoft.com/office/powerpoint/2010/main" val="188076565"/>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anim calcmode="lin" valueType="num">
                                      <p:cBhvr>
                                        <p:cTn id="8" dur="200" fill="hold"/>
                                        <p:tgtEl>
                                          <p:spTgt spid="27"/>
                                        </p:tgtEl>
                                        <p:attrNameLst>
                                          <p:attrName>ppt_x</p:attrName>
                                        </p:attrNameLst>
                                      </p:cBhvr>
                                      <p:tavLst>
                                        <p:tav tm="0">
                                          <p:val>
                                            <p:strVal val="#ppt_x"/>
                                          </p:val>
                                        </p:tav>
                                        <p:tav tm="100000">
                                          <p:val>
                                            <p:strVal val="#ppt_x"/>
                                          </p:val>
                                        </p:tav>
                                      </p:tavLst>
                                    </p:anim>
                                    <p:anim calcmode="lin" valueType="num">
                                      <p:cBhvr>
                                        <p:cTn id="9" dur="2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200"/>
                            </p:stCondLst>
                            <p:childTnLst>
                              <p:par>
                                <p:cTn id="11" presetID="10" presetClass="entr" presetSubtype="0" fill="hold" nodeType="afterEffect">
                                  <p:stCondLst>
                                    <p:cond delay="200"/>
                                  </p:stCondLst>
                                  <p:childTnLst>
                                    <p:set>
                                      <p:cBhvr>
                                        <p:cTn id="12" dur="1" fill="hold">
                                          <p:stCondLst>
                                            <p:cond delay="0"/>
                                          </p:stCondLst>
                                        </p:cTn>
                                        <p:tgtEl>
                                          <p:spTgt spid="236"/>
                                        </p:tgtEl>
                                        <p:attrNameLst>
                                          <p:attrName>style.visibility</p:attrName>
                                        </p:attrNameLst>
                                      </p:cBhvr>
                                      <p:to>
                                        <p:strVal val="visible"/>
                                      </p:to>
                                    </p:set>
                                    <p:animEffect transition="in" filter="fade">
                                      <p:cBhvr>
                                        <p:cTn id="13" dur="500"/>
                                        <p:tgtEl>
                                          <p:spTgt spid="236"/>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300"/>
                                        <p:tgtEl>
                                          <p:spTgt spid="14"/>
                                        </p:tgtEl>
                                      </p:cBhvr>
                                    </p:animEffect>
                                    <p:anim calcmode="lin" valueType="num">
                                      <p:cBhvr>
                                        <p:cTn id="17" dur="300" fill="hold"/>
                                        <p:tgtEl>
                                          <p:spTgt spid="14"/>
                                        </p:tgtEl>
                                        <p:attrNameLst>
                                          <p:attrName>ppt_x</p:attrName>
                                        </p:attrNameLst>
                                      </p:cBhvr>
                                      <p:tavLst>
                                        <p:tav tm="0">
                                          <p:val>
                                            <p:strVal val="#ppt_x"/>
                                          </p:val>
                                        </p:tav>
                                        <p:tav tm="100000">
                                          <p:val>
                                            <p:strVal val="#ppt_x"/>
                                          </p:val>
                                        </p:tav>
                                      </p:tavLst>
                                    </p:anim>
                                    <p:anim calcmode="lin" valueType="num">
                                      <p:cBhvr>
                                        <p:cTn id="18" dur="300" fill="hold"/>
                                        <p:tgtEl>
                                          <p:spTgt spid="14"/>
                                        </p:tgtEl>
                                        <p:attrNameLst>
                                          <p:attrName>ppt_y</p:attrName>
                                        </p:attrNameLst>
                                      </p:cBhvr>
                                      <p:tavLst>
                                        <p:tav tm="0">
                                          <p:val>
                                            <p:strVal val="#ppt_y+.1"/>
                                          </p:val>
                                        </p:tav>
                                        <p:tav tm="100000">
                                          <p:val>
                                            <p:strVal val="#ppt_y"/>
                                          </p:val>
                                        </p:tav>
                                      </p:tavLst>
                                    </p:anim>
                                  </p:childTnLst>
                                </p:cTn>
                              </p:par>
                              <p:par>
                                <p:cTn id="19" presetID="42" presetClass="path" presetSubtype="0" accel="50000" decel="50000" fill="hold" grpId="1" nodeType="withEffect">
                                  <p:stCondLst>
                                    <p:cond delay="0"/>
                                  </p:stCondLst>
                                  <p:childTnLst>
                                    <p:animMotion origin="layout" path="M 2.22045E-16 3.7037E-6 L -0.21875 0.45463 " pathEditMode="relative" rAng="0" ptsTypes="AA">
                                      <p:cBhvr>
                                        <p:cTn id="20" dur="300" fill="hold"/>
                                        <p:tgtEl>
                                          <p:spTgt spid="14"/>
                                        </p:tgtEl>
                                        <p:attrNameLst>
                                          <p:attrName>ppt_x</p:attrName>
                                          <p:attrName>ppt_y</p:attrName>
                                        </p:attrNameLst>
                                      </p:cBhvr>
                                      <p:rCtr x="-10938" y="22731"/>
                                    </p:animMotion>
                                  </p:childTnLst>
                                </p:cTn>
                              </p:par>
                              <p:par>
                                <p:cTn id="21" presetID="42"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300"/>
                                        <p:tgtEl>
                                          <p:spTgt spid="13"/>
                                        </p:tgtEl>
                                      </p:cBhvr>
                                    </p:animEffect>
                                    <p:anim calcmode="lin" valueType="num">
                                      <p:cBhvr>
                                        <p:cTn id="24" dur="300" fill="hold"/>
                                        <p:tgtEl>
                                          <p:spTgt spid="13"/>
                                        </p:tgtEl>
                                        <p:attrNameLst>
                                          <p:attrName>ppt_x</p:attrName>
                                        </p:attrNameLst>
                                      </p:cBhvr>
                                      <p:tavLst>
                                        <p:tav tm="0">
                                          <p:val>
                                            <p:strVal val="#ppt_x"/>
                                          </p:val>
                                        </p:tav>
                                        <p:tav tm="100000">
                                          <p:val>
                                            <p:strVal val="#ppt_x"/>
                                          </p:val>
                                        </p:tav>
                                      </p:tavLst>
                                    </p:anim>
                                    <p:anim calcmode="lin" valueType="num">
                                      <p:cBhvr>
                                        <p:cTn id="25" dur="300" fill="hold"/>
                                        <p:tgtEl>
                                          <p:spTgt spid="13"/>
                                        </p:tgtEl>
                                        <p:attrNameLst>
                                          <p:attrName>ppt_y</p:attrName>
                                        </p:attrNameLst>
                                      </p:cBhvr>
                                      <p:tavLst>
                                        <p:tav tm="0">
                                          <p:val>
                                            <p:strVal val="#ppt_y+.1"/>
                                          </p:val>
                                        </p:tav>
                                        <p:tav tm="100000">
                                          <p:val>
                                            <p:strVal val="#ppt_y"/>
                                          </p:val>
                                        </p:tav>
                                      </p:tavLst>
                                    </p:anim>
                                  </p:childTnLst>
                                </p:cTn>
                              </p:par>
                              <p:par>
                                <p:cTn id="26" presetID="42" presetClass="path" presetSubtype="0" accel="50000" decel="50000" fill="hold" grpId="1" nodeType="withEffect">
                                  <p:stCondLst>
                                    <p:cond delay="0"/>
                                  </p:stCondLst>
                                  <p:childTnLst>
                                    <p:animMotion origin="layout" path="M 3.33333E-6 3.7037E-6 L -0.21875 0.45463 " pathEditMode="relative" rAng="0" ptsTypes="AA">
                                      <p:cBhvr>
                                        <p:cTn id="27" dur="300" fill="hold"/>
                                        <p:tgtEl>
                                          <p:spTgt spid="13"/>
                                        </p:tgtEl>
                                        <p:attrNameLst>
                                          <p:attrName>ppt_x</p:attrName>
                                          <p:attrName>ppt_y</p:attrName>
                                        </p:attrNameLst>
                                      </p:cBhvr>
                                      <p:rCtr x="-10938" y="22731"/>
                                    </p:animMotion>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300"/>
                                        <p:tgtEl>
                                          <p:spTgt spid="15"/>
                                        </p:tgtEl>
                                      </p:cBhvr>
                                    </p:animEffect>
                                    <p:anim calcmode="lin" valueType="num">
                                      <p:cBhvr>
                                        <p:cTn id="31" dur="300" fill="hold"/>
                                        <p:tgtEl>
                                          <p:spTgt spid="15"/>
                                        </p:tgtEl>
                                        <p:attrNameLst>
                                          <p:attrName>ppt_x</p:attrName>
                                        </p:attrNameLst>
                                      </p:cBhvr>
                                      <p:tavLst>
                                        <p:tav tm="0">
                                          <p:val>
                                            <p:strVal val="#ppt_x"/>
                                          </p:val>
                                        </p:tav>
                                        <p:tav tm="100000">
                                          <p:val>
                                            <p:strVal val="#ppt_x"/>
                                          </p:val>
                                        </p:tav>
                                      </p:tavLst>
                                    </p:anim>
                                    <p:anim calcmode="lin" valueType="num">
                                      <p:cBhvr>
                                        <p:cTn id="32" dur="300" fill="hold"/>
                                        <p:tgtEl>
                                          <p:spTgt spid="15"/>
                                        </p:tgtEl>
                                        <p:attrNameLst>
                                          <p:attrName>ppt_y</p:attrName>
                                        </p:attrNameLst>
                                      </p:cBhvr>
                                      <p:tavLst>
                                        <p:tav tm="0">
                                          <p:val>
                                            <p:strVal val="#ppt_y+.1"/>
                                          </p:val>
                                        </p:tav>
                                        <p:tav tm="100000">
                                          <p:val>
                                            <p:strVal val="#ppt_y"/>
                                          </p:val>
                                        </p:tav>
                                      </p:tavLst>
                                    </p:anim>
                                  </p:childTnLst>
                                </p:cTn>
                              </p:par>
                              <p:par>
                                <p:cTn id="33" presetID="42" presetClass="path" presetSubtype="0" accel="50000" decel="50000" fill="hold" grpId="1" nodeType="withEffect">
                                  <p:stCondLst>
                                    <p:cond delay="0"/>
                                  </p:stCondLst>
                                  <p:childTnLst>
                                    <p:animMotion origin="layout" path="M -1.45833E-6 -4.07407E-6 L -0.21875 0.45463 " pathEditMode="relative" rAng="0" ptsTypes="AA">
                                      <p:cBhvr>
                                        <p:cTn id="34" dur="300" fill="hold"/>
                                        <p:tgtEl>
                                          <p:spTgt spid="15"/>
                                        </p:tgtEl>
                                        <p:attrNameLst>
                                          <p:attrName>ppt_x</p:attrName>
                                          <p:attrName>ppt_y</p:attrName>
                                        </p:attrNameLst>
                                      </p:cBhvr>
                                      <p:rCtr x="-10938" y="2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4" grpId="0" animBg="1"/>
      <p:bldP spid="14" grpId="1" animBg="1"/>
      <p:bldP spid="13" grpId="0" animBg="1"/>
      <p:bldP spid="13" grpId="1" animBg="1"/>
      <p:bldP spid="15" grpId="0" animBg="1"/>
      <p:bldP spid="1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4" name="Google Shape;194;g5a9dbbabfc_1_8"/>
          <p:cNvGrpSpPr/>
          <p:nvPr/>
        </p:nvGrpSpPr>
        <p:grpSpPr>
          <a:xfrm>
            <a:off x="1447654" y="365956"/>
            <a:ext cx="8832223" cy="646200"/>
            <a:chOff x="1797225" y="560835"/>
            <a:chExt cx="8832223" cy="646200"/>
          </a:xfrm>
        </p:grpSpPr>
        <p:sp>
          <p:nvSpPr>
            <p:cNvPr id="195" name="Google Shape;195;g5a9dbbabfc_1_8"/>
            <p:cNvSpPr txBox="1"/>
            <p:nvPr/>
          </p:nvSpPr>
          <p:spPr>
            <a:xfrm>
              <a:off x="1797225" y="560835"/>
              <a:ext cx="8832223"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4500" b="1" dirty="0" smtClean="0">
                  <a:solidFill>
                    <a:srgbClr val="3CBEB4"/>
                  </a:solidFill>
                  <a:latin typeface="Merriweather"/>
                  <a:ea typeface="Merriweather"/>
                  <a:cs typeface="Merriweather"/>
                  <a:sym typeface="Merriweather"/>
                </a:rPr>
                <a:t>ALGORITMA</a:t>
              </a:r>
            </a:p>
            <a:p>
              <a:pPr marL="0" marR="0" lvl="0" indent="0" algn="ctr" rtl="0">
                <a:spcBef>
                  <a:spcPts val="0"/>
                </a:spcBef>
                <a:spcAft>
                  <a:spcPts val="0"/>
                </a:spcAft>
                <a:buNone/>
              </a:pPr>
              <a:r>
                <a:rPr lang="id-ID" sz="4500" b="1" dirty="0" smtClean="0">
                  <a:solidFill>
                    <a:srgbClr val="3CBEB4"/>
                  </a:solidFill>
                  <a:latin typeface="Merriweather"/>
                  <a:ea typeface="Merriweather"/>
                  <a:cs typeface="Merriweather"/>
                  <a:sym typeface="Merriweather"/>
                </a:rPr>
                <a:t>BELLMAN - FORD</a:t>
              </a:r>
              <a:endParaRPr sz="4500" b="1" dirty="0">
                <a:solidFill>
                  <a:srgbClr val="3CBEB4"/>
                </a:solidFill>
                <a:latin typeface="Merriweather"/>
                <a:ea typeface="Merriweather"/>
                <a:cs typeface="Merriweather"/>
                <a:sym typeface="Merriweather"/>
              </a:endParaRPr>
            </a:p>
          </p:txBody>
        </p:sp>
        <p:sp>
          <p:nvSpPr>
            <p:cNvPr id="197" name="Google Shape;197;g5a9dbbabfc_1_8"/>
            <p:cNvSpPr txBox="1"/>
            <p:nvPr/>
          </p:nvSpPr>
          <p:spPr>
            <a:xfrm>
              <a:off x="6544017" y="852145"/>
              <a:ext cx="1848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grpSp>
      <p:sp>
        <p:nvSpPr>
          <p:cNvPr id="2" name="Rectangle 1"/>
          <p:cNvSpPr/>
          <p:nvPr/>
        </p:nvSpPr>
        <p:spPr>
          <a:xfrm>
            <a:off x="4708478" y="6277970"/>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oogle Shape;252;p4"/>
          <p:cNvGrpSpPr/>
          <p:nvPr/>
        </p:nvGrpSpPr>
        <p:grpSpPr>
          <a:xfrm rot="2700000">
            <a:off x="-201665" y="827793"/>
            <a:ext cx="1280160" cy="2854557"/>
            <a:chOff x="2358572" y="1016001"/>
            <a:chExt cx="856342" cy="856342"/>
          </a:xfrm>
        </p:grpSpPr>
        <p:cxnSp>
          <p:nvCxnSpPr>
            <p:cNvPr id="20" name="Google Shape;253;p4"/>
            <p:cNvCxnSpPr/>
            <p:nvPr/>
          </p:nvCxnSpPr>
          <p:spPr>
            <a:xfrm>
              <a:off x="2786743" y="1016001"/>
              <a:ext cx="0" cy="856342"/>
            </a:xfrm>
            <a:prstGeom prst="straightConnector1">
              <a:avLst/>
            </a:prstGeom>
            <a:noFill/>
            <a:ln w="254000" cap="flat" cmpd="sng">
              <a:solidFill>
                <a:schemeClr val="dk1"/>
              </a:solidFill>
              <a:prstDash val="solid"/>
              <a:miter lim="800000"/>
              <a:headEnd type="none" w="sm" len="sm"/>
              <a:tailEnd type="none" w="sm" len="sm"/>
            </a:ln>
          </p:spPr>
        </p:cxnSp>
        <p:cxnSp>
          <p:nvCxnSpPr>
            <p:cNvPr id="21" name="Google Shape;254;p4"/>
            <p:cNvCxnSpPr/>
            <p:nvPr/>
          </p:nvCxnSpPr>
          <p:spPr>
            <a:xfrm>
              <a:off x="2786743" y="986972"/>
              <a:ext cx="0" cy="856342"/>
            </a:xfrm>
            <a:prstGeom prst="straightConnector1">
              <a:avLst/>
            </a:prstGeom>
            <a:noFill/>
            <a:ln w="254000" cap="flat" cmpd="sng">
              <a:solidFill>
                <a:schemeClr val="dk1"/>
              </a:solidFill>
              <a:prstDash val="solid"/>
              <a:miter lim="800000"/>
              <a:headEnd type="none" w="sm" len="sm"/>
              <a:tailEnd type="none" w="sm" len="sm"/>
            </a:ln>
          </p:spPr>
        </p:cxnSp>
      </p:grpSp>
      <p:grpSp>
        <p:nvGrpSpPr>
          <p:cNvPr id="13" name="Google Shape;255;p4"/>
          <p:cNvGrpSpPr/>
          <p:nvPr/>
        </p:nvGrpSpPr>
        <p:grpSpPr>
          <a:xfrm rot="2700000">
            <a:off x="46969" y="-218861"/>
            <a:ext cx="914400" cy="3702032"/>
            <a:chOff x="2358572" y="1016001"/>
            <a:chExt cx="856342" cy="856342"/>
          </a:xfrm>
        </p:grpSpPr>
        <p:cxnSp>
          <p:nvCxnSpPr>
            <p:cNvPr id="14" name="Google Shape;256;p4"/>
            <p:cNvCxnSpPr/>
            <p:nvPr/>
          </p:nvCxnSpPr>
          <p:spPr>
            <a:xfrm>
              <a:off x="2786743" y="1016001"/>
              <a:ext cx="0" cy="856342"/>
            </a:xfrm>
            <a:prstGeom prst="straightConnector1">
              <a:avLst/>
            </a:prstGeom>
            <a:noFill/>
            <a:ln w="254000" cap="flat" cmpd="sng">
              <a:solidFill>
                <a:schemeClr val="accent2"/>
              </a:solidFill>
              <a:prstDash val="solid"/>
              <a:miter lim="800000"/>
              <a:headEnd type="none" w="sm" len="sm"/>
              <a:tailEnd type="none" w="sm" len="sm"/>
            </a:ln>
          </p:spPr>
        </p:cxnSp>
        <p:cxnSp>
          <p:nvCxnSpPr>
            <p:cNvPr id="15" name="Google Shape;257;p4"/>
            <p:cNvCxnSpPr/>
            <p:nvPr/>
          </p:nvCxnSpPr>
          <p:spPr>
            <a:xfrm>
              <a:off x="2786743" y="986972"/>
              <a:ext cx="0" cy="856342"/>
            </a:xfrm>
            <a:prstGeom prst="straightConnector1">
              <a:avLst/>
            </a:prstGeom>
            <a:noFill/>
            <a:ln w="254000" cap="flat" cmpd="sng">
              <a:solidFill>
                <a:schemeClr val="accent2"/>
              </a:solidFill>
              <a:prstDash val="solid"/>
              <a:miter lim="800000"/>
              <a:headEnd type="none" w="sm" len="sm"/>
              <a:tailEnd type="none" w="sm" len="sm"/>
            </a:ln>
          </p:spPr>
        </p:cxnSp>
      </p:grpSp>
      <p:grpSp>
        <p:nvGrpSpPr>
          <p:cNvPr id="25" name="Google Shape;252;p4"/>
          <p:cNvGrpSpPr/>
          <p:nvPr/>
        </p:nvGrpSpPr>
        <p:grpSpPr>
          <a:xfrm rot="2700000">
            <a:off x="-551036" y="116138"/>
            <a:ext cx="1280160" cy="2854557"/>
            <a:chOff x="2358572" y="1016001"/>
            <a:chExt cx="856342" cy="856342"/>
          </a:xfrm>
        </p:grpSpPr>
        <p:cxnSp>
          <p:nvCxnSpPr>
            <p:cNvPr id="26" name="Google Shape;253;p4"/>
            <p:cNvCxnSpPr/>
            <p:nvPr/>
          </p:nvCxnSpPr>
          <p:spPr>
            <a:xfrm>
              <a:off x="2786743" y="1016001"/>
              <a:ext cx="0" cy="856342"/>
            </a:xfrm>
            <a:prstGeom prst="straightConnector1">
              <a:avLst/>
            </a:prstGeom>
            <a:noFill/>
            <a:ln w="254000" cap="flat" cmpd="sng">
              <a:solidFill>
                <a:schemeClr val="dk1"/>
              </a:solidFill>
              <a:prstDash val="solid"/>
              <a:miter lim="800000"/>
              <a:headEnd type="none" w="sm" len="sm"/>
              <a:tailEnd type="none" w="sm" len="sm"/>
            </a:ln>
          </p:spPr>
        </p:cxnSp>
        <p:cxnSp>
          <p:nvCxnSpPr>
            <p:cNvPr id="27" name="Google Shape;254;p4"/>
            <p:cNvCxnSpPr/>
            <p:nvPr/>
          </p:nvCxnSpPr>
          <p:spPr>
            <a:xfrm>
              <a:off x="2786743" y="986972"/>
              <a:ext cx="0" cy="856342"/>
            </a:xfrm>
            <a:prstGeom prst="straightConnector1">
              <a:avLst/>
            </a:prstGeom>
            <a:noFill/>
            <a:ln w="254000" cap="flat" cmpd="sng">
              <a:solidFill>
                <a:schemeClr val="dk1"/>
              </a:solidFill>
              <a:prstDash val="solid"/>
              <a:miter lim="800000"/>
              <a:headEnd type="none" w="sm" len="sm"/>
              <a:tailEnd type="none" w="sm" len="sm"/>
            </a:ln>
          </p:spPr>
        </p:cxnSp>
      </p:grpSp>
      <p:grpSp>
        <p:nvGrpSpPr>
          <p:cNvPr id="28" name="Google Shape;252;p4"/>
          <p:cNvGrpSpPr/>
          <p:nvPr/>
        </p:nvGrpSpPr>
        <p:grpSpPr>
          <a:xfrm rot="2700000">
            <a:off x="11277780" y="3388848"/>
            <a:ext cx="1280160" cy="2854557"/>
            <a:chOff x="2358572" y="1016001"/>
            <a:chExt cx="856342" cy="856342"/>
          </a:xfrm>
        </p:grpSpPr>
        <p:cxnSp>
          <p:nvCxnSpPr>
            <p:cNvPr id="29" name="Google Shape;253;p4"/>
            <p:cNvCxnSpPr/>
            <p:nvPr/>
          </p:nvCxnSpPr>
          <p:spPr>
            <a:xfrm>
              <a:off x="2786743" y="1016001"/>
              <a:ext cx="0" cy="856342"/>
            </a:xfrm>
            <a:prstGeom prst="straightConnector1">
              <a:avLst/>
            </a:prstGeom>
            <a:noFill/>
            <a:ln w="254000" cap="flat" cmpd="sng">
              <a:solidFill>
                <a:schemeClr val="dk1"/>
              </a:solidFill>
              <a:prstDash val="solid"/>
              <a:miter lim="800000"/>
              <a:headEnd type="none" w="sm" len="sm"/>
              <a:tailEnd type="none" w="sm" len="sm"/>
            </a:ln>
          </p:spPr>
        </p:cxnSp>
        <p:cxnSp>
          <p:nvCxnSpPr>
            <p:cNvPr id="30" name="Google Shape;254;p4"/>
            <p:cNvCxnSpPr/>
            <p:nvPr/>
          </p:nvCxnSpPr>
          <p:spPr>
            <a:xfrm>
              <a:off x="2786743" y="986972"/>
              <a:ext cx="0" cy="856342"/>
            </a:xfrm>
            <a:prstGeom prst="straightConnector1">
              <a:avLst/>
            </a:prstGeom>
            <a:noFill/>
            <a:ln w="254000" cap="flat" cmpd="sng">
              <a:solidFill>
                <a:schemeClr val="dk1"/>
              </a:solidFill>
              <a:prstDash val="solid"/>
              <a:miter lim="800000"/>
              <a:headEnd type="none" w="sm" len="sm"/>
              <a:tailEnd type="none" w="sm" len="sm"/>
            </a:ln>
          </p:spPr>
        </p:cxnSp>
      </p:grpSp>
      <p:grpSp>
        <p:nvGrpSpPr>
          <p:cNvPr id="31" name="Google Shape;255;p4"/>
          <p:cNvGrpSpPr/>
          <p:nvPr/>
        </p:nvGrpSpPr>
        <p:grpSpPr>
          <a:xfrm rot="2700000">
            <a:off x="11029401" y="2876372"/>
            <a:ext cx="914400" cy="3702032"/>
            <a:chOff x="2358572" y="1016001"/>
            <a:chExt cx="856342" cy="856342"/>
          </a:xfrm>
        </p:grpSpPr>
        <p:cxnSp>
          <p:nvCxnSpPr>
            <p:cNvPr id="32" name="Google Shape;256;p4"/>
            <p:cNvCxnSpPr/>
            <p:nvPr/>
          </p:nvCxnSpPr>
          <p:spPr>
            <a:xfrm>
              <a:off x="2786743" y="1016001"/>
              <a:ext cx="0" cy="856342"/>
            </a:xfrm>
            <a:prstGeom prst="straightConnector1">
              <a:avLst/>
            </a:prstGeom>
            <a:noFill/>
            <a:ln w="254000" cap="flat" cmpd="sng">
              <a:solidFill>
                <a:schemeClr val="accent2"/>
              </a:solidFill>
              <a:prstDash val="solid"/>
              <a:miter lim="800000"/>
              <a:headEnd type="none" w="sm" len="sm"/>
              <a:tailEnd type="none" w="sm" len="sm"/>
            </a:ln>
          </p:spPr>
        </p:cxnSp>
        <p:cxnSp>
          <p:nvCxnSpPr>
            <p:cNvPr id="33" name="Google Shape;257;p4"/>
            <p:cNvCxnSpPr/>
            <p:nvPr/>
          </p:nvCxnSpPr>
          <p:spPr>
            <a:xfrm>
              <a:off x="2786743" y="986972"/>
              <a:ext cx="0" cy="856342"/>
            </a:xfrm>
            <a:prstGeom prst="straightConnector1">
              <a:avLst/>
            </a:prstGeom>
            <a:noFill/>
            <a:ln w="254000" cap="flat" cmpd="sng">
              <a:solidFill>
                <a:schemeClr val="accent2"/>
              </a:solidFill>
              <a:prstDash val="solid"/>
              <a:miter lim="800000"/>
              <a:headEnd type="none" w="sm" len="sm"/>
              <a:tailEnd type="none" w="sm" len="sm"/>
            </a:ln>
          </p:spPr>
        </p:cxnSp>
      </p:grpSp>
      <p:grpSp>
        <p:nvGrpSpPr>
          <p:cNvPr id="34" name="Google Shape;252;p4"/>
          <p:cNvGrpSpPr/>
          <p:nvPr/>
        </p:nvGrpSpPr>
        <p:grpSpPr>
          <a:xfrm rot="2700000">
            <a:off x="10928409" y="2677193"/>
            <a:ext cx="1280160" cy="2854557"/>
            <a:chOff x="2358572" y="1016001"/>
            <a:chExt cx="856342" cy="856342"/>
          </a:xfrm>
        </p:grpSpPr>
        <p:cxnSp>
          <p:nvCxnSpPr>
            <p:cNvPr id="35" name="Google Shape;253;p4"/>
            <p:cNvCxnSpPr/>
            <p:nvPr/>
          </p:nvCxnSpPr>
          <p:spPr>
            <a:xfrm>
              <a:off x="2786743" y="1016001"/>
              <a:ext cx="0" cy="856342"/>
            </a:xfrm>
            <a:prstGeom prst="straightConnector1">
              <a:avLst/>
            </a:prstGeom>
            <a:noFill/>
            <a:ln w="254000" cap="flat" cmpd="sng">
              <a:solidFill>
                <a:schemeClr val="dk1"/>
              </a:solidFill>
              <a:prstDash val="solid"/>
              <a:miter lim="800000"/>
              <a:headEnd type="none" w="sm" len="sm"/>
              <a:tailEnd type="none" w="sm" len="sm"/>
            </a:ln>
          </p:spPr>
        </p:cxnSp>
        <p:cxnSp>
          <p:nvCxnSpPr>
            <p:cNvPr id="36" name="Google Shape;254;p4"/>
            <p:cNvCxnSpPr/>
            <p:nvPr/>
          </p:nvCxnSpPr>
          <p:spPr>
            <a:xfrm>
              <a:off x="2786743" y="986972"/>
              <a:ext cx="0" cy="856342"/>
            </a:xfrm>
            <a:prstGeom prst="straightConnector1">
              <a:avLst/>
            </a:prstGeom>
            <a:noFill/>
            <a:ln w="254000" cap="flat" cmpd="sng">
              <a:solidFill>
                <a:schemeClr val="dk1"/>
              </a:solidFill>
              <a:prstDash val="solid"/>
              <a:miter lim="800000"/>
              <a:headEnd type="none" w="sm" len="sm"/>
              <a:tailEnd type="none" w="sm" len="sm"/>
            </a:ln>
          </p:spPr>
        </p:cxnSp>
      </p:grpSp>
      <p:grpSp>
        <p:nvGrpSpPr>
          <p:cNvPr id="209" name="Group 208"/>
          <p:cNvGrpSpPr/>
          <p:nvPr/>
        </p:nvGrpSpPr>
        <p:grpSpPr>
          <a:xfrm>
            <a:off x="2803167" y="2072500"/>
            <a:ext cx="5632303" cy="4418207"/>
            <a:chOff x="2803167" y="2072500"/>
            <a:chExt cx="5632303" cy="4418207"/>
          </a:xfrm>
        </p:grpSpPr>
        <p:sp>
          <p:nvSpPr>
            <p:cNvPr id="5" name="Oval 4"/>
            <p:cNvSpPr/>
            <p:nvPr/>
          </p:nvSpPr>
          <p:spPr>
            <a:xfrm>
              <a:off x="4911217" y="2419134"/>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1</a:t>
              </a:r>
              <a:endParaRPr lang="id-ID" sz="2000" dirty="0"/>
            </a:p>
          </p:txBody>
        </p:sp>
        <p:sp>
          <p:nvSpPr>
            <p:cNvPr id="42" name="Oval 41"/>
            <p:cNvSpPr/>
            <p:nvPr/>
          </p:nvSpPr>
          <p:spPr>
            <a:xfrm>
              <a:off x="4313292" y="5462925"/>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2</a:t>
              </a:r>
              <a:endParaRPr lang="id-ID" sz="2000" dirty="0"/>
            </a:p>
          </p:txBody>
        </p:sp>
        <p:sp>
          <p:nvSpPr>
            <p:cNvPr id="44" name="Oval 43"/>
            <p:cNvSpPr/>
            <p:nvPr/>
          </p:nvSpPr>
          <p:spPr>
            <a:xfrm>
              <a:off x="3126695" y="4254844"/>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0</a:t>
              </a:r>
              <a:endParaRPr lang="id-ID" sz="2000" dirty="0"/>
            </a:p>
          </p:txBody>
        </p:sp>
        <p:sp>
          <p:nvSpPr>
            <p:cNvPr id="46" name="Oval 45"/>
            <p:cNvSpPr/>
            <p:nvPr/>
          </p:nvSpPr>
          <p:spPr>
            <a:xfrm>
              <a:off x="7837545" y="2780587"/>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t>3</a:t>
              </a:r>
            </a:p>
          </p:txBody>
        </p:sp>
        <p:sp>
          <p:nvSpPr>
            <p:cNvPr id="47" name="Oval 46"/>
            <p:cNvSpPr/>
            <p:nvPr/>
          </p:nvSpPr>
          <p:spPr>
            <a:xfrm>
              <a:off x="7338672" y="5428291"/>
              <a:ext cx="597925" cy="607675"/>
            </a:xfrm>
            <a:prstGeom prst="ellipse">
              <a:avLst/>
            </a:prstGeom>
            <a:solidFill>
              <a:srgbClr val="3CBEB4"/>
            </a:solidFill>
            <a:ln>
              <a:solidFill>
                <a:srgbClr val="F6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t>4</a:t>
              </a:r>
              <a:endParaRPr lang="id-ID" sz="2000" dirty="0"/>
            </a:p>
          </p:txBody>
        </p:sp>
        <p:sp>
          <p:nvSpPr>
            <p:cNvPr id="6" name="TextBox 5"/>
            <p:cNvSpPr txBox="1"/>
            <p:nvPr/>
          </p:nvSpPr>
          <p:spPr>
            <a:xfrm>
              <a:off x="7680933" y="2472610"/>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48" name="TextBox 47"/>
            <p:cNvSpPr txBox="1"/>
            <p:nvPr/>
          </p:nvSpPr>
          <p:spPr>
            <a:xfrm>
              <a:off x="4982392" y="2072500"/>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49" name="TextBox 48"/>
            <p:cNvSpPr txBox="1"/>
            <p:nvPr/>
          </p:nvSpPr>
          <p:spPr>
            <a:xfrm>
              <a:off x="4423076" y="5973155"/>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50" name="TextBox 49"/>
            <p:cNvSpPr txBox="1"/>
            <p:nvPr/>
          </p:nvSpPr>
          <p:spPr>
            <a:xfrm>
              <a:off x="7527901" y="6090597"/>
              <a:ext cx="455574" cy="400110"/>
            </a:xfrm>
            <a:prstGeom prst="rect">
              <a:avLst/>
            </a:prstGeom>
            <a:noFill/>
          </p:spPr>
          <p:txBody>
            <a:bodyPr wrap="none" rtlCol="0">
              <a:spAutoFit/>
            </a:bodyPr>
            <a:lstStyle/>
            <a:p>
              <a:r>
                <a:rPr lang="id-ID" sz="2000" dirty="0" smtClean="0">
                  <a:solidFill>
                    <a:srgbClr val="FF0000"/>
                  </a:solidFill>
                </a:rPr>
                <a:t>inf</a:t>
              </a:r>
              <a:endParaRPr lang="id-ID" sz="2000" dirty="0">
                <a:solidFill>
                  <a:srgbClr val="FF0000"/>
                </a:solidFill>
              </a:endParaRPr>
            </a:p>
          </p:txBody>
        </p:sp>
        <p:sp>
          <p:nvSpPr>
            <p:cNvPr id="51" name="TextBox 50"/>
            <p:cNvSpPr txBox="1"/>
            <p:nvPr/>
          </p:nvSpPr>
          <p:spPr>
            <a:xfrm>
              <a:off x="2803167" y="4766837"/>
              <a:ext cx="902811" cy="338554"/>
            </a:xfrm>
            <a:prstGeom prst="rect">
              <a:avLst/>
            </a:prstGeom>
            <a:noFill/>
          </p:spPr>
          <p:txBody>
            <a:bodyPr wrap="none" rtlCol="0">
              <a:spAutoFit/>
            </a:bodyPr>
            <a:lstStyle/>
            <a:p>
              <a:r>
                <a:rPr lang="id-ID" sz="1600" dirty="0" smtClean="0">
                  <a:solidFill>
                    <a:srgbClr val="FF0000"/>
                  </a:solidFill>
                </a:rPr>
                <a:t>Sumber</a:t>
              </a:r>
              <a:endParaRPr lang="id-ID" sz="1600" dirty="0">
                <a:solidFill>
                  <a:srgbClr val="FF0000"/>
                </a:solidFill>
              </a:endParaRPr>
            </a:p>
          </p:txBody>
        </p:sp>
        <p:cxnSp>
          <p:nvCxnSpPr>
            <p:cNvPr id="60" name="Straight Arrow Connector 59"/>
            <p:cNvCxnSpPr>
              <a:stCxn id="42" idx="1"/>
              <a:endCxn id="44" idx="5"/>
            </p:cNvCxnSpPr>
            <p:nvPr/>
          </p:nvCxnSpPr>
          <p:spPr>
            <a:xfrm flipH="1" flipV="1">
              <a:off x="3637056" y="4773527"/>
              <a:ext cx="763800" cy="7783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4" idx="7"/>
              <a:endCxn id="5" idx="3"/>
            </p:cNvCxnSpPr>
            <p:nvPr/>
          </p:nvCxnSpPr>
          <p:spPr>
            <a:xfrm flipV="1">
              <a:off x="3637056" y="2937817"/>
              <a:ext cx="1361725" cy="14060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p:cNvCxnSpPr>
              <a:stCxn id="5" idx="6"/>
              <a:endCxn id="46" idx="2"/>
            </p:cNvCxnSpPr>
            <p:nvPr/>
          </p:nvCxnSpPr>
          <p:spPr>
            <a:xfrm>
              <a:off x="5509142" y="2722972"/>
              <a:ext cx="2328403" cy="3614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p:cNvCxnSpPr>
              <a:stCxn id="5" idx="4"/>
              <a:endCxn id="42" idx="0"/>
            </p:cNvCxnSpPr>
            <p:nvPr/>
          </p:nvCxnSpPr>
          <p:spPr>
            <a:xfrm flipH="1">
              <a:off x="4612255" y="3026809"/>
              <a:ext cx="597925" cy="2436116"/>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cxnSp>
          <p:nvCxnSpPr>
            <p:cNvPr id="202" name="Straight Arrow Connector 201"/>
            <p:cNvCxnSpPr>
              <a:stCxn id="47" idx="1"/>
              <a:endCxn id="5" idx="5"/>
            </p:cNvCxnSpPr>
            <p:nvPr/>
          </p:nvCxnSpPr>
          <p:spPr>
            <a:xfrm flipH="1" flipV="1">
              <a:off x="5421578" y="2937817"/>
              <a:ext cx="2004658" cy="2579466"/>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cxnSp>
          <p:nvCxnSpPr>
            <p:cNvPr id="204" name="Straight Arrow Connector 203"/>
            <p:cNvCxnSpPr>
              <a:stCxn id="46" idx="4"/>
              <a:endCxn id="47" idx="0"/>
            </p:cNvCxnSpPr>
            <p:nvPr/>
          </p:nvCxnSpPr>
          <p:spPr>
            <a:xfrm flipH="1">
              <a:off x="7637635" y="3388262"/>
              <a:ext cx="498873" cy="2040029"/>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cxnSp>
          <p:nvCxnSpPr>
            <p:cNvPr id="206" name="Straight Arrow Connector 205"/>
            <p:cNvCxnSpPr>
              <a:stCxn id="47" idx="2"/>
              <a:endCxn id="42" idx="6"/>
            </p:cNvCxnSpPr>
            <p:nvPr/>
          </p:nvCxnSpPr>
          <p:spPr>
            <a:xfrm flipH="1">
              <a:off x="4911217" y="5732129"/>
              <a:ext cx="2427455" cy="34634"/>
            </a:xfrm>
            <a:prstGeom prst="straightConnector1">
              <a:avLst/>
            </a:prstGeom>
            <a:ln w="28575">
              <a:solidFill>
                <a:srgbClr val="2B2B2B"/>
              </a:solidFill>
              <a:tailEnd type="triangle"/>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3923617" y="3304255"/>
              <a:ext cx="412292" cy="400110"/>
            </a:xfrm>
            <a:prstGeom prst="rect">
              <a:avLst/>
            </a:prstGeom>
            <a:noFill/>
          </p:spPr>
          <p:txBody>
            <a:bodyPr wrap="none" rtlCol="0">
              <a:spAutoFit/>
            </a:bodyPr>
            <a:lstStyle/>
            <a:p>
              <a:r>
                <a:rPr lang="id-ID" sz="2000" dirty="0" smtClean="0">
                  <a:solidFill>
                    <a:srgbClr val="2B2B2B"/>
                  </a:solidFill>
                </a:rPr>
                <a:t>-1</a:t>
              </a:r>
              <a:endParaRPr lang="id-ID" sz="2000" dirty="0">
                <a:solidFill>
                  <a:srgbClr val="2B2B2B"/>
                </a:solidFill>
              </a:endParaRPr>
            </a:p>
          </p:txBody>
        </p:sp>
        <p:sp>
          <p:nvSpPr>
            <p:cNvPr id="82" name="TextBox 81"/>
            <p:cNvSpPr txBox="1"/>
            <p:nvPr/>
          </p:nvSpPr>
          <p:spPr>
            <a:xfrm>
              <a:off x="3701828" y="5062815"/>
              <a:ext cx="327334" cy="400110"/>
            </a:xfrm>
            <a:prstGeom prst="rect">
              <a:avLst/>
            </a:prstGeom>
            <a:noFill/>
          </p:spPr>
          <p:txBody>
            <a:bodyPr wrap="none" rtlCol="0">
              <a:spAutoFit/>
            </a:bodyPr>
            <a:lstStyle/>
            <a:p>
              <a:r>
                <a:rPr lang="id-ID" sz="2000" dirty="0">
                  <a:solidFill>
                    <a:srgbClr val="2B2B2B"/>
                  </a:solidFill>
                </a:rPr>
                <a:t>4</a:t>
              </a:r>
            </a:p>
          </p:txBody>
        </p:sp>
        <p:sp>
          <p:nvSpPr>
            <p:cNvPr id="83" name="TextBox 82"/>
            <p:cNvSpPr txBox="1"/>
            <p:nvPr/>
          </p:nvSpPr>
          <p:spPr>
            <a:xfrm>
              <a:off x="4813567" y="4564263"/>
              <a:ext cx="327334" cy="400110"/>
            </a:xfrm>
            <a:prstGeom prst="rect">
              <a:avLst/>
            </a:prstGeom>
            <a:noFill/>
          </p:spPr>
          <p:txBody>
            <a:bodyPr wrap="none" rtlCol="0">
              <a:spAutoFit/>
            </a:bodyPr>
            <a:lstStyle/>
            <a:p>
              <a:r>
                <a:rPr lang="id-ID" sz="2000" dirty="0" smtClean="0">
                  <a:solidFill>
                    <a:srgbClr val="2B2B2B"/>
                  </a:solidFill>
                </a:rPr>
                <a:t>3</a:t>
              </a:r>
              <a:endParaRPr lang="id-ID" sz="2000" dirty="0">
                <a:solidFill>
                  <a:srgbClr val="2B2B2B"/>
                </a:solidFill>
              </a:endParaRPr>
            </a:p>
          </p:txBody>
        </p:sp>
        <p:sp>
          <p:nvSpPr>
            <p:cNvPr id="84" name="TextBox 83"/>
            <p:cNvSpPr txBox="1"/>
            <p:nvPr/>
          </p:nvSpPr>
          <p:spPr>
            <a:xfrm>
              <a:off x="6404382" y="3900744"/>
              <a:ext cx="327334" cy="400110"/>
            </a:xfrm>
            <a:prstGeom prst="rect">
              <a:avLst/>
            </a:prstGeom>
            <a:noFill/>
          </p:spPr>
          <p:txBody>
            <a:bodyPr wrap="none" rtlCol="0">
              <a:spAutoFit/>
            </a:bodyPr>
            <a:lstStyle/>
            <a:p>
              <a:r>
                <a:rPr lang="id-ID" sz="2000" dirty="0" smtClean="0">
                  <a:solidFill>
                    <a:srgbClr val="2B2B2B"/>
                  </a:solidFill>
                </a:rPr>
                <a:t>2</a:t>
              </a:r>
              <a:endParaRPr lang="id-ID" sz="2000" dirty="0">
                <a:solidFill>
                  <a:srgbClr val="2B2B2B"/>
                </a:solidFill>
              </a:endParaRPr>
            </a:p>
          </p:txBody>
        </p:sp>
        <p:sp>
          <p:nvSpPr>
            <p:cNvPr id="85" name="TextBox 84"/>
            <p:cNvSpPr txBox="1"/>
            <p:nvPr/>
          </p:nvSpPr>
          <p:spPr>
            <a:xfrm>
              <a:off x="6032153" y="5749446"/>
              <a:ext cx="327334" cy="400110"/>
            </a:xfrm>
            <a:prstGeom prst="rect">
              <a:avLst/>
            </a:prstGeom>
            <a:noFill/>
          </p:spPr>
          <p:txBody>
            <a:bodyPr wrap="none" rtlCol="0">
              <a:spAutoFit/>
            </a:bodyPr>
            <a:lstStyle/>
            <a:p>
              <a:r>
                <a:rPr lang="id-ID" sz="2000" dirty="0" smtClean="0">
                  <a:solidFill>
                    <a:srgbClr val="2B2B2B"/>
                  </a:solidFill>
                </a:rPr>
                <a:t>5</a:t>
              </a:r>
              <a:endParaRPr lang="id-ID" sz="2000" dirty="0">
                <a:solidFill>
                  <a:srgbClr val="2B2B2B"/>
                </a:solidFill>
              </a:endParaRPr>
            </a:p>
          </p:txBody>
        </p:sp>
      </p:grpSp>
    </p:spTree>
    <p:extLst>
      <p:ext uri="{BB962C8B-B14F-4D97-AF65-F5344CB8AC3E}">
        <p14:creationId xmlns:p14="http://schemas.microsoft.com/office/powerpoint/2010/main" val="4019981467"/>
      </p:ext>
    </p:extLst>
  </p:cSld>
  <p:clrMapOvr>
    <a:masterClrMapping/>
  </p:clrMapOvr>
  <mc:AlternateContent xmlns:mc="http://schemas.openxmlformats.org/markup-compatibility/2006" xmlns:p14="http://schemas.microsoft.com/office/powerpoint/2010/main">
    <mc:Choice Requires="p14">
      <p:transition spd="slow" p14:dur="1250">
        <p:push dir="r"/>
      </p:transition>
    </mc:Choice>
    <mc:Fallback xmlns="">
      <p:transition spd="slow">
        <p:push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10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childTnLst>
                                </p:cTn>
                              </p:par>
                              <p:par>
                                <p:cTn id="14" presetID="10" presetClass="entr" presetSubtype="0" fill="hold" nodeType="withEffect">
                                  <p:stCondLst>
                                    <p:cond delay="25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5878a8e993_0_44"/>
          <p:cNvSpPr/>
          <p:nvPr/>
        </p:nvSpPr>
        <p:spPr>
          <a:xfrm>
            <a:off x="1980330" y="2217565"/>
            <a:ext cx="8265600" cy="2308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id-ID" sz="2400" b="1" dirty="0" smtClean="0">
                <a:solidFill>
                  <a:schemeClr val="dk1"/>
                </a:solidFill>
              </a:rPr>
              <a:t>	Algoritma Bellman – Ford </a:t>
            </a:r>
            <a:r>
              <a:rPr lang="en-US" sz="2400" b="1" dirty="0" smtClean="0">
                <a:solidFill>
                  <a:schemeClr val="dk1"/>
                </a:solidFill>
              </a:rPr>
              <a:t> </a:t>
            </a:r>
            <a:r>
              <a:rPr lang="id-ID" sz="2400" dirty="0" smtClean="0">
                <a:solidFill>
                  <a:schemeClr val="dk1"/>
                </a:solidFill>
              </a:rPr>
              <a:t>adalah algoritma untuk menghitung jarak terpendek (dari satu sumber) pada sebuah graf berbobot. Maksud dari satu sumber adalah algoritma ini menghitung semua jarak terpendek yang berawal satu titik node.</a:t>
            </a:r>
            <a:endParaRPr sz="2400" dirty="0">
              <a:solidFill>
                <a:schemeClr val="dk1"/>
              </a:solidFill>
            </a:endParaRPr>
          </a:p>
        </p:txBody>
      </p:sp>
      <p:grpSp>
        <p:nvGrpSpPr>
          <p:cNvPr id="206" name="Google Shape;206;g5878a8e993_0_44"/>
          <p:cNvGrpSpPr/>
          <p:nvPr/>
        </p:nvGrpSpPr>
        <p:grpSpPr>
          <a:xfrm>
            <a:off x="3054169" y="803810"/>
            <a:ext cx="6132900" cy="809949"/>
            <a:chOff x="3569971" y="811072"/>
            <a:chExt cx="6132900" cy="809949"/>
          </a:xfrm>
        </p:grpSpPr>
        <p:sp>
          <p:nvSpPr>
            <p:cNvPr id="207" name="Google Shape;207;g5878a8e993_0_44"/>
            <p:cNvSpPr txBox="1"/>
            <p:nvPr/>
          </p:nvSpPr>
          <p:spPr>
            <a:xfrm>
              <a:off x="3569971" y="974821"/>
              <a:ext cx="61329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3600" b="1" dirty="0" smtClean="0">
                  <a:solidFill>
                    <a:schemeClr val="dk1"/>
                  </a:solidFill>
                  <a:latin typeface="Merriweather"/>
                  <a:ea typeface="Merriweather"/>
                  <a:cs typeface="Merriweather"/>
                  <a:sym typeface="Merriweather"/>
                </a:rPr>
                <a:t>Pengertian</a:t>
              </a:r>
              <a:endParaRPr sz="3600" b="1" dirty="0">
                <a:solidFill>
                  <a:schemeClr val="accent2"/>
                </a:solidFill>
                <a:latin typeface="Merriweather"/>
                <a:ea typeface="Merriweather"/>
                <a:cs typeface="Merriweather"/>
                <a:sym typeface="Merriweather"/>
              </a:endParaRPr>
            </a:p>
          </p:txBody>
        </p:sp>
        <p:grpSp>
          <p:nvGrpSpPr>
            <p:cNvPr id="208" name="Google Shape;208;g5878a8e993_0_44"/>
            <p:cNvGrpSpPr/>
            <p:nvPr/>
          </p:nvGrpSpPr>
          <p:grpSpPr>
            <a:xfrm>
              <a:off x="5085190" y="811072"/>
              <a:ext cx="3102311" cy="307800"/>
              <a:chOff x="4537034" y="319593"/>
              <a:chExt cx="3102311" cy="307800"/>
            </a:xfrm>
          </p:grpSpPr>
          <p:sp>
            <p:nvSpPr>
              <p:cNvPr id="209" name="Google Shape;209;g5878a8e993_0_44"/>
              <p:cNvSpPr txBox="1"/>
              <p:nvPr/>
            </p:nvSpPr>
            <p:spPr>
              <a:xfrm>
                <a:off x="5995861" y="360666"/>
                <a:ext cx="1848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210" name="Google Shape;210;g5878a8e993_0_44"/>
              <p:cNvSpPr txBox="1"/>
              <p:nvPr/>
            </p:nvSpPr>
            <p:spPr>
              <a:xfrm>
                <a:off x="4537034" y="319593"/>
                <a:ext cx="295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211" name="Google Shape;211;g5878a8e993_0_44"/>
              <p:cNvSpPr txBox="1"/>
              <p:nvPr/>
            </p:nvSpPr>
            <p:spPr>
              <a:xfrm>
                <a:off x="7344145" y="319593"/>
                <a:ext cx="295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grpSp>
      </p:grpSp>
      <p:sp>
        <p:nvSpPr>
          <p:cNvPr id="9" name="Rectangle 8"/>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5878a8e993_0_44"/>
          <p:cNvSpPr/>
          <p:nvPr/>
        </p:nvSpPr>
        <p:spPr>
          <a:xfrm>
            <a:off x="1980330" y="2217565"/>
            <a:ext cx="8265600" cy="2308200"/>
          </a:xfrm>
          <a:prstGeom prst="rect">
            <a:avLst/>
          </a:prstGeom>
          <a:noFill/>
          <a:ln>
            <a:noFill/>
          </a:ln>
        </p:spPr>
        <p:txBody>
          <a:bodyPr spcFirstLastPara="1" wrap="square" lIns="91425" tIns="45700" rIns="91425" bIns="45700" anchor="t" anchorCtr="0">
            <a:noAutofit/>
          </a:bodyPr>
          <a:lstStyle/>
          <a:p>
            <a:pPr algn="just"/>
            <a:r>
              <a:rPr lang="id-ID" sz="2400" dirty="0" smtClean="0"/>
              <a:t>	Jika dibandingkan, algoritma djikstra</a:t>
            </a:r>
            <a:r>
              <a:rPr lang="id-ID" sz="2400" dirty="0"/>
              <a:t> </a:t>
            </a:r>
            <a:r>
              <a:rPr lang="id-ID" sz="2400" dirty="0" smtClean="0"/>
              <a:t>dapat </a:t>
            </a:r>
            <a:r>
              <a:rPr lang="id-ID" sz="2400" dirty="0"/>
              <a:t>lebih cepat </a:t>
            </a:r>
            <a:r>
              <a:rPr lang="id-ID" sz="2400" dirty="0" smtClean="0"/>
              <a:t>mencari hal </a:t>
            </a:r>
            <a:r>
              <a:rPr lang="id-ID" sz="2400" dirty="0"/>
              <a:t>yang sama dengan syarat tidak ada sisi </a:t>
            </a:r>
            <a:r>
              <a:rPr lang="id-ID" sz="2400" dirty="0" smtClean="0"/>
              <a:t>(edge) </a:t>
            </a:r>
            <a:r>
              <a:rPr lang="id-ID" sz="2400" dirty="0"/>
              <a:t>yang berbobot </a:t>
            </a:r>
            <a:r>
              <a:rPr lang="id-ID" sz="2400" dirty="0" smtClean="0"/>
              <a:t>negatif. algoritma Bellman-Ford</a:t>
            </a:r>
            <a:r>
              <a:rPr lang="id-ID" sz="2400" dirty="0"/>
              <a:t> </a:t>
            </a:r>
            <a:r>
              <a:rPr lang="id-ID" sz="2400" dirty="0" smtClean="0"/>
              <a:t>unggul ketika jika terdapat </a:t>
            </a:r>
            <a:r>
              <a:rPr lang="id-ID" sz="2400" dirty="0"/>
              <a:t>sisi berbobot </a:t>
            </a:r>
            <a:r>
              <a:rPr lang="id-ID" sz="2400" dirty="0" smtClean="0"/>
              <a:t>negatif pada graf. </a:t>
            </a:r>
            <a:r>
              <a:rPr lang="id-ID" sz="2400" dirty="0"/>
              <a:t>Munculnya algoritma </a:t>
            </a:r>
            <a:r>
              <a:rPr lang="id-ID" sz="2400" dirty="0" smtClean="0"/>
              <a:t>ini cukup </a:t>
            </a:r>
            <a:r>
              <a:rPr lang="id-ID" sz="2400" dirty="0"/>
              <a:t>membantu jika bobot dari suatu graf bernilai negatif.</a:t>
            </a:r>
          </a:p>
        </p:txBody>
      </p:sp>
      <p:grpSp>
        <p:nvGrpSpPr>
          <p:cNvPr id="206" name="Google Shape;206;g5878a8e993_0_44"/>
          <p:cNvGrpSpPr/>
          <p:nvPr/>
        </p:nvGrpSpPr>
        <p:grpSpPr>
          <a:xfrm>
            <a:off x="3054169" y="803810"/>
            <a:ext cx="6132900" cy="809949"/>
            <a:chOff x="3569971" y="811072"/>
            <a:chExt cx="6132900" cy="809949"/>
          </a:xfrm>
        </p:grpSpPr>
        <p:sp>
          <p:nvSpPr>
            <p:cNvPr id="207" name="Google Shape;207;g5878a8e993_0_44"/>
            <p:cNvSpPr txBox="1"/>
            <p:nvPr/>
          </p:nvSpPr>
          <p:spPr>
            <a:xfrm>
              <a:off x="3569971" y="974821"/>
              <a:ext cx="61329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3600" b="1" dirty="0" smtClean="0">
                  <a:solidFill>
                    <a:schemeClr val="dk1"/>
                  </a:solidFill>
                  <a:latin typeface="Merriweather"/>
                  <a:ea typeface="Merriweather"/>
                  <a:cs typeface="Merriweather"/>
                  <a:sym typeface="Merriweather"/>
                </a:rPr>
                <a:t>Kelebihan dan kekurangan  </a:t>
              </a:r>
              <a:endParaRPr sz="3600" b="1" dirty="0">
                <a:solidFill>
                  <a:schemeClr val="accent2"/>
                </a:solidFill>
                <a:latin typeface="Merriweather"/>
                <a:ea typeface="Merriweather"/>
                <a:cs typeface="Merriweather"/>
                <a:sym typeface="Merriweather"/>
              </a:endParaRPr>
            </a:p>
          </p:txBody>
        </p:sp>
        <p:grpSp>
          <p:nvGrpSpPr>
            <p:cNvPr id="208" name="Google Shape;208;g5878a8e993_0_44"/>
            <p:cNvGrpSpPr/>
            <p:nvPr/>
          </p:nvGrpSpPr>
          <p:grpSpPr>
            <a:xfrm>
              <a:off x="5085190" y="811072"/>
              <a:ext cx="3102311" cy="307800"/>
              <a:chOff x="4537034" y="319593"/>
              <a:chExt cx="3102311" cy="307800"/>
            </a:xfrm>
          </p:grpSpPr>
          <p:sp>
            <p:nvSpPr>
              <p:cNvPr id="209" name="Google Shape;209;g5878a8e993_0_44"/>
              <p:cNvSpPr txBox="1"/>
              <p:nvPr/>
            </p:nvSpPr>
            <p:spPr>
              <a:xfrm>
                <a:off x="5995861" y="360666"/>
                <a:ext cx="1848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210" name="Google Shape;210;g5878a8e993_0_44"/>
              <p:cNvSpPr txBox="1"/>
              <p:nvPr/>
            </p:nvSpPr>
            <p:spPr>
              <a:xfrm>
                <a:off x="4537034" y="319593"/>
                <a:ext cx="295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211" name="Google Shape;211;g5878a8e993_0_44"/>
              <p:cNvSpPr txBox="1"/>
              <p:nvPr/>
            </p:nvSpPr>
            <p:spPr>
              <a:xfrm>
                <a:off x="7344145" y="319593"/>
                <a:ext cx="295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grpSp>
      </p:grpSp>
      <p:sp>
        <p:nvSpPr>
          <p:cNvPr id="9" name="Rectangle 8"/>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820368636"/>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10" name="Google Shape;235;p4"/>
          <p:cNvSpPr/>
          <p:nvPr/>
        </p:nvSpPr>
        <p:spPr>
          <a:xfrm>
            <a:off x="-13788571" y="2208470"/>
            <a:ext cx="13750471" cy="1903863"/>
          </a:xfrm>
          <a:prstGeom prst="rect">
            <a:avLst/>
          </a:prstGeom>
          <a:solidFill>
            <a:schemeClr val="dk1"/>
          </a:solidFill>
          <a:ln>
            <a:noFill/>
          </a:ln>
          <a:effectLst>
            <a:outerShdw blurRad="50800" dist="38100" dir="4140000" algn="tl" rotWithShape="0">
              <a:srgbClr val="000000">
                <a:alpha val="6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3" name="Google Shape;223;g5878a8e993_0_2"/>
          <p:cNvSpPr/>
          <p:nvPr/>
        </p:nvSpPr>
        <p:spPr>
          <a:xfrm>
            <a:off x="6483800" y="4006550"/>
            <a:ext cx="4149900" cy="2308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7200">
              <a:solidFill>
                <a:schemeClr val="dk1"/>
              </a:solidFill>
              <a:latin typeface="Arial"/>
              <a:ea typeface="Arial"/>
              <a:cs typeface="Arial"/>
              <a:sym typeface="Arial"/>
            </a:endParaRPr>
          </a:p>
        </p:txBody>
      </p:sp>
      <p:grpSp>
        <p:nvGrpSpPr>
          <p:cNvPr id="224" name="Google Shape;224;g5878a8e993_0_2"/>
          <p:cNvGrpSpPr/>
          <p:nvPr/>
        </p:nvGrpSpPr>
        <p:grpSpPr>
          <a:xfrm>
            <a:off x="2883050" y="1992573"/>
            <a:ext cx="6132900" cy="1315959"/>
            <a:chOff x="3398852" y="852145"/>
            <a:chExt cx="6132900" cy="2290110"/>
          </a:xfrm>
        </p:grpSpPr>
        <p:sp>
          <p:nvSpPr>
            <p:cNvPr id="225" name="Google Shape;225;g5878a8e993_0_2"/>
            <p:cNvSpPr txBox="1"/>
            <p:nvPr/>
          </p:nvSpPr>
          <p:spPr>
            <a:xfrm>
              <a:off x="3398852" y="2496055"/>
              <a:ext cx="61329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3600" b="1" dirty="0" smtClean="0">
                  <a:solidFill>
                    <a:srgbClr val="3CBEB4"/>
                  </a:solidFill>
                  <a:latin typeface="Merriweather"/>
                  <a:ea typeface="Merriweather"/>
                  <a:cs typeface="Merriweather"/>
                  <a:sym typeface="Merriweather"/>
                </a:rPr>
                <a:t>PSEUDOCODE</a:t>
              </a:r>
              <a:endParaRPr sz="3600" b="1" dirty="0">
                <a:solidFill>
                  <a:srgbClr val="3CBEB4"/>
                </a:solidFill>
                <a:latin typeface="Merriweather"/>
                <a:ea typeface="Merriweather"/>
                <a:cs typeface="Merriweather"/>
                <a:sym typeface="Merriweather"/>
              </a:endParaRPr>
            </a:p>
          </p:txBody>
        </p:sp>
        <p:sp>
          <p:nvSpPr>
            <p:cNvPr id="227" name="Google Shape;227;g5878a8e993_0_2"/>
            <p:cNvSpPr txBox="1"/>
            <p:nvPr/>
          </p:nvSpPr>
          <p:spPr>
            <a:xfrm>
              <a:off x="6544017" y="852145"/>
              <a:ext cx="1848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grpSp>
      <p:sp>
        <p:nvSpPr>
          <p:cNvPr id="11" name="Oval 10"/>
          <p:cNvSpPr/>
          <p:nvPr/>
        </p:nvSpPr>
        <p:spPr>
          <a:xfrm>
            <a:off x="7828594" y="1740093"/>
            <a:ext cx="914400" cy="914400"/>
          </a:xfrm>
          <a:prstGeom prst="ellipse">
            <a:avLst/>
          </a:prstGeom>
          <a:solidFill>
            <a:srgbClr val="3CBEB4"/>
          </a:solidFill>
          <a:ln>
            <a:noFill/>
          </a:ln>
          <a:effectLst>
            <a:outerShdw blurRad="3556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4708478" y="6237027"/>
            <a:ext cx="2963221" cy="450376"/>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p:cNvSpPr/>
          <p:nvPr/>
        </p:nvSpPr>
        <p:spPr>
          <a:xfrm>
            <a:off x="3054153" y="3643302"/>
            <a:ext cx="914400" cy="914400"/>
          </a:xfrm>
          <a:prstGeom prst="ellipse">
            <a:avLst/>
          </a:prstGeom>
          <a:solidFill>
            <a:srgbClr val="3CBEB4"/>
          </a:solidFill>
          <a:ln>
            <a:noFill/>
          </a:ln>
          <a:effectLst>
            <a:outerShdw blurRad="3556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p:nvSpPr>
        <p:spPr>
          <a:xfrm>
            <a:off x="2883050" y="3542720"/>
            <a:ext cx="457200" cy="468377"/>
          </a:xfrm>
          <a:prstGeom prst="ellipse">
            <a:avLst/>
          </a:prstGeom>
          <a:solidFill>
            <a:srgbClr val="F6F8F8"/>
          </a:solidFill>
          <a:ln>
            <a:noFill/>
          </a:ln>
          <a:effectLst>
            <a:outerShdw blurRad="3556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p:nvSpPr>
        <p:spPr>
          <a:xfrm>
            <a:off x="8309638" y="2303210"/>
            <a:ext cx="457200" cy="468377"/>
          </a:xfrm>
          <a:prstGeom prst="ellipse">
            <a:avLst/>
          </a:prstGeom>
          <a:solidFill>
            <a:srgbClr val="F6F8F8"/>
          </a:solidFill>
          <a:ln>
            <a:noFill/>
          </a:ln>
          <a:effectLst>
            <a:outerShdw blurRad="3556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02735 1.85185E-6 L 1.02487 0.00046 " pathEditMode="relative" rAng="0" ptsTypes="AA">
                                      <p:cBhvr>
                                        <p:cTn id="6" dur="500" fill="hold"/>
                                        <p:tgtEl>
                                          <p:spTgt spid="10"/>
                                        </p:tgtEl>
                                        <p:attrNameLst>
                                          <p:attrName>ppt_x</p:attrName>
                                          <p:attrName>ppt_y</p:attrName>
                                        </p:attrNameLst>
                                      </p:cBhvr>
                                      <p:rCtr x="49883" y="23"/>
                                    </p:animMotion>
                                  </p:childTnLst>
                                </p:cTn>
                              </p:par>
                              <p:par>
                                <p:cTn id="7" presetID="10" presetClass="entr" presetSubtype="0" fill="hold" grpId="0" nodeType="withEffect">
                                  <p:stCondLst>
                                    <p:cond delay="30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par>
                                <p:cTn id="10" presetID="10" presetClass="entr" presetSubtype="0" fill="hold" grpId="0" nodeType="withEffect">
                                  <p:stCondLst>
                                    <p:cond delay="15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8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00"/>
                                        <p:tgtEl>
                                          <p:spTgt spid="1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2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7" name="Google Shape;235;p4"/>
          <p:cNvSpPr/>
          <p:nvPr/>
        </p:nvSpPr>
        <p:spPr>
          <a:xfrm>
            <a:off x="2709098" y="0"/>
            <a:ext cx="6487886" cy="6858000"/>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236;p4"/>
          <p:cNvSpPr txBox="1"/>
          <p:nvPr/>
        </p:nvSpPr>
        <p:spPr>
          <a:xfrm>
            <a:off x="6356062" y="1008015"/>
            <a:ext cx="4042790" cy="5509160"/>
          </a:xfrm>
          <a:prstGeom prst="rect">
            <a:avLst/>
          </a:prstGeom>
          <a:noFill/>
          <a:ln>
            <a:noFill/>
          </a:ln>
        </p:spPr>
        <p:txBody>
          <a:bodyPr spcFirstLastPara="1" wrap="square" lIns="91425" tIns="45700" rIns="91425" bIns="45700" anchor="t" anchorCtr="0">
            <a:spAutoFit/>
          </a:bodyPr>
          <a:lstStyle/>
          <a:p>
            <a:r>
              <a:rPr lang="id-ID" sz="1600" dirty="0"/>
              <a:t>// </a:t>
            </a:r>
            <a:r>
              <a:rPr lang="id-ID" sz="1600" dirty="0" smtClean="0"/>
              <a:t>Inisiasi graf</a:t>
            </a:r>
            <a:endParaRPr lang="id-ID" sz="1600" dirty="0"/>
          </a:p>
          <a:p>
            <a:r>
              <a:rPr lang="id-ID" sz="1600" dirty="0"/>
              <a:t>for each titik v in semuatitik:</a:t>
            </a:r>
          </a:p>
          <a:p>
            <a:r>
              <a:rPr lang="id-ID" sz="1600" dirty="0"/>
              <a:t>if v is dari then v.jarak = 0</a:t>
            </a:r>
          </a:p>
          <a:p>
            <a:r>
              <a:rPr lang="id-ID" sz="1600" dirty="0"/>
              <a:t>else v.jarak := tak-hingga</a:t>
            </a:r>
          </a:p>
          <a:p>
            <a:r>
              <a:rPr lang="id-ID" sz="1600" dirty="0" smtClean="0"/>
              <a:t>v.prev= </a:t>
            </a:r>
            <a:r>
              <a:rPr lang="id-ID" sz="1600" dirty="0"/>
              <a:t>null</a:t>
            </a:r>
          </a:p>
          <a:p>
            <a:r>
              <a:rPr lang="id-ID" sz="1600" dirty="0"/>
              <a:t>// Perulangan relaksasi sisi</a:t>
            </a:r>
          </a:p>
          <a:p>
            <a:r>
              <a:rPr lang="id-ID" sz="1600" dirty="0"/>
              <a:t>for i from 1 to size(semuatitik):</a:t>
            </a:r>
          </a:p>
          <a:p>
            <a:r>
              <a:rPr lang="id-ID" sz="1600" dirty="0"/>
              <a:t>for each sisi uv in semuasisi:</a:t>
            </a:r>
          </a:p>
          <a:p>
            <a:r>
              <a:rPr lang="id-ID" sz="1600" dirty="0"/>
              <a:t>u := uv.dari</a:t>
            </a:r>
          </a:p>
          <a:p>
            <a:r>
              <a:rPr lang="id-ID" sz="1600" dirty="0"/>
              <a:t>v := uv.ke // uv adalah sisi dari u ke v</a:t>
            </a:r>
          </a:p>
          <a:p>
            <a:r>
              <a:rPr lang="id-ID" sz="1600" dirty="0"/>
              <a:t>if v.jarak &gt; u.jarak + uv.bobot</a:t>
            </a:r>
          </a:p>
          <a:p>
            <a:r>
              <a:rPr lang="id-ID" sz="1600" dirty="0"/>
              <a:t>v.jarak := u.jarak + uv.bobot</a:t>
            </a:r>
          </a:p>
          <a:p>
            <a:r>
              <a:rPr lang="id-ID" sz="1600" dirty="0" smtClean="0"/>
              <a:t>v.Prev = </a:t>
            </a:r>
            <a:r>
              <a:rPr lang="id-ID" sz="1600" dirty="0"/>
              <a:t>u</a:t>
            </a:r>
          </a:p>
          <a:p>
            <a:r>
              <a:rPr lang="id-ID" sz="1600" dirty="0"/>
              <a:t/>
            </a:r>
            <a:br>
              <a:rPr lang="id-ID" sz="1600" dirty="0"/>
            </a:br>
            <a:endParaRPr lang="id-ID" sz="1600" dirty="0"/>
          </a:p>
          <a:p>
            <a:r>
              <a:rPr lang="id-ID" sz="1600" dirty="0"/>
              <a:t>// Cari sirkuit berbobot(jarak) negatif</a:t>
            </a:r>
          </a:p>
          <a:p>
            <a:r>
              <a:rPr lang="id-ID" sz="1600" dirty="0"/>
              <a:t>for each sisi uv in semuasisi:</a:t>
            </a:r>
          </a:p>
          <a:p>
            <a:r>
              <a:rPr lang="id-ID" sz="1600" dirty="0"/>
              <a:t>u := uv.dari</a:t>
            </a:r>
          </a:p>
          <a:p>
            <a:r>
              <a:rPr lang="id-ID" sz="1600" dirty="0"/>
              <a:t>v := uv.ke</a:t>
            </a:r>
          </a:p>
          <a:p>
            <a:r>
              <a:rPr lang="id-ID" sz="1600" dirty="0"/>
              <a:t>if v.jarak &gt; u.jarak + uv.bobot</a:t>
            </a:r>
          </a:p>
          <a:p>
            <a:r>
              <a:rPr lang="id-ID" sz="1600" dirty="0"/>
              <a:t>error "Graph mengandung siklus berbobot total negatif"</a:t>
            </a:r>
            <a:endParaRPr sz="1500" b="1" dirty="0">
              <a:solidFill>
                <a:srgbClr val="2B2B2B"/>
              </a:solidFill>
            </a:endParaRPr>
          </a:p>
        </p:txBody>
      </p:sp>
      <p:sp>
        <p:nvSpPr>
          <p:cNvPr id="235" name="Google Shape;235;p4"/>
          <p:cNvSpPr/>
          <p:nvPr/>
        </p:nvSpPr>
        <p:spPr>
          <a:xfrm>
            <a:off x="0" y="0"/>
            <a:ext cx="5880564" cy="6858000"/>
          </a:xfrm>
          <a:prstGeom prst="rect">
            <a:avLst/>
          </a:prstGeom>
          <a:solidFill>
            <a:schemeClr val="dk1"/>
          </a:solidFill>
          <a:ln>
            <a:noFill/>
          </a:ln>
          <a:effectLst>
            <a:outerShdw blurRad="50800" dist="38100" dir="4140000" algn="tl" rotWithShape="0">
              <a:srgbClr val="000000">
                <a:alpha val="6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6" name="Google Shape;236;p4"/>
          <p:cNvSpPr txBox="1"/>
          <p:nvPr/>
        </p:nvSpPr>
        <p:spPr>
          <a:xfrm>
            <a:off x="447840" y="1008015"/>
            <a:ext cx="4042790" cy="5170606"/>
          </a:xfrm>
          <a:prstGeom prst="rect">
            <a:avLst/>
          </a:prstGeom>
          <a:noFill/>
          <a:ln>
            <a:noFill/>
          </a:ln>
        </p:spPr>
        <p:txBody>
          <a:bodyPr spcFirstLastPara="1" wrap="square" lIns="91425" tIns="45700" rIns="91425" bIns="45700" anchor="t" anchorCtr="0">
            <a:spAutoFit/>
          </a:bodyPr>
          <a:lstStyle/>
          <a:p>
            <a:r>
              <a:rPr lang="id-ID" sz="1500" dirty="0">
                <a:solidFill>
                  <a:srgbClr val="F6F8F8"/>
                </a:solidFill>
              </a:rPr>
              <a:t>// Definisi tipe data dalam graf</a:t>
            </a:r>
          </a:p>
          <a:p>
            <a:r>
              <a:rPr lang="id-ID" sz="1500" dirty="0">
                <a:solidFill>
                  <a:srgbClr val="F6F8F8"/>
                </a:solidFill>
              </a:rPr>
              <a:t>record titik {</a:t>
            </a:r>
          </a:p>
          <a:p>
            <a:r>
              <a:rPr lang="id-ID" sz="1500" dirty="0">
                <a:solidFill>
                  <a:srgbClr val="F6F8F8"/>
                </a:solidFill>
              </a:rPr>
              <a:t>list sisi2</a:t>
            </a:r>
          </a:p>
          <a:p>
            <a:r>
              <a:rPr lang="id-ID" sz="1500" dirty="0">
                <a:solidFill>
                  <a:srgbClr val="F6F8F8"/>
                </a:solidFill>
              </a:rPr>
              <a:t>real jarak</a:t>
            </a:r>
          </a:p>
          <a:p>
            <a:r>
              <a:rPr lang="id-ID" sz="1500" dirty="0">
                <a:solidFill>
                  <a:srgbClr val="F6F8F8"/>
                </a:solidFill>
              </a:rPr>
              <a:t>titik sebelum</a:t>
            </a:r>
          </a:p>
          <a:p>
            <a:r>
              <a:rPr lang="id-ID" sz="1500" dirty="0">
                <a:solidFill>
                  <a:srgbClr val="F6F8F8"/>
                </a:solidFill>
              </a:rPr>
              <a:t>}</a:t>
            </a:r>
          </a:p>
          <a:p>
            <a:r>
              <a:rPr lang="id-ID" sz="1500" dirty="0">
                <a:solidFill>
                  <a:srgbClr val="F6F8F8"/>
                </a:solidFill>
              </a:rPr>
              <a:t>record sisi {</a:t>
            </a:r>
          </a:p>
          <a:p>
            <a:r>
              <a:rPr lang="id-ID" sz="1500" dirty="0">
                <a:solidFill>
                  <a:srgbClr val="F6F8F8"/>
                </a:solidFill>
              </a:rPr>
              <a:t>titik dari</a:t>
            </a:r>
          </a:p>
          <a:p>
            <a:r>
              <a:rPr lang="id-ID" sz="1500" dirty="0">
                <a:solidFill>
                  <a:srgbClr val="F6F8F8"/>
                </a:solidFill>
              </a:rPr>
              <a:t>titik ke</a:t>
            </a:r>
          </a:p>
          <a:p>
            <a:r>
              <a:rPr lang="id-ID" sz="1500" dirty="0">
                <a:solidFill>
                  <a:srgbClr val="F6F8F8"/>
                </a:solidFill>
              </a:rPr>
              <a:t>real bobot</a:t>
            </a:r>
          </a:p>
          <a:p>
            <a:r>
              <a:rPr lang="id-ID" sz="1500" dirty="0">
                <a:solidFill>
                  <a:srgbClr val="F6F8F8"/>
                </a:solidFill>
              </a:rPr>
              <a:t>}</a:t>
            </a:r>
          </a:p>
          <a:p>
            <a:r>
              <a:rPr lang="id-ID" sz="1500" dirty="0">
                <a:solidFill>
                  <a:srgbClr val="F6F8F8"/>
                </a:solidFill>
              </a:rPr>
              <a:t/>
            </a:r>
            <a:br>
              <a:rPr lang="id-ID" sz="1500" dirty="0">
                <a:solidFill>
                  <a:srgbClr val="F6F8F8"/>
                </a:solidFill>
              </a:rPr>
            </a:br>
            <a:endParaRPr lang="id-ID" sz="1500" dirty="0">
              <a:solidFill>
                <a:srgbClr val="F6F8F8"/>
              </a:solidFill>
            </a:endParaRPr>
          </a:p>
          <a:p>
            <a:r>
              <a:rPr lang="id-ID" sz="1500" dirty="0">
                <a:solidFill>
                  <a:srgbClr val="F6F8F8"/>
                </a:solidFill>
              </a:rPr>
              <a:t>function BellmanFord(list semuatitik, list semuasisi, titik dari)</a:t>
            </a:r>
          </a:p>
          <a:p>
            <a:r>
              <a:rPr lang="id-ID" sz="1500" dirty="0" smtClean="0">
                <a:solidFill>
                  <a:srgbClr val="F6F8F8"/>
                </a:solidFill>
              </a:rPr>
              <a:t>/* Argumennya </a:t>
            </a:r>
            <a:r>
              <a:rPr lang="id-ID" sz="1500" dirty="0">
                <a:solidFill>
                  <a:srgbClr val="F6F8F8"/>
                </a:solidFill>
              </a:rPr>
              <a:t>ialah graf, dengan bentuk daftar titik </a:t>
            </a:r>
            <a:r>
              <a:rPr lang="id-ID" sz="1500" dirty="0" smtClean="0">
                <a:solidFill>
                  <a:srgbClr val="F6F8F8"/>
                </a:solidFill>
              </a:rPr>
              <a:t>dan </a:t>
            </a:r>
            <a:r>
              <a:rPr lang="id-ID" sz="1500" dirty="0">
                <a:solidFill>
                  <a:srgbClr val="F6F8F8"/>
                </a:solidFill>
              </a:rPr>
              <a:t>sisi. Algoritme ini mengubah titik-titik dalam </a:t>
            </a:r>
            <a:r>
              <a:rPr lang="id-ID" sz="1500" dirty="0" smtClean="0">
                <a:solidFill>
                  <a:srgbClr val="F6F8F8"/>
                </a:solidFill>
              </a:rPr>
              <a:t>semuatitik </a:t>
            </a:r>
            <a:r>
              <a:rPr lang="id-ID" sz="1500" dirty="0">
                <a:solidFill>
                  <a:srgbClr val="F6F8F8"/>
                </a:solidFill>
              </a:rPr>
              <a:t>sehingga </a:t>
            </a:r>
            <a:r>
              <a:rPr lang="id-ID" sz="1500" dirty="0" smtClean="0">
                <a:solidFill>
                  <a:srgbClr val="F6F8F8"/>
                </a:solidFill>
              </a:rPr>
              <a:t>atribut jarak </a:t>
            </a:r>
            <a:r>
              <a:rPr lang="id-ID" sz="1500" dirty="0">
                <a:solidFill>
                  <a:srgbClr val="F6F8F8"/>
                </a:solidFill>
              </a:rPr>
              <a:t>dan sebelum </a:t>
            </a:r>
            <a:r>
              <a:rPr lang="id-ID" sz="1500" dirty="0" smtClean="0">
                <a:solidFill>
                  <a:srgbClr val="F6F8F8"/>
                </a:solidFill>
              </a:rPr>
              <a:t>menyimpan </a:t>
            </a:r>
            <a:r>
              <a:rPr lang="id-ID" sz="1500" dirty="0">
                <a:solidFill>
                  <a:srgbClr val="F6F8F8"/>
                </a:solidFill>
              </a:rPr>
              <a:t>jarak </a:t>
            </a:r>
            <a:r>
              <a:rPr lang="id-ID" sz="1500" dirty="0" smtClean="0">
                <a:solidFill>
                  <a:srgbClr val="F6F8F8"/>
                </a:solidFill>
              </a:rPr>
              <a:t>terpendek */</a:t>
            </a:r>
            <a:endParaRPr lang="id-ID" sz="1500" dirty="0">
              <a:solidFill>
                <a:srgbClr val="F6F8F8"/>
              </a:solidFill>
            </a:endParaRPr>
          </a:p>
          <a:p>
            <a:r>
              <a:rPr lang="id-ID" sz="1500" dirty="0">
                <a:solidFill>
                  <a:srgbClr val="F6F8F8"/>
                </a:solidFill>
              </a:rPr>
              <a:t/>
            </a:r>
            <a:br>
              <a:rPr lang="id-ID" sz="1500" dirty="0">
                <a:solidFill>
                  <a:srgbClr val="F6F8F8"/>
                </a:solidFill>
              </a:rPr>
            </a:br>
            <a:endParaRPr sz="1500" b="1" dirty="0">
              <a:solidFill>
                <a:srgbClr val="F6F8F8"/>
              </a:solidFill>
            </a:endParaRPr>
          </a:p>
        </p:txBody>
      </p:sp>
      <p:sp>
        <p:nvSpPr>
          <p:cNvPr id="7" name="Oval 6"/>
          <p:cNvSpPr/>
          <p:nvPr/>
        </p:nvSpPr>
        <p:spPr>
          <a:xfrm>
            <a:off x="7721260" y="984722"/>
            <a:ext cx="304993" cy="287749"/>
          </a:xfrm>
          <a:prstGeom prst="ellipse">
            <a:avLst/>
          </a:prstGeom>
          <a:solidFill>
            <a:srgbClr val="3C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1</a:t>
            </a:r>
          </a:p>
        </p:txBody>
      </p:sp>
      <p:sp>
        <p:nvSpPr>
          <p:cNvPr id="38" name="Oval 37"/>
          <p:cNvSpPr/>
          <p:nvPr/>
        </p:nvSpPr>
        <p:spPr>
          <a:xfrm>
            <a:off x="8891991" y="2157907"/>
            <a:ext cx="304993" cy="287749"/>
          </a:xfrm>
          <a:prstGeom prst="ellipse">
            <a:avLst/>
          </a:prstGeom>
          <a:solidFill>
            <a:srgbClr val="3C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a:t>
            </a:r>
            <a:endParaRPr lang="id-ID" dirty="0"/>
          </a:p>
        </p:txBody>
      </p:sp>
      <p:sp>
        <p:nvSpPr>
          <p:cNvPr id="39" name="Oval 38"/>
          <p:cNvSpPr/>
          <p:nvPr/>
        </p:nvSpPr>
        <p:spPr>
          <a:xfrm>
            <a:off x="9814302" y="4487449"/>
            <a:ext cx="304993" cy="287749"/>
          </a:xfrm>
          <a:prstGeom prst="ellipse">
            <a:avLst/>
          </a:prstGeom>
          <a:solidFill>
            <a:srgbClr val="3C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3</a:t>
            </a:r>
          </a:p>
        </p:txBody>
      </p:sp>
      <p:grpSp>
        <p:nvGrpSpPr>
          <p:cNvPr id="41" name="Google Shape;224;g5878a8e993_0_2"/>
          <p:cNvGrpSpPr/>
          <p:nvPr/>
        </p:nvGrpSpPr>
        <p:grpSpPr>
          <a:xfrm>
            <a:off x="382992" y="-781167"/>
            <a:ext cx="6132900" cy="1636411"/>
            <a:chOff x="4914595" y="852145"/>
            <a:chExt cx="6132900" cy="2847780"/>
          </a:xfrm>
        </p:grpSpPr>
        <p:sp>
          <p:nvSpPr>
            <p:cNvPr id="42" name="Google Shape;225;g5878a8e993_0_2"/>
            <p:cNvSpPr txBox="1"/>
            <p:nvPr/>
          </p:nvSpPr>
          <p:spPr>
            <a:xfrm>
              <a:off x="4914595" y="3053725"/>
              <a:ext cx="6132900" cy="646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id-ID" sz="3200" b="1" dirty="0" smtClean="0">
                  <a:solidFill>
                    <a:srgbClr val="3CBEB4"/>
                  </a:solidFill>
                  <a:latin typeface="Merriweather"/>
                  <a:ea typeface="Merriweather"/>
                  <a:cs typeface="Merriweather"/>
                  <a:sym typeface="Merriweather"/>
                </a:rPr>
                <a:t>Prosedur awal</a:t>
              </a:r>
              <a:endParaRPr sz="3200" b="1" dirty="0">
                <a:solidFill>
                  <a:srgbClr val="3CBEB4"/>
                </a:solidFill>
                <a:latin typeface="Merriweather"/>
                <a:ea typeface="Merriweather"/>
                <a:cs typeface="Merriweather"/>
                <a:sym typeface="Merriweather"/>
              </a:endParaRPr>
            </a:p>
          </p:txBody>
        </p:sp>
        <p:sp>
          <p:nvSpPr>
            <p:cNvPr id="43" name="Google Shape;227;g5878a8e993_0_2"/>
            <p:cNvSpPr txBox="1"/>
            <p:nvPr/>
          </p:nvSpPr>
          <p:spPr>
            <a:xfrm>
              <a:off x="6544017" y="852145"/>
              <a:ext cx="1848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grpSp>
      <p:grpSp>
        <p:nvGrpSpPr>
          <p:cNvPr id="44" name="Google Shape;224;g5878a8e993_0_2"/>
          <p:cNvGrpSpPr/>
          <p:nvPr/>
        </p:nvGrpSpPr>
        <p:grpSpPr>
          <a:xfrm>
            <a:off x="6341548" y="-849918"/>
            <a:ext cx="6132900" cy="1681869"/>
            <a:chOff x="2856513" y="852145"/>
            <a:chExt cx="6132900" cy="2926889"/>
          </a:xfrm>
        </p:grpSpPr>
        <p:sp>
          <p:nvSpPr>
            <p:cNvPr id="45" name="Google Shape;225;g5878a8e993_0_2"/>
            <p:cNvSpPr txBox="1"/>
            <p:nvPr/>
          </p:nvSpPr>
          <p:spPr>
            <a:xfrm>
              <a:off x="2856513" y="3132834"/>
              <a:ext cx="6132900" cy="646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id-ID" sz="3200" b="1" dirty="0" smtClean="0">
                  <a:solidFill>
                    <a:srgbClr val="3CBEB4"/>
                  </a:solidFill>
                  <a:latin typeface="Merriweather"/>
                  <a:ea typeface="Merriweather"/>
                  <a:cs typeface="Merriweather"/>
                  <a:sym typeface="Merriweather"/>
                </a:rPr>
                <a:t>Langkah algoritma </a:t>
              </a:r>
              <a:endParaRPr sz="3200" b="1" dirty="0">
                <a:solidFill>
                  <a:srgbClr val="3CBEB4"/>
                </a:solidFill>
                <a:latin typeface="Merriweather"/>
                <a:ea typeface="Merriweather"/>
                <a:cs typeface="Merriweather"/>
                <a:sym typeface="Merriweather"/>
              </a:endParaRPr>
            </a:p>
          </p:txBody>
        </p:sp>
        <p:sp>
          <p:nvSpPr>
            <p:cNvPr id="46" name="Google Shape;227;g5878a8e993_0_2"/>
            <p:cNvSpPr txBox="1"/>
            <p:nvPr/>
          </p:nvSpPr>
          <p:spPr>
            <a:xfrm>
              <a:off x="6544017" y="852145"/>
              <a:ext cx="1848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7" name="Google Shape;235;p4"/>
          <p:cNvSpPr/>
          <p:nvPr/>
        </p:nvSpPr>
        <p:spPr>
          <a:xfrm>
            <a:off x="2709098" y="5943600"/>
            <a:ext cx="6487886" cy="914400"/>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5" name="Google Shape;235;p4"/>
          <p:cNvSpPr/>
          <p:nvPr/>
        </p:nvSpPr>
        <p:spPr>
          <a:xfrm>
            <a:off x="-5921448" y="-38100"/>
            <a:ext cx="5880564" cy="6858000"/>
          </a:xfrm>
          <a:prstGeom prst="rect">
            <a:avLst/>
          </a:prstGeom>
          <a:solidFill>
            <a:schemeClr val="dk1"/>
          </a:solidFill>
          <a:ln>
            <a:noFill/>
          </a:ln>
          <a:effectLst>
            <a:outerShdw blurRad="50800" dist="38100" dir="4140000" algn="tl" rotWithShape="0">
              <a:srgbClr val="000000">
                <a:alpha val="6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1" name="Google Shape;224;g5878a8e993_0_2"/>
          <p:cNvGrpSpPr/>
          <p:nvPr/>
        </p:nvGrpSpPr>
        <p:grpSpPr>
          <a:xfrm>
            <a:off x="2012414" y="-781167"/>
            <a:ext cx="7595021" cy="1520295"/>
            <a:chOff x="6544017" y="852145"/>
            <a:chExt cx="7595021" cy="2645707"/>
          </a:xfrm>
        </p:grpSpPr>
        <p:sp>
          <p:nvSpPr>
            <p:cNvPr id="42" name="Google Shape;225;g5878a8e993_0_2"/>
            <p:cNvSpPr txBox="1"/>
            <p:nvPr/>
          </p:nvSpPr>
          <p:spPr>
            <a:xfrm>
              <a:off x="8006138" y="2851652"/>
              <a:ext cx="6132900" cy="646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id-ID" sz="8000" b="1" dirty="0" smtClean="0">
                  <a:solidFill>
                    <a:srgbClr val="F6F8F8"/>
                  </a:solidFill>
                  <a:latin typeface="Merriweather"/>
                  <a:ea typeface="Merriweather"/>
                  <a:cs typeface="Merriweather"/>
                  <a:sym typeface="Merriweather"/>
                </a:rPr>
                <a:t>Prog</a:t>
              </a:r>
              <a:r>
                <a:rPr lang="id-ID" sz="8000" b="1" dirty="0" smtClean="0">
                  <a:solidFill>
                    <a:srgbClr val="2B2B2B"/>
                  </a:solidFill>
                  <a:latin typeface="Merriweather"/>
                  <a:ea typeface="Merriweather"/>
                  <a:cs typeface="Merriweather"/>
                  <a:sym typeface="Merriweather"/>
                </a:rPr>
                <a:t>ram</a:t>
              </a:r>
              <a:endParaRPr sz="8000" b="1" dirty="0">
                <a:solidFill>
                  <a:srgbClr val="2B2B2B"/>
                </a:solidFill>
                <a:latin typeface="Merriweather"/>
                <a:ea typeface="Merriweather"/>
                <a:cs typeface="Merriweather"/>
                <a:sym typeface="Merriweather"/>
              </a:endParaRPr>
            </a:p>
          </p:txBody>
        </p:sp>
        <p:sp>
          <p:nvSpPr>
            <p:cNvPr id="43" name="Google Shape;227;g5878a8e993_0_2"/>
            <p:cNvSpPr txBox="1"/>
            <p:nvPr/>
          </p:nvSpPr>
          <p:spPr>
            <a:xfrm>
              <a:off x="6544017" y="852145"/>
              <a:ext cx="1848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grpSp>
      <p:sp>
        <p:nvSpPr>
          <p:cNvPr id="46" name="Google Shape;227;g5878a8e993_0_2"/>
          <p:cNvSpPr txBox="1"/>
          <p:nvPr/>
        </p:nvSpPr>
        <p:spPr>
          <a:xfrm>
            <a:off x="10029052" y="-849919"/>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15" name="Google Shape;225;g5878a8e993_0_2"/>
          <p:cNvSpPr txBox="1"/>
          <p:nvPr/>
        </p:nvSpPr>
        <p:spPr>
          <a:xfrm>
            <a:off x="804761" y="2636762"/>
            <a:ext cx="10151605" cy="3713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8000" b="1" dirty="0" smtClean="0">
                <a:solidFill>
                  <a:srgbClr val="3CBEB4"/>
                </a:solidFill>
                <a:latin typeface="Merriweather"/>
                <a:ea typeface="Merriweather"/>
                <a:cs typeface="Merriweather"/>
                <a:sym typeface="Merriweather"/>
              </a:rPr>
              <a:t>Algoritma</a:t>
            </a:r>
          </a:p>
          <a:p>
            <a:pPr marL="0" marR="0" lvl="0" indent="0" algn="ctr" rtl="0">
              <a:spcBef>
                <a:spcPts val="0"/>
              </a:spcBef>
              <a:spcAft>
                <a:spcPts val="0"/>
              </a:spcAft>
              <a:buNone/>
            </a:pPr>
            <a:r>
              <a:rPr lang="id-ID" sz="8000" b="1" dirty="0" smtClean="0">
                <a:solidFill>
                  <a:srgbClr val="3CBEB4"/>
                </a:solidFill>
                <a:latin typeface="Merriweather"/>
                <a:ea typeface="Merriweather"/>
                <a:cs typeface="Merriweather"/>
                <a:sym typeface="Merriweather"/>
              </a:rPr>
              <a:t>Bellman - Ford</a:t>
            </a:r>
            <a:endParaRPr sz="8000" b="1" dirty="0">
              <a:solidFill>
                <a:srgbClr val="3CBEB4"/>
              </a:solidFill>
              <a:latin typeface="Merriweather"/>
              <a:ea typeface="Merriweather"/>
              <a:cs typeface="Merriweather"/>
              <a:sym typeface="Merriweather"/>
            </a:endParaRPr>
          </a:p>
        </p:txBody>
      </p:sp>
    </p:spTree>
    <p:extLst>
      <p:ext uri="{BB962C8B-B14F-4D97-AF65-F5344CB8AC3E}">
        <p14:creationId xmlns:p14="http://schemas.microsoft.com/office/powerpoint/2010/main" val="309417490"/>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1.25E-6 -4.44444E-6 L 0.48203 0.00186 " pathEditMode="relative" rAng="0" ptsTypes="AA">
                                      <p:cBhvr>
                                        <p:cTn id="6" dur="500" fill="hold"/>
                                        <p:tgtEl>
                                          <p:spTgt spid="235"/>
                                        </p:tgtEl>
                                        <p:attrNameLst>
                                          <p:attrName>ppt_x</p:attrName>
                                          <p:attrName>ppt_y</p:attrName>
                                        </p:attrNameLst>
                                      </p:cBhvr>
                                      <p:rCtr x="24102" y="93"/>
                                    </p:animMotion>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400"/>
                                        <p:tgtEl>
                                          <p:spTgt spid="41"/>
                                        </p:tgtEl>
                                      </p:cBhvr>
                                    </p:animEffect>
                                  </p:childTnLst>
                                </p:cTn>
                              </p:par>
                            </p:childTnLst>
                          </p:cTn>
                        </p:par>
                        <p:par>
                          <p:cTn id="11" fill="hold">
                            <p:stCondLst>
                              <p:cond delay="900"/>
                            </p:stCondLst>
                            <p:childTnLst>
                              <p:par>
                                <p:cTn id="12" presetID="42" presetClass="entr" presetSubtype="0" fill="hold" nodeType="after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200"/>
                                        <p:tgtEl>
                                          <p:spTgt spid="15">
                                            <p:txEl>
                                              <p:pRg st="0" end="0"/>
                                            </p:txEl>
                                          </p:spTgt>
                                        </p:tgtEl>
                                      </p:cBhvr>
                                    </p:animEffect>
                                    <p:anim calcmode="lin" valueType="num">
                                      <p:cBhvr>
                                        <p:cTn id="15" dur="2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2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100"/>
                            </p:stCondLst>
                            <p:childTnLst>
                              <p:par>
                                <p:cTn id="18" presetID="42" presetClass="entr" presetSubtype="0" fill="hold" nodeType="after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fade">
                                      <p:cBhvr>
                                        <p:cTn id="20" dur="200"/>
                                        <p:tgtEl>
                                          <p:spTgt spid="15">
                                            <p:txEl>
                                              <p:pRg st="1" end="1"/>
                                            </p:txEl>
                                          </p:spTgt>
                                        </p:tgtEl>
                                      </p:cBhvr>
                                    </p:animEffect>
                                    <p:anim calcmode="lin" valueType="num">
                                      <p:cBhvr>
                                        <p:cTn id="21" dur="2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2" dur="2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7" name="Google Shape;235;p4"/>
          <p:cNvSpPr/>
          <p:nvPr/>
        </p:nvSpPr>
        <p:spPr>
          <a:xfrm>
            <a:off x="2709098" y="0"/>
            <a:ext cx="6487886" cy="6858000"/>
          </a:xfrm>
          <a:prstGeom prst="rect">
            <a:avLst/>
          </a:prstGeom>
          <a:solidFill>
            <a:srgbClr val="F6F8F8"/>
          </a:solidFill>
          <a:ln>
            <a:noFill/>
          </a:ln>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236;p4"/>
          <p:cNvSpPr txBox="1"/>
          <p:nvPr/>
        </p:nvSpPr>
        <p:spPr>
          <a:xfrm>
            <a:off x="6568267" y="311980"/>
            <a:ext cx="4042790" cy="6186269"/>
          </a:xfrm>
          <a:prstGeom prst="rect">
            <a:avLst/>
          </a:prstGeom>
          <a:noFill/>
          <a:ln>
            <a:noFill/>
          </a:ln>
        </p:spPr>
        <p:txBody>
          <a:bodyPr spcFirstLastPara="1" wrap="square" lIns="91425" tIns="45700" rIns="91425" bIns="45700" anchor="t" anchorCtr="0">
            <a:spAutoFit/>
          </a:bodyPr>
          <a:lstStyle/>
          <a:p>
            <a:r>
              <a:rPr lang="id-ID" sz="1800" dirty="0">
                <a:latin typeface="Times New Roman" panose="02020603050405020304" pitchFamily="18" charset="0"/>
                <a:cs typeface="Times New Roman" panose="02020603050405020304" pitchFamily="18" charset="0"/>
              </a:rPr>
              <a:t>// periksa siklus bobot negatif.</a:t>
            </a:r>
          </a:p>
          <a:p>
            <a:r>
              <a:rPr lang="id-ID" sz="1800" dirty="0" smtClean="0">
                <a:latin typeface="Times New Roman" panose="02020603050405020304" pitchFamily="18" charset="0"/>
                <a:cs typeface="Times New Roman" panose="02020603050405020304" pitchFamily="18" charset="0"/>
              </a:rPr>
              <a:t>for </a:t>
            </a:r>
            <a:r>
              <a:rPr lang="id-ID" sz="1800" dirty="0">
                <a:latin typeface="Times New Roman" panose="02020603050405020304" pitchFamily="18" charset="0"/>
                <a:cs typeface="Times New Roman" panose="02020603050405020304" pitchFamily="18" charset="0"/>
              </a:rPr>
              <a:t>(int i = 0; i &lt; E; i++) { </a:t>
            </a:r>
          </a:p>
          <a:p>
            <a:r>
              <a:rPr lang="id-ID" sz="1800" dirty="0">
                <a:latin typeface="Times New Roman" panose="02020603050405020304" pitchFamily="18" charset="0"/>
                <a:cs typeface="Times New Roman" panose="02020603050405020304" pitchFamily="18" charset="0"/>
              </a:rPr>
              <a:t>int x = graph[i][0]; </a:t>
            </a:r>
          </a:p>
          <a:p>
            <a:r>
              <a:rPr lang="id-ID" sz="1800" dirty="0">
                <a:latin typeface="Times New Roman" panose="02020603050405020304" pitchFamily="18" charset="0"/>
                <a:cs typeface="Times New Roman" panose="02020603050405020304" pitchFamily="18" charset="0"/>
              </a:rPr>
              <a:t>int y = graph[i][1]; </a:t>
            </a:r>
          </a:p>
          <a:p>
            <a:r>
              <a:rPr lang="id-ID" sz="1800" dirty="0">
                <a:latin typeface="Times New Roman" panose="02020603050405020304" pitchFamily="18" charset="0"/>
                <a:cs typeface="Times New Roman" panose="02020603050405020304" pitchFamily="18" charset="0"/>
              </a:rPr>
              <a:t>int weight = graph[i][2]; </a:t>
            </a:r>
          </a:p>
          <a:p>
            <a:r>
              <a:rPr lang="id-ID" sz="1800" dirty="0">
                <a:latin typeface="Times New Roman" panose="02020603050405020304" pitchFamily="18" charset="0"/>
                <a:cs typeface="Times New Roman" panose="02020603050405020304" pitchFamily="18" charset="0"/>
              </a:rPr>
              <a:t>if (dis[x] != INT_MAX &amp;&amp; </a:t>
            </a:r>
          </a:p>
          <a:p>
            <a:r>
              <a:rPr lang="id-ID" sz="1800" dirty="0">
                <a:latin typeface="Times New Roman" panose="02020603050405020304" pitchFamily="18" charset="0"/>
                <a:cs typeface="Times New Roman" panose="02020603050405020304" pitchFamily="18" charset="0"/>
              </a:rPr>
              <a:t>dis[x] + weight &lt; dis[y]) </a:t>
            </a:r>
          </a:p>
          <a:p>
            <a:r>
              <a:rPr lang="id-ID" sz="1800" dirty="0">
                <a:latin typeface="Times New Roman" panose="02020603050405020304" pitchFamily="18" charset="0"/>
                <a:cs typeface="Times New Roman" panose="02020603050405020304" pitchFamily="18" charset="0"/>
              </a:rPr>
              <a:t>cout &lt;&lt; "Graph contains negative"</a:t>
            </a:r>
          </a:p>
          <a:p>
            <a:r>
              <a:rPr lang="id-ID" sz="1800" dirty="0">
                <a:latin typeface="Times New Roman" panose="02020603050405020304" pitchFamily="18" charset="0"/>
                <a:cs typeface="Times New Roman" panose="02020603050405020304" pitchFamily="18" charset="0"/>
              </a:rPr>
              <a:t>" weight cycle"</a:t>
            </a:r>
          </a:p>
          <a:p>
            <a:r>
              <a:rPr lang="id-ID" sz="1800" dirty="0">
                <a:latin typeface="Times New Roman" panose="02020603050405020304" pitchFamily="18" charset="0"/>
                <a:cs typeface="Times New Roman" panose="02020603050405020304" pitchFamily="18" charset="0"/>
              </a:rPr>
              <a:t>&lt;&lt; endl; </a:t>
            </a:r>
          </a:p>
          <a:p>
            <a:r>
              <a:rPr lang="id-ID" sz="1800" dirty="0">
                <a:latin typeface="Times New Roman" panose="02020603050405020304" pitchFamily="18" charset="0"/>
                <a:cs typeface="Times New Roman" panose="02020603050405020304" pitchFamily="18" charset="0"/>
              </a:rPr>
              <a:t>} </a:t>
            </a:r>
          </a:p>
          <a:p>
            <a:endParaRPr lang="id-ID" sz="1800" dirty="0">
              <a:latin typeface="Times New Roman" panose="02020603050405020304" pitchFamily="18" charset="0"/>
              <a:cs typeface="Times New Roman" panose="02020603050405020304" pitchFamily="18" charset="0"/>
            </a:endParaRPr>
          </a:p>
          <a:p>
            <a:r>
              <a:rPr lang="id-ID" sz="1800" dirty="0">
                <a:latin typeface="Times New Roman" panose="02020603050405020304" pitchFamily="18" charset="0"/>
                <a:cs typeface="Times New Roman" panose="02020603050405020304" pitchFamily="18" charset="0"/>
              </a:rPr>
              <a:t>cout &lt;&lt; " Algoritma Bellman - Ford " &lt;&lt; endl;</a:t>
            </a:r>
          </a:p>
          <a:p>
            <a:r>
              <a:rPr lang="id-ID" sz="1800" dirty="0">
                <a:latin typeface="Times New Roman" panose="02020603050405020304" pitchFamily="18" charset="0"/>
                <a:cs typeface="Times New Roman" panose="02020603050405020304" pitchFamily="18" charset="0"/>
              </a:rPr>
              <a:t>cout &lt;&lt; "==========================" &lt;&lt; endl;</a:t>
            </a:r>
          </a:p>
          <a:p>
            <a:r>
              <a:rPr lang="id-ID" sz="1800" dirty="0">
                <a:latin typeface="Times New Roman" panose="02020603050405020304" pitchFamily="18" charset="0"/>
                <a:cs typeface="Times New Roman" panose="02020603050405020304" pitchFamily="18" charset="0"/>
              </a:rPr>
              <a:t>cout &lt;&lt; "Jarak Simpul dari Sumber" &lt;&lt; endl; </a:t>
            </a:r>
          </a:p>
          <a:p>
            <a:r>
              <a:rPr lang="id-ID" sz="1800" dirty="0">
                <a:latin typeface="Times New Roman" panose="02020603050405020304" pitchFamily="18" charset="0"/>
                <a:cs typeface="Times New Roman" panose="02020603050405020304" pitchFamily="18" charset="0"/>
              </a:rPr>
              <a:t>for (int i = 0; i &lt; V; i++) </a:t>
            </a:r>
          </a:p>
          <a:p>
            <a:r>
              <a:rPr lang="id-ID" sz="1800" dirty="0">
                <a:latin typeface="Times New Roman" panose="02020603050405020304" pitchFamily="18" charset="0"/>
                <a:cs typeface="Times New Roman" panose="02020603050405020304" pitchFamily="18" charset="0"/>
              </a:rPr>
              <a:t>cout &lt;&lt; i &lt;&lt; "\t\t" &lt;&lt; dis[i] &lt;&lt; endl; </a:t>
            </a:r>
          </a:p>
          <a:p>
            <a:r>
              <a:rPr lang="id-ID" sz="1800" dirty="0">
                <a:latin typeface="Times New Roman" panose="02020603050405020304" pitchFamily="18" charset="0"/>
                <a:cs typeface="Times New Roman" panose="02020603050405020304" pitchFamily="18" charset="0"/>
              </a:rPr>
              <a:t>} </a:t>
            </a:r>
            <a:endParaRPr lang="id-ID" sz="1800" b="1" dirty="0">
              <a:solidFill>
                <a:srgbClr val="2B2B2B"/>
              </a:solidFill>
              <a:latin typeface="Times New Roman" panose="02020603050405020304" pitchFamily="18" charset="0"/>
              <a:cs typeface="Times New Roman" panose="02020603050405020304" pitchFamily="18" charset="0"/>
            </a:endParaRPr>
          </a:p>
        </p:txBody>
      </p:sp>
      <p:sp>
        <p:nvSpPr>
          <p:cNvPr id="235" name="Google Shape;235;p4"/>
          <p:cNvSpPr/>
          <p:nvPr/>
        </p:nvSpPr>
        <p:spPr>
          <a:xfrm>
            <a:off x="0" y="0"/>
            <a:ext cx="5880564" cy="6858000"/>
          </a:xfrm>
          <a:prstGeom prst="rect">
            <a:avLst/>
          </a:prstGeom>
          <a:solidFill>
            <a:schemeClr val="dk1"/>
          </a:solidFill>
          <a:ln>
            <a:noFill/>
          </a:ln>
          <a:effectLst>
            <a:outerShdw blurRad="50800" dist="38100" dir="4140000" algn="tl" rotWithShape="0">
              <a:srgbClr val="000000">
                <a:alpha val="6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6" name="Google Shape;236;p4"/>
          <p:cNvSpPr txBox="1"/>
          <p:nvPr/>
        </p:nvSpPr>
        <p:spPr>
          <a:xfrm>
            <a:off x="267009" y="311980"/>
            <a:ext cx="4887185" cy="6740266"/>
          </a:xfrm>
          <a:prstGeom prst="rect">
            <a:avLst/>
          </a:prstGeom>
          <a:noFill/>
          <a:ln>
            <a:noFill/>
          </a:ln>
        </p:spPr>
        <p:txBody>
          <a:bodyPr spcFirstLastPara="1" wrap="square" lIns="91425" tIns="45700" rIns="91425" bIns="45700" anchor="t" anchorCtr="0">
            <a:spAutoFit/>
          </a:bodyPr>
          <a:lstStyle/>
          <a:p>
            <a:r>
              <a:rPr lang="id-ID" sz="1800" dirty="0">
                <a:solidFill>
                  <a:srgbClr val="F6F8F8"/>
                </a:solidFill>
                <a:latin typeface="Times New Roman" panose="02020603050405020304" pitchFamily="18" charset="0"/>
                <a:cs typeface="Times New Roman" panose="02020603050405020304" pitchFamily="18" charset="0"/>
              </a:rPr>
              <a:t>#include &lt;bits/stdc++.h&gt; </a:t>
            </a:r>
          </a:p>
          <a:p>
            <a:r>
              <a:rPr lang="id-ID" sz="1800" dirty="0">
                <a:solidFill>
                  <a:srgbClr val="F6F8F8"/>
                </a:solidFill>
                <a:latin typeface="Times New Roman" panose="02020603050405020304" pitchFamily="18" charset="0"/>
                <a:cs typeface="Times New Roman" panose="02020603050405020304" pitchFamily="18" charset="0"/>
              </a:rPr>
              <a:t>using namespace std; </a:t>
            </a:r>
          </a:p>
          <a:p>
            <a:r>
              <a:rPr lang="id-ID" sz="1800" dirty="0" smtClean="0">
                <a:solidFill>
                  <a:srgbClr val="F6F8F8"/>
                </a:solidFill>
                <a:latin typeface="Times New Roman" panose="02020603050405020304" pitchFamily="18" charset="0"/>
                <a:cs typeface="Times New Roman" panose="02020603050405020304" pitchFamily="18" charset="0"/>
              </a:rPr>
              <a:t>void </a:t>
            </a:r>
            <a:r>
              <a:rPr lang="id-ID" sz="1800" dirty="0">
                <a:solidFill>
                  <a:srgbClr val="F6F8F8"/>
                </a:solidFill>
                <a:latin typeface="Times New Roman" panose="02020603050405020304" pitchFamily="18" charset="0"/>
                <a:cs typeface="Times New Roman" panose="02020603050405020304" pitchFamily="18" charset="0"/>
              </a:rPr>
              <a:t>BellmanFord(int graph[][3], int V, int E, </a:t>
            </a:r>
          </a:p>
          <a:p>
            <a:r>
              <a:rPr lang="id-ID" sz="1800" dirty="0">
                <a:solidFill>
                  <a:srgbClr val="F6F8F8"/>
                </a:solidFill>
                <a:latin typeface="Times New Roman" panose="02020603050405020304" pitchFamily="18" charset="0"/>
                <a:cs typeface="Times New Roman" panose="02020603050405020304" pitchFamily="18" charset="0"/>
              </a:rPr>
              <a:t>int src) </a:t>
            </a:r>
          </a:p>
          <a:p>
            <a:r>
              <a:rPr lang="id-ID" sz="1800" dirty="0">
                <a:solidFill>
                  <a:srgbClr val="F6F8F8"/>
                </a:solidFill>
                <a:latin typeface="Times New Roman" panose="02020603050405020304" pitchFamily="18" charset="0"/>
                <a:cs typeface="Times New Roman" panose="02020603050405020304" pitchFamily="18" charset="0"/>
              </a:rPr>
              <a:t>{ </a:t>
            </a:r>
          </a:p>
          <a:p>
            <a:r>
              <a:rPr lang="id-ID" sz="1800" dirty="0">
                <a:solidFill>
                  <a:srgbClr val="F6F8F8"/>
                </a:solidFill>
                <a:latin typeface="Times New Roman" panose="02020603050405020304" pitchFamily="18" charset="0"/>
                <a:cs typeface="Times New Roman" panose="02020603050405020304" pitchFamily="18" charset="0"/>
              </a:rPr>
              <a:t>// Inisialisasi jarak semua simpul sebagai 0. </a:t>
            </a:r>
          </a:p>
          <a:p>
            <a:r>
              <a:rPr lang="id-ID" sz="1800" dirty="0">
                <a:solidFill>
                  <a:srgbClr val="F6F8F8"/>
                </a:solidFill>
                <a:latin typeface="Times New Roman" panose="02020603050405020304" pitchFamily="18" charset="0"/>
                <a:cs typeface="Times New Roman" panose="02020603050405020304" pitchFamily="18" charset="0"/>
              </a:rPr>
              <a:t>int dis[V]; </a:t>
            </a:r>
          </a:p>
          <a:p>
            <a:r>
              <a:rPr lang="id-ID" sz="1800" dirty="0">
                <a:solidFill>
                  <a:srgbClr val="F6F8F8"/>
                </a:solidFill>
                <a:latin typeface="Times New Roman" panose="02020603050405020304" pitchFamily="18" charset="0"/>
                <a:cs typeface="Times New Roman" panose="02020603050405020304" pitchFamily="18" charset="0"/>
              </a:rPr>
              <a:t>for (int i = 0; i &lt; V; i++) </a:t>
            </a:r>
          </a:p>
          <a:p>
            <a:r>
              <a:rPr lang="id-ID" sz="1800" dirty="0">
                <a:solidFill>
                  <a:srgbClr val="F6F8F8"/>
                </a:solidFill>
                <a:latin typeface="Times New Roman" panose="02020603050405020304" pitchFamily="18" charset="0"/>
                <a:cs typeface="Times New Roman" panose="02020603050405020304" pitchFamily="18" charset="0"/>
              </a:rPr>
              <a:t>dis[i] = INT_MAX; </a:t>
            </a:r>
          </a:p>
          <a:p>
            <a:r>
              <a:rPr lang="id-ID" sz="1800" dirty="0">
                <a:solidFill>
                  <a:srgbClr val="F6F8F8"/>
                </a:solidFill>
                <a:latin typeface="Times New Roman" panose="02020603050405020304" pitchFamily="18" charset="0"/>
                <a:cs typeface="Times New Roman" panose="02020603050405020304" pitchFamily="18" charset="0"/>
              </a:rPr>
              <a:t>// inisialisasi jarak sumber sebagai 0</a:t>
            </a:r>
          </a:p>
          <a:p>
            <a:r>
              <a:rPr lang="id-ID" sz="1800" dirty="0">
                <a:solidFill>
                  <a:srgbClr val="F6F8F8"/>
                </a:solidFill>
                <a:latin typeface="Times New Roman" panose="02020603050405020304" pitchFamily="18" charset="0"/>
                <a:cs typeface="Times New Roman" panose="02020603050405020304" pitchFamily="18" charset="0"/>
              </a:rPr>
              <a:t>dis[src] = 0; </a:t>
            </a:r>
          </a:p>
          <a:p>
            <a:r>
              <a:rPr lang="id-ID" sz="1800" dirty="0">
                <a:solidFill>
                  <a:srgbClr val="F6F8F8"/>
                </a:solidFill>
                <a:latin typeface="Times New Roman" panose="02020603050405020304" pitchFamily="18" charset="0"/>
                <a:cs typeface="Times New Roman" panose="02020603050405020304" pitchFamily="18" charset="0"/>
              </a:rPr>
              <a:t>// Relaksasi semua ujung | V | - 1 kali. Sederhana</a:t>
            </a:r>
          </a:p>
          <a:p>
            <a:r>
              <a:rPr lang="id-ID" sz="1800" dirty="0">
                <a:solidFill>
                  <a:srgbClr val="F6F8F8"/>
                </a:solidFill>
                <a:latin typeface="Times New Roman" panose="02020603050405020304" pitchFamily="18" charset="0"/>
                <a:cs typeface="Times New Roman" panose="02020603050405020304" pitchFamily="18" charset="0"/>
              </a:rPr>
              <a:t>// jalur terpendek dari sumber ke yang lain</a:t>
            </a:r>
          </a:p>
          <a:p>
            <a:r>
              <a:rPr lang="id-ID" sz="1800" dirty="0">
                <a:solidFill>
                  <a:srgbClr val="F6F8F8"/>
                </a:solidFill>
                <a:latin typeface="Times New Roman" panose="02020603050405020304" pitchFamily="18" charset="0"/>
                <a:cs typeface="Times New Roman" panose="02020603050405020304" pitchFamily="18" charset="0"/>
              </a:rPr>
              <a:t>// vertex dapat memiliki paling banyak | V | - 1 ujung </a:t>
            </a:r>
          </a:p>
          <a:p>
            <a:r>
              <a:rPr lang="id-ID" sz="1800" dirty="0">
                <a:solidFill>
                  <a:srgbClr val="F6F8F8"/>
                </a:solidFill>
                <a:latin typeface="Times New Roman" panose="02020603050405020304" pitchFamily="18" charset="0"/>
                <a:cs typeface="Times New Roman" panose="02020603050405020304" pitchFamily="18" charset="0"/>
              </a:rPr>
              <a:t>for (int i = 0; i &lt; V - 1; i++) { </a:t>
            </a:r>
          </a:p>
          <a:p>
            <a:r>
              <a:rPr lang="id-ID" sz="1800" dirty="0">
                <a:solidFill>
                  <a:srgbClr val="F6F8F8"/>
                </a:solidFill>
                <a:latin typeface="Times New Roman" panose="02020603050405020304" pitchFamily="18" charset="0"/>
                <a:cs typeface="Times New Roman" panose="02020603050405020304" pitchFamily="18" charset="0"/>
              </a:rPr>
              <a:t>for (int j = 0; j &lt; E; j++) { </a:t>
            </a:r>
          </a:p>
          <a:p>
            <a:r>
              <a:rPr lang="id-ID" sz="1800" dirty="0">
                <a:solidFill>
                  <a:srgbClr val="F6F8F8"/>
                </a:solidFill>
                <a:latin typeface="Times New Roman" panose="02020603050405020304" pitchFamily="18" charset="0"/>
                <a:cs typeface="Times New Roman" panose="02020603050405020304" pitchFamily="18" charset="0"/>
              </a:rPr>
              <a:t>if (dis[graph[j][0]] + graph[j][2] &lt; </a:t>
            </a:r>
          </a:p>
          <a:p>
            <a:r>
              <a:rPr lang="id-ID" sz="1800" dirty="0">
                <a:solidFill>
                  <a:srgbClr val="F6F8F8"/>
                </a:solidFill>
                <a:latin typeface="Times New Roman" panose="02020603050405020304" pitchFamily="18" charset="0"/>
                <a:cs typeface="Times New Roman" panose="02020603050405020304" pitchFamily="18" charset="0"/>
              </a:rPr>
              <a:t>dis[graph[j][1]]) </a:t>
            </a:r>
          </a:p>
          <a:p>
            <a:r>
              <a:rPr lang="id-ID" sz="1800" dirty="0">
                <a:solidFill>
                  <a:srgbClr val="F6F8F8"/>
                </a:solidFill>
                <a:latin typeface="Times New Roman" panose="02020603050405020304" pitchFamily="18" charset="0"/>
                <a:cs typeface="Times New Roman" panose="02020603050405020304" pitchFamily="18" charset="0"/>
              </a:rPr>
              <a:t>dis[graph[j][1]] = </a:t>
            </a:r>
          </a:p>
          <a:p>
            <a:r>
              <a:rPr lang="id-ID" sz="1800" dirty="0">
                <a:solidFill>
                  <a:srgbClr val="F6F8F8"/>
                </a:solidFill>
                <a:latin typeface="Times New Roman" panose="02020603050405020304" pitchFamily="18" charset="0"/>
                <a:cs typeface="Times New Roman" panose="02020603050405020304" pitchFamily="18" charset="0"/>
              </a:rPr>
              <a:t>dis[graph[j][0]] + graph[j][2]; </a:t>
            </a:r>
          </a:p>
          <a:p>
            <a:r>
              <a:rPr lang="id-ID" sz="1800" dirty="0" smtClean="0">
                <a:solidFill>
                  <a:srgbClr val="F6F8F8"/>
                </a:solidFill>
                <a:latin typeface="Times New Roman" panose="02020603050405020304" pitchFamily="18" charset="0"/>
                <a:cs typeface="Times New Roman" panose="02020603050405020304" pitchFamily="18" charset="0"/>
              </a:rPr>
              <a:t>	} </a:t>
            </a:r>
            <a:endParaRPr lang="id-ID" sz="1800" dirty="0">
              <a:solidFill>
                <a:srgbClr val="F6F8F8"/>
              </a:solidFill>
              <a:latin typeface="Times New Roman" panose="02020603050405020304" pitchFamily="18" charset="0"/>
              <a:cs typeface="Times New Roman" panose="02020603050405020304" pitchFamily="18" charset="0"/>
            </a:endParaRPr>
          </a:p>
          <a:p>
            <a:r>
              <a:rPr lang="id-ID" sz="1800" dirty="0">
                <a:solidFill>
                  <a:srgbClr val="F6F8F8"/>
                </a:solidFill>
                <a:latin typeface="Times New Roman" panose="02020603050405020304" pitchFamily="18" charset="0"/>
                <a:cs typeface="Times New Roman" panose="02020603050405020304" pitchFamily="18" charset="0"/>
              </a:rPr>
              <a:t>} </a:t>
            </a:r>
            <a:endParaRPr lang="id-ID" sz="1800" dirty="0" smtClean="0">
              <a:solidFill>
                <a:srgbClr val="F6F8F8"/>
              </a:solidFill>
              <a:latin typeface="Times New Roman" panose="02020603050405020304" pitchFamily="18" charset="0"/>
              <a:cs typeface="Times New Roman" panose="02020603050405020304" pitchFamily="18" charset="0"/>
            </a:endParaRPr>
          </a:p>
          <a:p>
            <a:endParaRPr lang="id-ID" sz="1800" dirty="0">
              <a:solidFill>
                <a:srgbClr val="F6F8F8"/>
              </a:solidFill>
              <a:latin typeface="Times New Roman" panose="02020603050405020304" pitchFamily="18" charset="0"/>
              <a:cs typeface="Times New Roman" panose="02020603050405020304" pitchFamily="18" charset="0"/>
            </a:endParaRPr>
          </a:p>
        </p:txBody>
      </p:sp>
      <p:sp>
        <p:nvSpPr>
          <p:cNvPr id="43" name="Google Shape;227;g5878a8e993_0_2"/>
          <p:cNvSpPr txBox="1"/>
          <p:nvPr/>
        </p:nvSpPr>
        <p:spPr>
          <a:xfrm>
            <a:off x="2012414" y="-781168"/>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
        <p:nvSpPr>
          <p:cNvPr id="46" name="Google Shape;227;g5878a8e993_0_2"/>
          <p:cNvSpPr txBox="1"/>
          <p:nvPr/>
        </p:nvSpPr>
        <p:spPr>
          <a:xfrm>
            <a:off x="10029052" y="-849919"/>
            <a:ext cx="184800" cy="1458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p:txBody>
      </p:sp>
    </p:spTree>
    <p:extLst>
      <p:ext uri="{BB962C8B-B14F-4D97-AF65-F5344CB8AC3E}">
        <p14:creationId xmlns:p14="http://schemas.microsoft.com/office/powerpoint/2010/main" val="4136468921"/>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oodles Light">
      <a:dk1>
        <a:srgbClr val="2B2B2B"/>
      </a:dk1>
      <a:lt1>
        <a:srgbClr val="F6F8F8"/>
      </a:lt1>
      <a:dk2>
        <a:srgbClr val="2B2B2B"/>
      </a:dk2>
      <a:lt2>
        <a:srgbClr val="FFFFFF"/>
      </a:lt2>
      <a:accent1>
        <a:srgbClr val="14B487"/>
      </a:accent1>
      <a:accent2>
        <a:srgbClr val="3CBEB4"/>
      </a:accent2>
      <a:accent3>
        <a:srgbClr val="96C83C"/>
      </a:accent3>
      <a:accent4>
        <a:srgbClr val="FFAF28"/>
      </a:accent4>
      <a:accent5>
        <a:srgbClr val="FA5552"/>
      </a:accent5>
      <a:accent6>
        <a:srgbClr val="9696D2"/>
      </a:accent6>
      <a:hlink>
        <a:srgbClr val="5B9BD5"/>
      </a:hlink>
      <a:folHlink>
        <a:srgbClr val="70AD4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1516</Words>
  <Application>Microsoft Office PowerPoint</Application>
  <PresentationFormat>Widescreen</PresentationFormat>
  <Paragraphs>483</Paragraphs>
  <Slides>25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Lato Light</vt:lpstr>
      <vt:lpstr>Merriweather</vt:lpstr>
      <vt:lpstr>Roboto</vt:lpstr>
      <vt:lpstr>Source Sans Pro</vt:lpstr>
      <vt:lpstr>Source Sans Pro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muhammadluthfiansyah15@gmail.com</cp:lastModifiedBy>
  <cp:revision>44</cp:revision>
  <dcterms:created xsi:type="dcterms:W3CDTF">2016-11-12T04:56:49Z</dcterms:created>
  <dcterms:modified xsi:type="dcterms:W3CDTF">2019-05-29T03:56:10Z</dcterms:modified>
</cp:coreProperties>
</file>