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2" r:id="rId3"/>
    <p:sldId id="301" r:id="rId4"/>
    <p:sldId id="304" r:id="rId5"/>
    <p:sldId id="325" r:id="rId6"/>
    <p:sldId id="326" r:id="rId7"/>
    <p:sldId id="327" r:id="rId8"/>
    <p:sldId id="328" r:id="rId9"/>
    <p:sldId id="329" r:id="rId10"/>
    <p:sldId id="324" r:id="rId11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9A7"/>
    <a:srgbClr val="F28E2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299" y="1726106"/>
            <a:ext cx="5807400" cy="2775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Mini Project Report Data Analysis DSLS 2023</a:t>
            </a:r>
            <a:br>
              <a:rPr lang="en" sz="4000" dirty="0"/>
            </a:br>
            <a:br>
              <a:rPr lang="en" sz="4000" dirty="0"/>
            </a:br>
            <a:r>
              <a:rPr lang="en" sz="2000" dirty="0"/>
              <a:t>Luthfi Muhammad Irsyad</a:t>
            </a:r>
            <a:endParaRPr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6F39F9-F79A-5EC8-87DB-084A2CB9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56" y="736754"/>
            <a:ext cx="1459245" cy="7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98C6CF9-0EF6-F329-EA0D-4ABF872D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54" y="736754"/>
            <a:ext cx="794478" cy="79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AD4C4-6A9D-6CA8-1A2A-80463C0C9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5EB3D-CB1A-D1E8-F24F-0A2BA170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92" y="1470959"/>
            <a:ext cx="3603232" cy="2975146"/>
          </a:xfrm>
          <a:prstGeom prst="rect">
            <a:avLst/>
          </a:prstGeom>
        </p:spPr>
      </p:pic>
      <p:sp>
        <p:nvSpPr>
          <p:cNvPr id="7" name="Google Shape;110;p17">
            <a:extLst>
              <a:ext uri="{FF2B5EF4-FFF2-40B4-BE49-F238E27FC236}">
                <a16:creationId xmlns:a16="http://schemas.microsoft.com/office/drawing/2014/main" id="{F9784742-8DD9-ED05-318F-DD6025A09220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Data Modelling</a:t>
            </a:r>
          </a:p>
        </p:txBody>
      </p: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C13CDB99-D2DF-3B29-2DA2-FFB590B52522}"/>
              </a:ext>
            </a:extLst>
          </p:cNvPr>
          <p:cNvSpPr txBox="1">
            <a:spLocks/>
          </p:cNvSpPr>
          <p:nvPr/>
        </p:nvSpPr>
        <p:spPr>
          <a:xfrm>
            <a:off x="960784" y="983268"/>
            <a:ext cx="3611216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i="1" dirty="0" err="1"/>
              <a:t>Berikut</a:t>
            </a:r>
            <a:r>
              <a:rPr lang="en-US" i="1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hasil</a:t>
            </a:r>
            <a:r>
              <a:rPr lang="en-US" i="1" dirty="0"/>
              <a:t> </a:t>
            </a:r>
            <a:r>
              <a:rPr lang="en-US" i="1" dirty="0" err="1"/>
              <a:t>evaluasi</a:t>
            </a:r>
            <a:r>
              <a:rPr lang="en-US" i="1" dirty="0"/>
              <a:t> model </a:t>
            </a:r>
            <a:r>
              <a:rPr lang="en-US" i="1" dirty="0" err="1"/>
              <a:t>CatBoost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338266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69399" y="1131626"/>
            <a:ext cx="47796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Traffic Prediction</a:t>
            </a:r>
            <a:endParaRPr sz="48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22C1E-7701-A196-3196-B336D8C70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D4212162-3EDE-56BB-26C1-0C4B019171C4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Objective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D60E759A-DDD2-4287-95C7-CAFBDE93630B}"/>
              </a:ext>
            </a:extLst>
          </p:cNvPr>
          <p:cNvSpPr txBox="1">
            <a:spLocks/>
          </p:cNvSpPr>
          <p:nvPr/>
        </p:nvSpPr>
        <p:spPr>
          <a:xfrm>
            <a:off x="786058" y="777588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endParaRPr lang="en-US" b="1" dirty="0">
              <a:latin typeface="Helvetica" panose="020B0604020202020204" pitchFamily="34" charset="0"/>
            </a:endParaRPr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9EB799A5-94EF-E919-F60B-FDDECDE957EC}"/>
              </a:ext>
            </a:extLst>
          </p:cNvPr>
          <p:cNvSpPr txBox="1">
            <a:spLocks/>
          </p:cNvSpPr>
          <p:nvPr/>
        </p:nvSpPr>
        <p:spPr>
          <a:xfrm>
            <a:off x="739432" y="899410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</a:rPr>
              <a:t>Memprediksi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bagaimana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tiingkat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kemacetan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suatu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jalan</a:t>
            </a:r>
            <a:r>
              <a:rPr lang="en-US" dirty="0">
                <a:latin typeface="Helvetica" panose="020B0604020202020204" pitchFamily="34" charset="0"/>
              </a:rPr>
              <a:t> di </a:t>
            </a:r>
            <a:r>
              <a:rPr lang="en-US" dirty="0" err="1">
                <a:latin typeface="Helvetica" panose="020B0604020202020204" pitchFamily="34" charset="0"/>
              </a:rPr>
              <a:t>berbagai</a:t>
            </a:r>
            <a:r>
              <a:rPr lang="en-US" dirty="0">
                <a:latin typeface="Helvetica" panose="020B0604020202020204" pitchFamily="34" charset="0"/>
              </a:rPr>
              <a:t> Kota,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hasil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prediksi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ini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bisa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memberikan</a:t>
            </a:r>
            <a:r>
              <a:rPr lang="en-US" dirty="0">
                <a:latin typeface="Helvetica" panose="020B0604020202020204" pitchFamily="34" charset="0"/>
              </a:rPr>
              <a:t> output </a:t>
            </a:r>
            <a:r>
              <a:rPr lang="en-US" dirty="0" err="1">
                <a:latin typeface="Helvetica" panose="020B0604020202020204" pitchFamily="34" charset="0"/>
              </a:rPr>
              <a:t>sebagai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berikut</a:t>
            </a:r>
            <a:r>
              <a:rPr lang="en-US" dirty="0">
                <a:latin typeface="Helvetica" panose="020B0604020202020204" pitchFamily="34" charset="0"/>
              </a:rPr>
              <a:t>: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</a:rPr>
              <a:t>Pembuat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kebijakan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potensi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transportasi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dibuat</a:t>
            </a:r>
            <a:endParaRPr lang="en-US" dirty="0">
              <a:latin typeface="Helvetica" panose="020B0604020202020204" pitchFamily="34" charset="0"/>
            </a:endParaRP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</a:rPr>
              <a:t>Pengguna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jalan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memilih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jalan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lebih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cepat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dilalui</a:t>
            </a:r>
            <a:endParaRPr lang="en-US" dirty="0">
              <a:latin typeface="Helvetica" panose="020B0604020202020204" pitchFamily="34" charset="0"/>
            </a:endParaRP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Output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hasil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prediksi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ini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diharapkan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mampu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mengurangi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tingkat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kemacetan</a:t>
            </a:r>
            <a:r>
              <a:rPr lang="en-US" dirty="0">
                <a:latin typeface="Helvetica" panose="020B0604020202020204" pitchFamily="34" charset="0"/>
              </a:rPr>
              <a:t> di Kota-Kota </a:t>
            </a:r>
            <a:r>
              <a:rPr lang="en-US" dirty="0" err="1">
                <a:latin typeface="Helvetica" panose="020B0604020202020204" pitchFamily="34" charset="0"/>
              </a:rPr>
              <a:t>terkait</a:t>
            </a:r>
            <a:endParaRPr 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Data Understanding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786058" y="983268"/>
            <a:ext cx="7516488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/>
              <a:t>	Data yang </a:t>
            </a:r>
            <a:r>
              <a:rPr lang="en-US" dirty="0" err="1"/>
              <a:t>digunakanan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level </a:t>
            </a:r>
            <a:r>
              <a:rPr lang="en-US" dirty="0" err="1"/>
              <a:t>kemacetan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Time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kemendagri_kabupaten_nama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i="1" dirty="0" err="1"/>
              <a:t>jam_level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median_length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total_records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median_seconds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median_delay_seconds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median_regular_speed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median_speed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median_jam_level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254-95B2-4C65-23B8-C055ED0B529A}"/>
              </a:ext>
            </a:extLst>
          </p:cNvPr>
          <p:cNvSpPr txBox="1">
            <a:spLocks/>
          </p:cNvSpPr>
          <p:nvPr/>
        </p:nvSpPr>
        <p:spPr>
          <a:xfrm>
            <a:off x="1548780" y="155754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373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Data Understanding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5750508" y="983268"/>
            <a:ext cx="2552038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/>
              <a:t>Data </a:t>
            </a:r>
            <a:r>
              <a:rPr lang="en-US" dirty="0" err="1"/>
              <a:t>condong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kedepannya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dicobakan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Oversampling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menyamaratakan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Kota.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254-95B2-4C65-23B8-C055ED0B529A}"/>
              </a:ext>
            </a:extLst>
          </p:cNvPr>
          <p:cNvSpPr txBox="1">
            <a:spLocks/>
          </p:cNvSpPr>
          <p:nvPr/>
        </p:nvSpPr>
        <p:spPr>
          <a:xfrm>
            <a:off x="1548780" y="155754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2A59F-0692-5D79-0C49-88F229DF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8" y="939995"/>
            <a:ext cx="5244112" cy="3410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15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Data Understanding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5750508" y="983268"/>
            <a:ext cx="2552038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 err="1"/>
              <a:t>Distribusi</a:t>
            </a:r>
            <a:r>
              <a:rPr lang="en-US" dirty="0"/>
              <a:t> data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berdistribusi</a:t>
            </a:r>
            <a:r>
              <a:rPr lang="en-US" dirty="0"/>
              <a:t> normal dan </a:t>
            </a:r>
            <a:r>
              <a:rPr lang="en-US" dirty="0" err="1"/>
              <a:t>condong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254-95B2-4C65-23B8-C055ED0B529A}"/>
              </a:ext>
            </a:extLst>
          </p:cNvPr>
          <p:cNvSpPr txBox="1">
            <a:spLocks/>
          </p:cNvSpPr>
          <p:nvPr/>
        </p:nvSpPr>
        <p:spPr>
          <a:xfrm>
            <a:off x="1548780" y="155754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AB459-DBAC-A7F8-1BB3-8BFF9E1F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7" y="1044615"/>
            <a:ext cx="530616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Data Preprocessing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960783" y="983268"/>
            <a:ext cx="7341763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Data </a:t>
            </a:r>
            <a:r>
              <a:rPr lang="en-US" i="1" dirty="0" err="1"/>
              <a:t>diberlakukan</a:t>
            </a:r>
            <a:r>
              <a:rPr lang="en-US" i="1" dirty="0"/>
              <a:t> </a:t>
            </a:r>
            <a:r>
              <a:rPr lang="en-US" i="1" dirty="0" err="1"/>
              <a:t>pengeluaran</a:t>
            </a:r>
            <a:r>
              <a:rPr lang="en-US" i="1" dirty="0"/>
              <a:t> </a:t>
            </a:r>
            <a:r>
              <a:rPr lang="en-US" i="1" dirty="0" err="1"/>
              <a:t>duplikasi</a:t>
            </a:r>
            <a:r>
              <a:rPr lang="en-US" i="1" dirty="0"/>
              <a:t> data, dan data null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Data </a:t>
            </a:r>
            <a:r>
              <a:rPr lang="en-US" i="1" dirty="0" err="1"/>
              <a:t>diberlakukan</a:t>
            </a:r>
            <a:r>
              <a:rPr lang="en-US" i="1" dirty="0"/>
              <a:t> </a:t>
            </a:r>
            <a:r>
              <a:rPr lang="en-US" i="1" dirty="0" err="1"/>
              <a:t>pengkategorian</a:t>
            </a:r>
            <a:r>
              <a:rPr lang="en-US" i="1" dirty="0"/>
              <a:t> Waktu (Date) dan Kota.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Data </a:t>
            </a:r>
            <a:r>
              <a:rPr lang="en-US" i="1" dirty="0" err="1"/>
              <a:t>diberlakukan</a:t>
            </a:r>
            <a:r>
              <a:rPr lang="en-US" i="1" dirty="0"/>
              <a:t> </a:t>
            </a:r>
            <a:r>
              <a:rPr lang="en-US" i="1" dirty="0" err="1"/>
              <a:t>pengeluaran</a:t>
            </a:r>
            <a:r>
              <a:rPr lang="en-US" i="1" dirty="0"/>
              <a:t> outlier data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Quartil</a:t>
            </a:r>
            <a:r>
              <a:rPr lang="en-US" i="1" dirty="0"/>
              <a:t> 95%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254-95B2-4C65-23B8-C055ED0B529A}"/>
              </a:ext>
            </a:extLst>
          </p:cNvPr>
          <p:cNvSpPr txBox="1">
            <a:spLocks/>
          </p:cNvSpPr>
          <p:nvPr/>
        </p:nvSpPr>
        <p:spPr>
          <a:xfrm>
            <a:off x="1548780" y="155754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042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254-95B2-4C65-23B8-C055ED0B529A}"/>
              </a:ext>
            </a:extLst>
          </p:cNvPr>
          <p:cNvSpPr txBox="1">
            <a:spLocks/>
          </p:cNvSpPr>
          <p:nvPr/>
        </p:nvSpPr>
        <p:spPr>
          <a:xfrm>
            <a:off x="1548780" y="155754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D97E7-CBB9-67D5-8398-9D460DED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199" y="707253"/>
            <a:ext cx="3748027" cy="4244090"/>
          </a:xfrm>
          <a:prstGeom prst="rect">
            <a:avLst/>
          </a:prstGeom>
        </p:spPr>
      </p:pic>
      <p:sp>
        <p:nvSpPr>
          <p:cNvPr id="9" name="Google Shape;111;p17">
            <a:extLst>
              <a:ext uri="{FF2B5EF4-FFF2-40B4-BE49-F238E27FC236}">
                <a16:creationId xmlns:a16="http://schemas.microsoft.com/office/drawing/2014/main" id="{A94B59D7-B581-EC4E-80A7-F6FDD2BE83E3}"/>
              </a:ext>
            </a:extLst>
          </p:cNvPr>
          <p:cNvSpPr txBox="1">
            <a:spLocks/>
          </p:cNvSpPr>
          <p:nvPr/>
        </p:nvSpPr>
        <p:spPr>
          <a:xfrm>
            <a:off x="960784" y="983268"/>
            <a:ext cx="3611216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i="1" dirty="0"/>
              <a:t>Dari </a:t>
            </a:r>
            <a:r>
              <a:rPr lang="en-US" i="1" dirty="0" err="1"/>
              <a:t>hasil</a:t>
            </a:r>
            <a:r>
              <a:rPr lang="en-US" i="1" dirty="0"/>
              <a:t> correlation Plot variable-variable </a:t>
            </a:r>
            <a:r>
              <a:rPr lang="en-US" i="1" dirty="0" err="1"/>
              <a:t>utama</a:t>
            </a:r>
            <a:r>
              <a:rPr lang="en-US" i="1" dirty="0"/>
              <a:t> </a:t>
            </a:r>
            <a:r>
              <a:rPr lang="en-US" i="1" dirty="0" err="1"/>
              <a:t>cukup</a:t>
            </a:r>
            <a:r>
              <a:rPr lang="en-US" i="1" dirty="0"/>
              <a:t> </a:t>
            </a:r>
            <a:r>
              <a:rPr lang="en-US" i="1" dirty="0" err="1"/>
              <a:t>berpengaruh</a:t>
            </a:r>
            <a:r>
              <a:rPr lang="en-US" i="1" dirty="0"/>
              <a:t>,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digunakan</a:t>
            </a:r>
            <a:r>
              <a:rPr lang="en-US" i="1" dirty="0"/>
              <a:t> feature engineering, </a:t>
            </a:r>
            <a:r>
              <a:rPr lang="en-US" i="1" dirty="0" err="1"/>
              <a:t>pengaruhnya</a:t>
            </a:r>
            <a:r>
              <a:rPr lang="en-US" i="1" dirty="0"/>
              <a:t>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0.2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61431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Data Modelling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960784" y="983268"/>
            <a:ext cx="3611216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i="1" dirty="0" err="1"/>
              <a:t>Terdapat</a:t>
            </a:r>
            <a:r>
              <a:rPr lang="en-US" i="1" dirty="0"/>
              <a:t> </a:t>
            </a:r>
            <a:r>
              <a:rPr lang="en-US" i="1" dirty="0" err="1"/>
              <a:t>beberapa</a:t>
            </a:r>
            <a:r>
              <a:rPr lang="en-US" i="1" dirty="0"/>
              <a:t> model dan </a:t>
            </a:r>
            <a:r>
              <a:rPr lang="en-US" i="1" dirty="0" err="1"/>
              <a:t>algoritma</a:t>
            </a:r>
            <a:r>
              <a:rPr lang="en-US" i="1" dirty="0"/>
              <a:t> Supervised, dan Boosting. Model yang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/>
              <a:t>adalah</a:t>
            </a:r>
            <a:r>
              <a:rPr lang="en-US" i="1" dirty="0"/>
              <a:t> model </a:t>
            </a:r>
            <a:r>
              <a:rPr lang="en-US" i="1" dirty="0" err="1"/>
              <a:t>CatBoost</a:t>
            </a:r>
            <a:r>
              <a:rPr lang="en-US" i="1" dirty="0"/>
              <a:t>,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CatBoost</a:t>
            </a:r>
            <a:r>
              <a:rPr lang="en-US" i="1" dirty="0"/>
              <a:t> </a:t>
            </a:r>
            <a:r>
              <a:rPr lang="en-US" i="1" dirty="0" err="1"/>
              <a:t>memiliki</a:t>
            </a:r>
            <a:r>
              <a:rPr lang="en-US" i="1" dirty="0"/>
              <a:t> Accuracy yang paling </a:t>
            </a:r>
            <a:r>
              <a:rPr lang="en-US" i="1" dirty="0" err="1"/>
              <a:t>tinggi</a:t>
            </a:r>
            <a:r>
              <a:rPr lang="en-US" i="1" dirty="0"/>
              <a:t> </a:t>
            </a:r>
            <a:r>
              <a:rPr lang="en-US" i="1" dirty="0" err="1"/>
              <a:t>sebesar</a:t>
            </a:r>
            <a:r>
              <a:rPr lang="en-US" i="1" dirty="0"/>
              <a:t> 0.8857, </a:t>
            </a:r>
            <a:r>
              <a:rPr lang="en-US" i="1" dirty="0" err="1"/>
              <a:t>setelah</a:t>
            </a:r>
            <a:r>
              <a:rPr lang="en-US" i="1" dirty="0"/>
              <a:t> </a:t>
            </a:r>
            <a:r>
              <a:rPr lang="en-US" i="1" dirty="0" err="1"/>
              <a:t>dilakukan</a:t>
            </a:r>
            <a:r>
              <a:rPr lang="en-US" i="1" dirty="0"/>
              <a:t> Hyperparameter Tuning Accuracy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meningkat</a:t>
            </a:r>
            <a:r>
              <a:rPr lang="en-US" i="1" dirty="0"/>
              <a:t>, </a:t>
            </a:r>
            <a:r>
              <a:rPr lang="en-US" i="1" dirty="0" err="1"/>
              <a:t>jadi</a:t>
            </a:r>
            <a:r>
              <a:rPr lang="en-US" i="1" dirty="0"/>
              <a:t> model yang </a:t>
            </a:r>
            <a:r>
              <a:rPr lang="en-US" i="1" dirty="0" err="1"/>
              <a:t>diambil</a:t>
            </a:r>
            <a:r>
              <a:rPr lang="en-US" i="1" dirty="0"/>
              <a:t> </a:t>
            </a:r>
            <a:r>
              <a:rPr lang="en-US" i="1" dirty="0" err="1"/>
              <a:t>adalah</a:t>
            </a:r>
            <a:r>
              <a:rPr lang="en-US" i="1" dirty="0"/>
              <a:t> yang </a:t>
            </a:r>
            <a:r>
              <a:rPr lang="en-US" i="1" dirty="0" err="1"/>
              <a:t>sebelumnya</a:t>
            </a:r>
            <a:r>
              <a:rPr lang="en-US" i="1" dirty="0"/>
              <a:t>. Hasil yang </a:t>
            </a:r>
            <a:r>
              <a:rPr lang="en-US" i="1" dirty="0" err="1"/>
              <a:t>didapatkan</a:t>
            </a:r>
            <a:r>
              <a:rPr lang="en-US" i="1" dirty="0"/>
              <a:t> juga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algoritma</a:t>
            </a:r>
            <a:r>
              <a:rPr lang="en-US" i="1" dirty="0"/>
              <a:t> boosting </a:t>
            </a:r>
            <a:r>
              <a:rPr lang="en-US" i="1" dirty="0" err="1"/>
              <a:t>CatBoost</a:t>
            </a:r>
            <a:r>
              <a:rPr lang="en-US" i="1" dirty="0"/>
              <a:t> </a:t>
            </a:r>
            <a:r>
              <a:rPr lang="en-US" i="1" dirty="0" err="1"/>
              <a:t>didapat</a:t>
            </a:r>
            <a:r>
              <a:rPr lang="en-US" i="1" dirty="0"/>
              <a:t> F1 Score </a:t>
            </a:r>
            <a:r>
              <a:rPr lang="en-US" i="1" dirty="0" err="1"/>
              <a:t>sebesar</a:t>
            </a:r>
            <a:r>
              <a:rPr lang="en-US" i="1" dirty="0"/>
              <a:t> 0.883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254-95B2-4C65-23B8-C055ED0B529A}"/>
              </a:ext>
            </a:extLst>
          </p:cNvPr>
          <p:cNvSpPr txBox="1">
            <a:spLocks/>
          </p:cNvSpPr>
          <p:nvPr/>
        </p:nvSpPr>
        <p:spPr>
          <a:xfrm>
            <a:off x="1548780" y="155754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6094F-B76C-A676-A54F-0BAB7E77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12" y="1266314"/>
            <a:ext cx="4479688" cy="2654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352945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6089</TotalTime>
  <Words>281</Words>
  <Application>Microsoft Office PowerPoint</Application>
  <PresentationFormat>On-screen Show (16:9)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Source Sans Pro</vt:lpstr>
      <vt:lpstr>Helvetica</vt:lpstr>
      <vt:lpstr>Arial</vt:lpstr>
      <vt:lpstr>Roboto Slab</vt:lpstr>
      <vt:lpstr>Cordelia template</vt:lpstr>
      <vt:lpstr>Mini Project Report Data Analysis DSLS 2023  Luthfi Muhammad Irsyad</vt:lpstr>
      <vt:lpstr>Traffic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 of Sinyalku End-User  Behavior Data From</dc:title>
  <dc:creator>Luthfi Irsyad</dc:creator>
  <cp:lastModifiedBy>Luthfi Muhammad Irsyad</cp:lastModifiedBy>
  <cp:revision>22</cp:revision>
  <dcterms:modified xsi:type="dcterms:W3CDTF">2023-03-03T08:43:26Z</dcterms:modified>
</cp:coreProperties>
</file>