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2" r:id="rId3"/>
    <p:sldId id="301" r:id="rId4"/>
    <p:sldId id="304" r:id="rId5"/>
    <p:sldId id="315" r:id="rId6"/>
    <p:sldId id="300" r:id="rId7"/>
    <p:sldId id="316" r:id="rId8"/>
    <p:sldId id="317" r:id="rId9"/>
    <p:sldId id="318" r:id="rId10"/>
    <p:sldId id="319" r:id="rId11"/>
    <p:sldId id="314" r:id="rId12"/>
    <p:sldId id="320" r:id="rId13"/>
    <p:sldId id="322" r:id="rId14"/>
    <p:sldId id="321" r:id="rId15"/>
    <p:sldId id="323" r:id="rId16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9A7"/>
    <a:srgbClr val="F28E2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107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788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233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299" y="1726106"/>
            <a:ext cx="5807400" cy="2775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Mini Project Report Data Analysis DSLS 2023</a:t>
            </a:r>
            <a:br>
              <a:rPr lang="en" sz="4000" dirty="0"/>
            </a:br>
            <a:br>
              <a:rPr lang="en" sz="4000" dirty="0"/>
            </a:br>
            <a:r>
              <a:rPr lang="en" sz="2000" dirty="0"/>
              <a:t>Luthfi Muhammad Irsyad</a:t>
            </a:r>
            <a:endParaRPr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F39F9-F79A-5EC8-87DB-084A2CB9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56" y="736754"/>
            <a:ext cx="1459245" cy="7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98C6CF9-0EF6-F329-EA0D-4ABF872D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4" y="736754"/>
            <a:ext cx="794478" cy="79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B05C7C23-DF4A-5192-41ED-EAB12D47B85B}"/>
              </a:ext>
            </a:extLst>
          </p:cNvPr>
          <p:cNvSpPr txBox="1">
            <a:spLocks/>
          </p:cNvSpPr>
          <p:nvPr/>
        </p:nvSpPr>
        <p:spPr>
          <a:xfrm>
            <a:off x="251791" y="499563"/>
            <a:ext cx="2728441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Revenue Generated by Sales (Quarterly Ranked)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 panose="020B0604020202020204" pitchFamily="34" charset="0"/>
              </a:rPr>
              <a:t>Line Chart</a:t>
            </a:r>
            <a:r>
              <a:rPr lang="en-US" sz="1200" dirty="0">
                <a:latin typeface="Helvetica" panose="020B0604020202020204" pitchFamily="34" charset="0"/>
              </a:rPr>
              <a:t>, agar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waktu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ke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waktu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sales.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" panose="020B0604020202020204" pitchFamily="34" charset="0"/>
              </a:rPr>
              <a:t>Interaksi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diberikan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tooltips</a:t>
            </a:r>
            <a:r>
              <a:rPr lang="en-US" sz="1200" dirty="0">
                <a:latin typeface="Helvetica" panose="020B0604020202020204" pitchFamily="34" charset="0"/>
              </a:rPr>
              <a:t> agar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lebih</a:t>
            </a:r>
            <a:r>
              <a:rPr lang="en-US" sz="1200" dirty="0">
                <a:latin typeface="Helvetica" panose="020B0604020202020204" pitchFamily="34" charset="0"/>
              </a:rPr>
              <a:t> detail </a:t>
            </a:r>
            <a:r>
              <a:rPr lang="en-US" sz="1200" dirty="0" err="1">
                <a:latin typeface="Helvetica" panose="020B0604020202020204" pitchFamily="34" charset="0"/>
              </a:rPr>
              <a:t>informasi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ada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dalam</a:t>
            </a:r>
            <a:r>
              <a:rPr lang="en-US" sz="1200" dirty="0">
                <a:latin typeface="Helvetica" panose="020B0604020202020204" pitchFamily="34" charset="0"/>
              </a:rPr>
              <a:t> dashboard,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filtering</a:t>
            </a:r>
            <a:r>
              <a:rPr lang="en-US" sz="1200" dirty="0">
                <a:latin typeface="Helvetica" panose="020B0604020202020204" pitchFamily="34" charset="0"/>
              </a:rPr>
              <a:t> slide </a:t>
            </a:r>
            <a:r>
              <a:rPr lang="en-US" sz="1200" dirty="0" err="1">
                <a:latin typeface="Helvetica" panose="020B0604020202020204" pitchFamily="34" charset="0"/>
              </a:rPr>
              <a:t>tanggal</a:t>
            </a:r>
            <a:r>
              <a:rPr lang="en-US" sz="1200" dirty="0">
                <a:latin typeface="Helvetica" panose="020B0604020202020204" pitchFamily="34" charset="0"/>
              </a:rPr>
              <a:t> order, total revenue, dan  % difference revenue (% 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/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 revenue). </a:t>
            </a:r>
            <a:r>
              <a:rPr lang="en-US" sz="1200" dirty="0" err="1">
                <a:latin typeface="Helvetica" panose="020B0604020202020204" pitchFamily="34" charset="0"/>
              </a:rPr>
              <a:t>Interaksi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tersebut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bulan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ke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berapa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jumlah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maksimal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% 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/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 revenue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BDEE7C21-57FE-69AA-8E49-7E04D1B69A7C}"/>
              </a:ext>
            </a:extLst>
          </p:cNvPr>
          <p:cNvSpPr txBox="1">
            <a:spLocks/>
          </p:cNvSpPr>
          <p:nvPr/>
        </p:nvSpPr>
        <p:spPr>
          <a:xfrm>
            <a:off x="3120886" y="3995530"/>
            <a:ext cx="6657777" cy="92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99618-2E60-97B6-DA70-A50E6E425221}"/>
              </a:ext>
            </a:extLst>
          </p:cNvPr>
          <p:cNvSpPr txBox="1"/>
          <p:nvPr/>
        </p:nvSpPr>
        <p:spPr>
          <a:xfrm>
            <a:off x="2980232" y="3552257"/>
            <a:ext cx="5628564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Color Scheme </a:t>
            </a:r>
            <a:r>
              <a:rPr lang="en-US" sz="1200" dirty="0" err="1">
                <a:latin typeface="Helvetica" panose="020B0604020202020204" pitchFamily="34" charset="0"/>
              </a:rPr>
              <a:t>menggunakan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primary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membedakan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warna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berbeda</a:t>
            </a:r>
            <a:endParaRPr lang="en-US" sz="1200" dirty="0">
              <a:latin typeface="Helvetica" panose="020B0604020202020204" pitchFamily="34" charset="0"/>
            </a:endParaRP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Metrics yang </a:t>
            </a:r>
            <a:r>
              <a:rPr lang="en-US" sz="1200" dirty="0" err="1">
                <a:latin typeface="Helvetica" panose="020B0604020202020204" pitchFamily="34" charset="0"/>
              </a:rPr>
              <a:t>digunakan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total revenue dan ranking pada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quarternya</a:t>
            </a:r>
            <a:r>
              <a:rPr lang="en-US" sz="1200" dirty="0">
                <a:latin typeface="Helvetica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06566-AEFF-5E28-7532-DE6BDEDC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16" y="765438"/>
            <a:ext cx="5463180" cy="26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3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3A84-68DB-5BFC-6BBB-695984AED5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83137" y="4580273"/>
            <a:ext cx="400941" cy="33697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4C999-FFBE-0D62-94C9-94C3C3EB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08" y="946729"/>
            <a:ext cx="3120055" cy="3319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E1C75-A144-A324-36FD-A8288B11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3" r="50000"/>
          <a:stretch/>
        </p:blipFill>
        <p:spPr>
          <a:xfrm>
            <a:off x="295667" y="954157"/>
            <a:ext cx="3120056" cy="33122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FBC9D8-E128-9313-28AB-E6528C02C34C}"/>
              </a:ext>
            </a:extLst>
          </p:cNvPr>
          <p:cNvSpPr/>
          <p:nvPr/>
        </p:nvSpPr>
        <p:spPr>
          <a:xfrm>
            <a:off x="295667" y="954157"/>
            <a:ext cx="1546385" cy="283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7A54A-A6BF-6B38-BD9E-9D939D433F19}"/>
              </a:ext>
            </a:extLst>
          </p:cNvPr>
          <p:cNvSpPr/>
          <p:nvPr/>
        </p:nvSpPr>
        <p:spPr>
          <a:xfrm>
            <a:off x="3887727" y="946729"/>
            <a:ext cx="1552291" cy="283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FF724E-ED7B-B4FB-98BF-A97BDB2BFCE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842052" y="1088550"/>
            <a:ext cx="2045675" cy="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11;p17">
            <a:extLst>
              <a:ext uri="{FF2B5EF4-FFF2-40B4-BE49-F238E27FC236}">
                <a16:creationId xmlns:a16="http://schemas.microsoft.com/office/drawing/2014/main" id="{710CEC97-336E-9376-D6E9-C9C4F893D63E}"/>
              </a:ext>
            </a:extLst>
          </p:cNvPr>
          <p:cNvSpPr txBox="1">
            <a:spLocks/>
          </p:cNvSpPr>
          <p:nvPr/>
        </p:nvSpPr>
        <p:spPr>
          <a:xfrm>
            <a:off x="7156174" y="1004689"/>
            <a:ext cx="1889045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>
                <a:latin typeface="Helvetica" panose="020B0604020202020204" pitchFamily="34" charset="0"/>
              </a:rPr>
              <a:t>Revenue per Sales, Month of Order Date, Total Revenue, % Difference in Total Revenue Slider Filter, </a:t>
            </a:r>
            <a:r>
              <a:rPr lang="en-US" sz="1200" dirty="0" err="1">
                <a:latin typeface="Helvetica" panose="020B0604020202020204" pitchFamily="34" charset="0"/>
              </a:rPr>
              <a:t>fitur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interaktif</a:t>
            </a:r>
            <a:r>
              <a:rPr lang="en-US" sz="1200" dirty="0">
                <a:latin typeface="Helvetica" panose="020B0604020202020204" pitchFamily="34" charset="0"/>
              </a:rPr>
              <a:t> filtering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tertentu</a:t>
            </a:r>
            <a:r>
              <a:rPr lang="en-US" sz="1200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 err="1">
                <a:latin typeface="Helvetica" panose="020B0604020202020204" pitchFamily="34" charset="0"/>
              </a:rPr>
              <a:t>Misalkan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gambar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dilakukan</a:t>
            </a:r>
            <a:r>
              <a:rPr lang="en-US" sz="1200" dirty="0">
                <a:latin typeface="Helvetica" panose="020B0604020202020204" pitchFamily="34" charset="0"/>
              </a:rPr>
              <a:t> filter sales yang </a:t>
            </a:r>
            <a:r>
              <a:rPr lang="en-US" sz="1200" dirty="0" err="1">
                <a:latin typeface="Helvetica" panose="020B0604020202020204" pitchFamily="34" charset="0"/>
              </a:rPr>
              <a:t>mendapati</a:t>
            </a:r>
            <a:r>
              <a:rPr lang="en-US" sz="1200" dirty="0">
                <a:latin typeface="Helvetica" panose="020B0604020202020204" pitchFamily="34" charset="0"/>
              </a:rPr>
              <a:t> revenue &gt;= $100.000 </a:t>
            </a:r>
            <a:r>
              <a:rPr lang="en-US" sz="1200" dirty="0" err="1">
                <a:latin typeface="Helvetica" panose="020B0604020202020204" pitchFamily="34" charset="0"/>
              </a:rPr>
              <a:t>saja</a:t>
            </a:r>
            <a:r>
              <a:rPr lang="en-US" sz="1200" dirty="0">
                <a:latin typeface="Helvetica" panose="020B0604020202020204" pitchFamily="34" charset="0"/>
              </a:rPr>
              <a:t>, dan </a:t>
            </a:r>
            <a:r>
              <a:rPr lang="en-US" sz="1200" dirty="0" err="1">
                <a:latin typeface="Helvetica" panose="020B0604020202020204" pitchFamily="34" charset="0"/>
              </a:rPr>
              <a:t>tersaring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nama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Dodsworth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Suyama</a:t>
            </a:r>
            <a:r>
              <a:rPr lang="en-US" sz="1200" dirty="0">
                <a:latin typeface="Helvetica" panose="020B0604020202020204" pitchFamily="34" charset="0"/>
              </a:rPr>
              <a:t> dan Buchanan </a:t>
            </a:r>
            <a:r>
              <a:rPr lang="en-US" sz="1200" dirty="0" err="1">
                <a:latin typeface="Helvetica" panose="020B0604020202020204" pitchFamily="34" charset="0"/>
              </a:rPr>
              <a:t>karena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mereka</a:t>
            </a:r>
            <a:r>
              <a:rPr lang="en-US" sz="1200" dirty="0">
                <a:latin typeface="Helvetica" panose="020B0604020202020204" pitchFamily="34" charset="0"/>
              </a:rPr>
              <a:t> &lt; $100.000</a:t>
            </a:r>
          </a:p>
        </p:txBody>
      </p:sp>
      <p:sp>
        <p:nvSpPr>
          <p:cNvPr id="19" name="Google Shape;111;p17">
            <a:extLst>
              <a:ext uri="{FF2B5EF4-FFF2-40B4-BE49-F238E27FC236}">
                <a16:creationId xmlns:a16="http://schemas.microsoft.com/office/drawing/2014/main" id="{9729FDF6-D271-7886-710B-C9354DBC12D2}"/>
              </a:ext>
            </a:extLst>
          </p:cNvPr>
          <p:cNvSpPr txBox="1">
            <a:spLocks/>
          </p:cNvSpPr>
          <p:nvPr/>
        </p:nvSpPr>
        <p:spPr>
          <a:xfrm>
            <a:off x="295667" y="288746"/>
            <a:ext cx="5594337" cy="485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600" b="1" dirty="0">
                <a:latin typeface="Helvetica" panose="020B0604020202020204" pitchFamily="34" charset="0"/>
              </a:rPr>
              <a:t>Slider Filter</a:t>
            </a:r>
          </a:p>
        </p:txBody>
      </p:sp>
    </p:spTree>
    <p:extLst>
      <p:ext uri="{BB962C8B-B14F-4D97-AF65-F5344CB8AC3E}">
        <p14:creationId xmlns:p14="http://schemas.microsoft.com/office/powerpoint/2010/main" val="296460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4F108-829C-BAF8-D466-8829E704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28" y="946730"/>
            <a:ext cx="3120056" cy="32931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3A84-68DB-5BFC-6BBB-695984AED5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87256" y="4631502"/>
            <a:ext cx="400941" cy="33697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E1C75-A144-A324-36FD-A8288B11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3" r="50000"/>
          <a:stretch/>
        </p:blipFill>
        <p:spPr>
          <a:xfrm>
            <a:off x="295667" y="954157"/>
            <a:ext cx="3120056" cy="33122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FBC9D8-E128-9313-28AB-E6528C02C34C}"/>
              </a:ext>
            </a:extLst>
          </p:cNvPr>
          <p:cNvSpPr/>
          <p:nvPr/>
        </p:nvSpPr>
        <p:spPr>
          <a:xfrm>
            <a:off x="1855695" y="965806"/>
            <a:ext cx="1546385" cy="283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7A54A-A6BF-6B38-BD9E-9D939D433F19}"/>
              </a:ext>
            </a:extLst>
          </p:cNvPr>
          <p:cNvSpPr/>
          <p:nvPr/>
        </p:nvSpPr>
        <p:spPr>
          <a:xfrm>
            <a:off x="5447756" y="965806"/>
            <a:ext cx="1552291" cy="283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FF724E-ED7B-B4FB-98BF-A97BDB2BFCE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402080" y="1107627"/>
            <a:ext cx="2045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11;p17">
            <a:extLst>
              <a:ext uri="{FF2B5EF4-FFF2-40B4-BE49-F238E27FC236}">
                <a16:creationId xmlns:a16="http://schemas.microsoft.com/office/drawing/2014/main" id="{710CEC97-336E-9376-D6E9-C9C4F893D63E}"/>
              </a:ext>
            </a:extLst>
          </p:cNvPr>
          <p:cNvSpPr txBox="1">
            <a:spLocks/>
          </p:cNvSpPr>
          <p:nvPr/>
        </p:nvSpPr>
        <p:spPr>
          <a:xfrm>
            <a:off x="7156174" y="1945593"/>
            <a:ext cx="1889045" cy="238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>
                <a:latin typeface="Helvetica" panose="020B0604020202020204" pitchFamily="34" charset="0"/>
              </a:rPr>
              <a:t>Sales Name Filter, </a:t>
            </a:r>
            <a:r>
              <a:rPr lang="en-US" sz="1200" dirty="0" err="1">
                <a:latin typeface="Helvetica" panose="020B0604020202020204" pitchFamily="34" charset="0"/>
              </a:rPr>
              <a:t>fitur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interaktif</a:t>
            </a:r>
            <a:r>
              <a:rPr lang="en-US" sz="1200" dirty="0">
                <a:latin typeface="Helvetica" panose="020B0604020202020204" pitchFamily="34" charset="0"/>
              </a:rPr>
              <a:t> filtering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nama</a:t>
            </a:r>
            <a:r>
              <a:rPr lang="en-US" sz="1200" dirty="0">
                <a:latin typeface="Helvetica" panose="020B0604020202020204" pitchFamily="34" charset="0"/>
              </a:rPr>
              <a:t> sales.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 err="1">
                <a:latin typeface="Helvetica" panose="020B0604020202020204" pitchFamily="34" charset="0"/>
              </a:rPr>
              <a:t>Misalkan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gambar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dilakukan</a:t>
            </a:r>
            <a:r>
              <a:rPr lang="en-US" sz="1200" dirty="0">
                <a:latin typeface="Helvetica" panose="020B0604020202020204" pitchFamily="34" charset="0"/>
              </a:rPr>
              <a:t> filter sales name </a:t>
            </a:r>
            <a:r>
              <a:rPr lang="en-US" sz="1200" dirty="0" err="1">
                <a:latin typeface="Helvetica" panose="020B0604020202020204" pitchFamily="34" charset="0"/>
              </a:rPr>
              <a:t>hanya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Davolio</a:t>
            </a:r>
            <a:r>
              <a:rPr lang="en-US" sz="1200" dirty="0">
                <a:latin typeface="Helvetica" panose="020B0604020202020204" pitchFamily="34" charset="0"/>
              </a:rPr>
              <a:t>, Callahan, </a:t>
            </a:r>
            <a:r>
              <a:rPr lang="en-US" sz="1200" dirty="0" err="1">
                <a:latin typeface="Helvetica" panose="020B0604020202020204" pitchFamily="34" charset="0"/>
              </a:rPr>
              <a:t>Dodsworth</a:t>
            </a:r>
            <a:r>
              <a:rPr lang="en-US" sz="1200" dirty="0">
                <a:latin typeface="Helvetica" panose="020B0604020202020204" pitchFamily="34" charset="0"/>
              </a:rPr>
              <a:t> dan Buchanan </a:t>
            </a:r>
            <a:r>
              <a:rPr lang="en-US" sz="1200" dirty="0" err="1">
                <a:latin typeface="Helvetica" panose="020B0604020202020204" pitchFamily="34" charset="0"/>
              </a:rPr>
              <a:t>saja</a:t>
            </a:r>
            <a:r>
              <a:rPr lang="en-US" sz="1200" dirty="0">
                <a:latin typeface="Helvetica" panose="020B0604020202020204" pitchFamily="34" charset="0"/>
              </a:rPr>
              <a:t>. Sales Name lain </a:t>
            </a:r>
            <a:r>
              <a:rPr lang="en-US" sz="1200" dirty="0" err="1">
                <a:latin typeface="Helvetica" panose="020B0604020202020204" pitchFamily="34" charset="0"/>
              </a:rPr>
              <a:t>tidak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ditampilkan</a:t>
            </a:r>
            <a:endParaRPr lang="en-US" sz="1200" dirty="0">
              <a:latin typeface="Helvetica" panose="020B0604020202020204" pitchFamily="34" charset="0"/>
            </a:endParaRPr>
          </a:p>
        </p:txBody>
      </p:sp>
      <p:sp>
        <p:nvSpPr>
          <p:cNvPr id="19" name="Google Shape;111;p17">
            <a:extLst>
              <a:ext uri="{FF2B5EF4-FFF2-40B4-BE49-F238E27FC236}">
                <a16:creationId xmlns:a16="http://schemas.microsoft.com/office/drawing/2014/main" id="{9729FDF6-D271-7886-710B-C9354DBC12D2}"/>
              </a:ext>
            </a:extLst>
          </p:cNvPr>
          <p:cNvSpPr txBox="1">
            <a:spLocks/>
          </p:cNvSpPr>
          <p:nvPr/>
        </p:nvSpPr>
        <p:spPr>
          <a:xfrm>
            <a:off x="295667" y="288746"/>
            <a:ext cx="5594337" cy="485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600" b="1" dirty="0">
                <a:latin typeface="Helvetica" panose="020B0604020202020204" pitchFamily="34" charset="0"/>
              </a:rPr>
              <a:t>Sales Name Filter</a:t>
            </a:r>
          </a:p>
        </p:txBody>
      </p:sp>
    </p:spTree>
    <p:extLst>
      <p:ext uri="{BB962C8B-B14F-4D97-AF65-F5344CB8AC3E}">
        <p14:creationId xmlns:p14="http://schemas.microsoft.com/office/powerpoint/2010/main" val="332581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13A84-68DB-5BFC-6BBB-695984AED5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87256" y="4631502"/>
            <a:ext cx="400941" cy="33697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18" name="Google Shape;111;p17">
            <a:extLst>
              <a:ext uri="{FF2B5EF4-FFF2-40B4-BE49-F238E27FC236}">
                <a16:creationId xmlns:a16="http://schemas.microsoft.com/office/drawing/2014/main" id="{710CEC97-336E-9376-D6E9-C9C4F893D63E}"/>
              </a:ext>
            </a:extLst>
          </p:cNvPr>
          <p:cNvSpPr txBox="1">
            <a:spLocks/>
          </p:cNvSpPr>
          <p:nvPr/>
        </p:nvSpPr>
        <p:spPr>
          <a:xfrm>
            <a:off x="7156174" y="1945593"/>
            <a:ext cx="1889045" cy="238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>
                <a:latin typeface="Helvetica" panose="020B0604020202020204" pitchFamily="34" charset="0"/>
              </a:rPr>
              <a:t>Action </a:t>
            </a:r>
            <a:r>
              <a:rPr lang="en-US" sz="1200" dirty="0" err="1">
                <a:latin typeface="Helvetica" panose="020B0604020202020204" pitchFamily="34" charset="0"/>
              </a:rPr>
              <a:t>ini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dilakukan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melakukan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blok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dimensi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tertentu</a:t>
            </a:r>
            <a:r>
              <a:rPr lang="en-US" sz="1200" dirty="0">
                <a:latin typeface="Helvetica" panose="020B0604020202020204" pitchFamily="34" charset="0"/>
              </a:rPr>
              <a:t>, action </a:t>
            </a:r>
            <a:r>
              <a:rPr lang="en-US" sz="1200" dirty="0" err="1">
                <a:latin typeface="Helvetica" panose="020B0604020202020204" pitchFamily="34" charset="0"/>
              </a:rPr>
              <a:t>ini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bisa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melakukan</a:t>
            </a:r>
            <a:r>
              <a:rPr lang="en-US" sz="1200" dirty="0">
                <a:latin typeface="Helvetica" panose="020B0604020202020204" pitchFamily="34" charset="0"/>
              </a:rPr>
              <a:t> filter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beberapa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saja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beberapa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bulan</a:t>
            </a:r>
            <a:r>
              <a:rPr lang="en-US" sz="1200" dirty="0">
                <a:latin typeface="Helvetica" panose="020B0604020202020204" pitchFamily="34" charset="0"/>
              </a:rPr>
              <a:t> revenue yang </a:t>
            </a:r>
            <a:r>
              <a:rPr lang="en-US" sz="1200" dirty="0" err="1">
                <a:latin typeface="Helvetica" panose="020B0604020202020204" pitchFamily="34" charset="0"/>
              </a:rPr>
              <a:t>ingin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ditampilkan</a:t>
            </a:r>
            <a:endParaRPr lang="en-US" sz="1200" dirty="0">
              <a:latin typeface="Helvetica" panose="020B0604020202020204" pitchFamily="34" charset="0"/>
            </a:endParaRPr>
          </a:p>
        </p:txBody>
      </p:sp>
      <p:sp>
        <p:nvSpPr>
          <p:cNvPr id="19" name="Google Shape;111;p17">
            <a:extLst>
              <a:ext uri="{FF2B5EF4-FFF2-40B4-BE49-F238E27FC236}">
                <a16:creationId xmlns:a16="http://schemas.microsoft.com/office/drawing/2014/main" id="{9729FDF6-D271-7886-710B-C9354DBC12D2}"/>
              </a:ext>
            </a:extLst>
          </p:cNvPr>
          <p:cNvSpPr txBox="1">
            <a:spLocks/>
          </p:cNvSpPr>
          <p:nvPr/>
        </p:nvSpPr>
        <p:spPr>
          <a:xfrm>
            <a:off x="295667" y="288746"/>
            <a:ext cx="5594337" cy="485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600" b="1" dirty="0">
                <a:latin typeface="Helvetica" panose="020B0604020202020204" pitchFamily="34" charset="0"/>
              </a:rPr>
              <a:t>Interactive Filter by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179AB-4ACD-B4C1-01B5-F95211687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9" r="49880"/>
          <a:stretch/>
        </p:blipFill>
        <p:spPr>
          <a:xfrm>
            <a:off x="447868" y="825478"/>
            <a:ext cx="3239388" cy="31154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FBC9D8-E128-9313-28AB-E6528C02C34C}"/>
              </a:ext>
            </a:extLst>
          </p:cNvPr>
          <p:cNvSpPr/>
          <p:nvPr/>
        </p:nvSpPr>
        <p:spPr>
          <a:xfrm>
            <a:off x="447868" y="2491459"/>
            <a:ext cx="1638277" cy="144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7E150-91AF-D0DD-7F22-79574248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70" y="825478"/>
            <a:ext cx="3327985" cy="3281570"/>
          </a:xfrm>
          <a:prstGeom prst="rect">
            <a:avLst/>
          </a:prstGeom>
        </p:spPr>
      </p:pic>
      <p:sp>
        <p:nvSpPr>
          <p:cNvPr id="17" name="Google Shape;111;p17">
            <a:extLst>
              <a:ext uri="{FF2B5EF4-FFF2-40B4-BE49-F238E27FC236}">
                <a16:creationId xmlns:a16="http://schemas.microsoft.com/office/drawing/2014/main" id="{490376DA-036C-2F6A-DCDE-A9D47604A1A5}"/>
              </a:ext>
            </a:extLst>
          </p:cNvPr>
          <p:cNvSpPr txBox="1">
            <a:spLocks/>
          </p:cNvSpPr>
          <p:nvPr/>
        </p:nvSpPr>
        <p:spPr>
          <a:xfrm>
            <a:off x="346920" y="3871594"/>
            <a:ext cx="3237470" cy="709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 err="1">
                <a:latin typeface="Helvetica" panose="020B0604020202020204" pitchFamily="34" charset="0"/>
              </a:rPr>
              <a:t>Melakukan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blok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dimensi</a:t>
            </a:r>
            <a:r>
              <a:rPr lang="en-US" sz="1200" dirty="0">
                <a:latin typeface="Helvetica" panose="020B0604020202020204" pitchFamily="34" charset="0"/>
              </a:rPr>
              <a:t> sales name, yang </a:t>
            </a:r>
            <a:r>
              <a:rPr lang="en-US" sz="1200" dirty="0" err="1">
                <a:latin typeface="Helvetica" panose="020B0604020202020204" pitchFamily="34" charset="0"/>
              </a:rPr>
              <a:t>ditampilkan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hanya</a:t>
            </a:r>
            <a:r>
              <a:rPr lang="en-US" sz="1200" dirty="0">
                <a:latin typeface="Helvetica" panose="020B0604020202020204" pitchFamily="34" charset="0"/>
              </a:rPr>
              <a:t> Peacock, Callahan, King dan Buchanan</a:t>
            </a:r>
          </a:p>
        </p:txBody>
      </p:sp>
      <p:sp>
        <p:nvSpPr>
          <p:cNvPr id="20" name="Google Shape;111;p17">
            <a:extLst>
              <a:ext uri="{FF2B5EF4-FFF2-40B4-BE49-F238E27FC236}">
                <a16:creationId xmlns:a16="http://schemas.microsoft.com/office/drawing/2014/main" id="{7D4201DB-AC44-D45B-823A-7FD7A98A9E4E}"/>
              </a:ext>
            </a:extLst>
          </p:cNvPr>
          <p:cNvSpPr txBox="1">
            <a:spLocks/>
          </p:cNvSpPr>
          <p:nvPr/>
        </p:nvSpPr>
        <p:spPr>
          <a:xfrm>
            <a:off x="3765364" y="4088559"/>
            <a:ext cx="3237470" cy="709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sz="1200" dirty="0" err="1">
                <a:latin typeface="Helvetica" panose="020B0604020202020204" pitchFamily="34" charset="0"/>
              </a:rPr>
              <a:t>Melakukan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blok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dimensi</a:t>
            </a:r>
            <a:r>
              <a:rPr lang="en-US" sz="1200" dirty="0">
                <a:latin typeface="Helvetica" panose="020B0604020202020204" pitchFamily="34" charset="0"/>
              </a:rPr>
              <a:t> Month of Order Date, </a:t>
            </a:r>
            <a:r>
              <a:rPr lang="en-US" sz="1200" dirty="0" err="1">
                <a:latin typeface="Helvetica" panose="020B0604020202020204" pitchFamily="34" charset="0"/>
              </a:rPr>
              <a:t>dilakukan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blok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bulan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Januari</a:t>
            </a:r>
            <a:r>
              <a:rPr lang="en-US" sz="1200" dirty="0">
                <a:latin typeface="Helvetica" panose="020B0604020202020204" pitchFamily="34" charset="0"/>
              </a:rPr>
              <a:t> 1997 </a:t>
            </a:r>
            <a:r>
              <a:rPr lang="en-US" sz="1200" dirty="0" err="1">
                <a:latin typeface="Helvetica" panose="020B0604020202020204" pitchFamily="34" charset="0"/>
              </a:rPr>
              <a:t>sampai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Maret</a:t>
            </a:r>
            <a:r>
              <a:rPr lang="en-US" sz="1200" dirty="0">
                <a:latin typeface="Helvetica" panose="020B0604020202020204" pitchFamily="34" charset="0"/>
              </a:rPr>
              <a:t> 1998</a:t>
            </a:r>
          </a:p>
        </p:txBody>
      </p:sp>
    </p:spTree>
    <p:extLst>
      <p:ext uri="{BB962C8B-B14F-4D97-AF65-F5344CB8AC3E}">
        <p14:creationId xmlns:p14="http://schemas.microsoft.com/office/powerpoint/2010/main" val="105988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B10-B8E8-C1A4-7310-B2C74D42A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E80120F-48B9-19C0-B2A2-E3535248AE5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7925B320-3F17-D517-8007-2D3DCE085DA3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Output and Outcome Analysis</a:t>
            </a: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66922797-8C53-E72C-6325-FDDC78D86E09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508AEDAC-50FC-A7A2-25DD-7BCAB316DC49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Pada 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ini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didapatkan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beberapa</a:t>
            </a:r>
            <a:r>
              <a:rPr lang="en-US" dirty="0">
                <a:latin typeface="Helvetica" panose="020B0604020202020204" pitchFamily="34" charset="0"/>
              </a:rPr>
              <a:t> output dan outcome: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baik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diantaranya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yaitu</a:t>
            </a:r>
            <a:r>
              <a:rPr lang="en-US" dirty="0">
                <a:latin typeface="Helvetica" panose="020B0604020202020204" pitchFamily="34" charset="0"/>
              </a:rPr>
              <a:t> Peacock, </a:t>
            </a:r>
            <a:r>
              <a:rPr lang="en-US" dirty="0" err="1">
                <a:latin typeface="Helvetica" panose="020B0604020202020204" pitchFamily="34" charset="0"/>
              </a:rPr>
              <a:t>Leverling</a:t>
            </a:r>
            <a:r>
              <a:rPr lang="en-US" dirty="0">
                <a:latin typeface="Helvetica" panose="020B0604020202020204" pitchFamily="34" charset="0"/>
              </a:rPr>
              <a:t>, dan </a:t>
            </a:r>
            <a:r>
              <a:rPr lang="en-US" dirty="0" err="1">
                <a:latin typeface="Helvetica" panose="020B0604020202020204" pitchFamily="34" charset="0"/>
              </a:rPr>
              <a:t>Davolio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karena</a:t>
            </a:r>
            <a:r>
              <a:rPr lang="en-US" dirty="0">
                <a:latin typeface="Helvetica" panose="020B0604020202020204" pitchFamily="34" charset="0"/>
              </a:rPr>
              <a:t> Revenue </a:t>
            </a:r>
            <a:r>
              <a:rPr lang="en-US" dirty="0" err="1">
                <a:latin typeface="Helvetica" panose="020B0604020202020204" pitchFamily="34" charset="0"/>
              </a:rPr>
              <a:t>diatas</a:t>
            </a:r>
            <a:r>
              <a:rPr lang="en-US" dirty="0">
                <a:latin typeface="Helvetica" panose="020B0604020202020204" pitchFamily="34" charset="0"/>
              </a:rPr>
              <a:t> $100.000 dan </a:t>
            </a:r>
            <a:r>
              <a:rPr lang="en-US" dirty="0" err="1">
                <a:latin typeface="Helvetica" panose="020B0604020202020204" pitchFamily="34" charset="0"/>
              </a:rPr>
              <a:t>mereka</a:t>
            </a:r>
            <a:r>
              <a:rPr lang="en-US" dirty="0">
                <a:latin typeface="Helvetica" panose="020B0604020202020204" pitchFamily="34" charset="0"/>
              </a:rPr>
              <a:t> sangat </a:t>
            </a:r>
            <a:r>
              <a:rPr lang="en-US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segi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jumlah</a:t>
            </a:r>
            <a:r>
              <a:rPr lang="en-US" dirty="0">
                <a:latin typeface="Helvetica" panose="020B0604020202020204" pitchFamily="34" charset="0"/>
              </a:rPr>
              <a:t> order dan % total days active orders.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Ketiga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jika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digabung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mempunyai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kontribusi</a:t>
            </a:r>
            <a:r>
              <a:rPr lang="en-US" dirty="0">
                <a:latin typeface="Helvetica" panose="020B0604020202020204" pitchFamily="34" charset="0"/>
              </a:rPr>
              <a:t> revenue </a:t>
            </a:r>
            <a:r>
              <a:rPr lang="en-US" dirty="0" err="1">
                <a:latin typeface="Helvetica" panose="020B0604020202020204" pitchFamily="34" charset="0"/>
              </a:rPr>
              <a:t>sebanyak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hampir</a:t>
            </a:r>
            <a:r>
              <a:rPr lang="en-US" dirty="0">
                <a:latin typeface="Helvetica" panose="020B0604020202020204" pitchFamily="34" charset="0"/>
              </a:rPr>
              <a:t> 50% </a:t>
            </a:r>
            <a:r>
              <a:rPr lang="en-US" dirty="0" err="1">
                <a:latin typeface="Helvetica" panose="020B0604020202020204" pitchFamily="34" charset="0"/>
              </a:rPr>
              <a:t>atau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setengahnya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pendapatan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urutan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pertama</a:t>
            </a:r>
            <a:r>
              <a:rPr lang="en-US" dirty="0">
                <a:latin typeface="Helvetica" panose="020B0604020202020204" pitchFamily="34" charset="0"/>
              </a:rPr>
              <a:t> Peacock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18.40%, </a:t>
            </a:r>
            <a:r>
              <a:rPr lang="en-US" dirty="0" err="1">
                <a:latin typeface="Helvetica" panose="020B0604020202020204" pitchFamily="34" charset="0"/>
              </a:rPr>
              <a:t>Leverling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16.02%, dan </a:t>
            </a:r>
            <a:r>
              <a:rPr lang="en-US" dirty="0" err="1">
                <a:latin typeface="Helvetica" panose="020B0604020202020204" pitchFamily="34" charset="0"/>
              </a:rPr>
              <a:t>Davolio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15.18%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Beberapa</a:t>
            </a:r>
            <a:r>
              <a:rPr lang="en-US" dirty="0">
                <a:latin typeface="Helvetica" panose="020B0604020202020204" pitchFamily="34" charset="0"/>
              </a:rPr>
              <a:t> sales representative </a:t>
            </a:r>
            <a:r>
              <a:rPr lang="en-US" dirty="0" err="1">
                <a:latin typeface="Helvetica" panose="020B0604020202020204" pitchFamily="34" charset="0"/>
              </a:rPr>
              <a:t>perlu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evaluasi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secara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berkala</a:t>
            </a:r>
            <a:r>
              <a:rPr lang="en-US" dirty="0">
                <a:latin typeface="Helvetica" panose="020B0604020202020204" pitchFamily="34" charset="0"/>
              </a:rPr>
              <a:t> dan </a:t>
            </a:r>
            <a:r>
              <a:rPr lang="en-US" dirty="0" err="1">
                <a:latin typeface="Helvetica" panose="020B0604020202020204" pitchFamily="34" charset="0"/>
              </a:rPr>
              <a:t>mendetail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beberapa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diantaranya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yaitu</a:t>
            </a:r>
            <a:r>
              <a:rPr lang="en-US" dirty="0">
                <a:latin typeface="Helvetica" panose="020B0604020202020204" pitchFamily="34" charset="0"/>
              </a:rPr>
              <a:t> King, </a:t>
            </a:r>
            <a:r>
              <a:rPr lang="en-US" dirty="0" err="1">
                <a:latin typeface="Helvetica" panose="020B0604020202020204" pitchFamily="34" charset="0"/>
              </a:rPr>
              <a:t>Suyama</a:t>
            </a:r>
            <a:r>
              <a:rPr lang="en-US" dirty="0">
                <a:latin typeface="Helvetica" panose="020B0604020202020204" pitchFamily="34" charset="0"/>
              </a:rPr>
              <a:t> dan </a:t>
            </a:r>
            <a:r>
              <a:rPr lang="en-US" dirty="0" err="1">
                <a:latin typeface="Helvetica" panose="020B0604020202020204" pitchFamily="34" charset="0"/>
              </a:rPr>
              <a:t>Dodsworth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Pendapatan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mereka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kurang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bagus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2 </a:t>
            </a:r>
            <a:r>
              <a:rPr lang="en-US" dirty="0" err="1">
                <a:latin typeface="Helvetica" panose="020B0604020202020204" pitchFamily="34" charset="0"/>
              </a:rPr>
              <a:t>tahun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kebelakang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hanya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berkontribusi</a:t>
            </a:r>
            <a:r>
              <a:rPr lang="en-US" dirty="0">
                <a:latin typeface="Helvetica" panose="020B0604020202020204" pitchFamily="34" charset="0"/>
              </a:rPr>
              <a:t> total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22% </a:t>
            </a:r>
            <a:r>
              <a:rPr lang="en-US" dirty="0" err="1">
                <a:latin typeface="Helvetica" panose="020B0604020202020204" pitchFamily="34" charset="0"/>
              </a:rPr>
              <a:t>kepada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</a:rPr>
              <a:t>Pada 1998 Q1 </a:t>
            </a:r>
            <a:r>
              <a:rPr lang="en-US" dirty="0" err="1">
                <a:latin typeface="Helvetica" panose="020B0604020202020204" pitchFamily="34" charset="0"/>
              </a:rPr>
              <a:t>terjadi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peningkatan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terbesar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sebelumnya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setiap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mendapati</a:t>
            </a:r>
            <a:r>
              <a:rPr lang="en-US" dirty="0">
                <a:latin typeface="Helvetica" panose="020B0604020202020204" pitchFamily="34" charset="0"/>
              </a:rPr>
              <a:t> revenue yang </a:t>
            </a:r>
            <a:r>
              <a:rPr lang="en-US" dirty="0" err="1">
                <a:latin typeface="Helvetica" panose="020B0604020202020204" pitchFamily="34" charset="0"/>
              </a:rPr>
              <a:t>cukup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besar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hanya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Suyama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turun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revenuenya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sebelumnya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87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B10-B8E8-C1A4-7310-B2C74D42A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E80120F-48B9-19C0-B2A2-E3535248AE5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7925B320-3F17-D517-8007-2D3DCE085DA3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Output and Outcome Analysis</a:t>
            </a: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66922797-8C53-E72C-6325-FDDC78D86E09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508AEDAC-50FC-A7A2-25DD-7BCAB316DC49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</a:rPr>
              <a:t>Callahan, King dan </a:t>
            </a:r>
            <a:r>
              <a:rPr lang="en-US" dirty="0" err="1">
                <a:latin typeface="Helvetica" panose="020B0604020202020204" pitchFamily="34" charset="0"/>
              </a:rPr>
              <a:t>Suyama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memiliki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jumlah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besar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tetapi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jumlah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transaksinya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belum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merepresentasikan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jumlah</a:t>
            </a:r>
            <a:r>
              <a:rPr lang="en-US" dirty="0">
                <a:latin typeface="Helvetica" panose="020B0604020202020204" pitchFamily="34" charset="0"/>
              </a:rPr>
              <a:t> revenue yang </a:t>
            </a:r>
            <a:r>
              <a:rPr lang="en-US" dirty="0" err="1">
                <a:latin typeface="Helvetica" panose="020B0604020202020204" pitchFamily="34" charset="0"/>
              </a:rPr>
              <a:t>didapat</a:t>
            </a:r>
            <a:r>
              <a:rPr lang="en-US" dirty="0">
                <a:latin typeface="Helvetica" panose="020B0604020202020204" pitchFamily="34" charset="0"/>
              </a:rPr>
              <a:t>. Revenue per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ketiga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terhitung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rendah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dibandingkan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yang lain.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Penurunan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terbesar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terjadi</a:t>
            </a:r>
            <a:r>
              <a:rPr lang="en-US" dirty="0">
                <a:latin typeface="Helvetica" panose="020B0604020202020204" pitchFamily="34" charset="0"/>
              </a:rPr>
              <a:t> pada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 February 1997, </a:t>
            </a:r>
            <a:r>
              <a:rPr lang="en-US" dirty="0" err="1">
                <a:latin typeface="Helvetica" panose="020B0604020202020204" pitchFamily="34" charset="0"/>
              </a:rPr>
              <a:t>Juni</a:t>
            </a:r>
            <a:r>
              <a:rPr lang="en-US" dirty="0">
                <a:latin typeface="Helvetica" panose="020B0604020202020204" pitchFamily="34" charset="0"/>
              </a:rPr>
              <a:t> 1997 dan November 1997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kisaran</a:t>
            </a:r>
            <a:r>
              <a:rPr lang="en-US" dirty="0">
                <a:latin typeface="Helvetica" panose="020B0604020202020204" pitchFamily="34" charset="0"/>
              </a:rPr>
              <a:t> 32-37%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waktu</a:t>
            </a:r>
            <a:r>
              <a:rPr lang="en-US" dirty="0">
                <a:latin typeface="Helvetica" panose="020B0604020202020204" pitchFamily="34" charset="0"/>
              </a:rPr>
              <a:t> 1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Perlu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evaluasi</a:t>
            </a:r>
            <a:r>
              <a:rPr lang="en-US" dirty="0">
                <a:latin typeface="Helvetica" panose="020B0604020202020204" pitchFamily="34" charset="0"/>
              </a:rPr>
              <a:t> pada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terkait</a:t>
            </a:r>
            <a:r>
              <a:rPr lang="en-US" dirty="0">
                <a:latin typeface="Helvetica" panose="020B0604020202020204" pitchFamily="34" charset="0"/>
              </a:rPr>
              <a:t> dan juga sales performance pada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terkait</a:t>
            </a:r>
            <a:r>
              <a:rPr lang="en-US" dirty="0">
                <a:latin typeface="Helvetica" panose="020B0604020202020204" pitchFamily="34" charset="0"/>
              </a:rPr>
              <a:t> agar </a:t>
            </a:r>
            <a:r>
              <a:rPr lang="en-US" dirty="0" err="1">
                <a:latin typeface="Helvetica" panose="020B0604020202020204" pitchFamily="34" charset="0"/>
              </a:rPr>
              <a:t>bisa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memperbaiki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pendapatan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kedepannya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</a:rPr>
              <a:t>Pada 1997 Q1, </a:t>
            </a:r>
            <a:r>
              <a:rPr lang="en-US" dirty="0" err="1">
                <a:latin typeface="Helvetica" panose="020B0604020202020204" pitchFamily="34" charset="0"/>
              </a:rPr>
              <a:t>Davolio</a:t>
            </a:r>
            <a:r>
              <a:rPr lang="en-US" dirty="0">
                <a:latin typeface="Helvetica" panose="020B0604020202020204" pitchFamily="34" charset="0"/>
              </a:rPr>
              <a:t>, Fuller, </a:t>
            </a:r>
            <a:r>
              <a:rPr lang="en-US" dirty="0" err="1">
                <a:latin typeface="Helvetica" panose="020B0604020202020204" pitchFamily="34" charset="0"/>
              </a:rPr>
              <a:t>Suyama</a:t>
            </a:r>
            <a:r>
              <a:rPr lang="en-US" dirty="0">
                <a:latin typeface="Helvetica" panose="020B0604020202020204" pitchFamily="34" charset="0"/>
              </a:rPr>
              <a:t>, Buchanan, dan </a:t>
            </a:r>
            <a:r>
              <a:rPr lang="en-US" dirty="0" err="1">
                <a:latin typeface="Helvetica" panose="020B0604020202020204" pitchFamily="34" charset="0"/>
              </a:rPr>
              <a:t>Dodsworth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mengalami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penurunan</a:t>
            </a:r>
            <a:r>
              <a:rPr lang="en-US" dirty="0">
                <a:latin typeface="Helvetica" panose="020B0604020202020204" pitchFamily="34" charset="0"/>
              </a:rPr>
              <a:t> revenue yang </a:t>
            </a:r>
            <a:r>
              <a:rPr lang="en-US" dirty="0" err="1">
                <a:latin typeface="Helvetica" panose="020B0604020202020204" pitchFamily="34" charset="0"/>
              </a:rPr>
              <a:t>cukup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tinggi</a:t>
            </a:r>
            <a:r>
              <a:rPr lang="en-US" dirty="0">
                <a:latin typeface="Helvetica" panose="020B0604020202020204" pitchFamily="34" charset="0"/>
              </a:rPr>
              <a:t>. Pada 1997 Q2, </a:t>
            </a:r>
            <a:r>
              <a:rPr lang="en-US" dirty="0" err="1">
                <a:latin typeface="Helvetica" panose="020B0604020202020204" pitchFamily="34" charset="0"/>
              </a:rPr>
              <a:t>Davolio</a:t>
            </a:r>
            <a:r>
              <a:rPr lang="en-US" dirty="0">
                <a:latin typeface="Helvetica" panose="020B0604020202020204" pitchFamily="34" charset="0"/>
              </a:rPr>
              <a:t>, King, dan Callahan </a:t>
            </a:r>
            <a:r>
              <a:rPr lang="en-US" dirty="0" err="1">
                <a:latin typeface="Helvetica" panose="020B0604020202020204" pitchFamily="34" charset="0"/>
              </a:rPr>
              <a:t>mengalami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penurunan</a:t>
            </a:r>
            <a:r>
              <a:rPr lang="en-US" dirty="0">
                <a:latin typeface="Helvetica" panose="020B0604020202020204" pitchFamily="34" charset="0"/>
              </a:rPr>
              <a:t> revenue. Pada 1997 Q4, King, Buchanan, dan </a:t>
            </a:r>
            <a:r>
              <a:rPr lang="en-US" dirty="0" err="1">
                <a:latin typeface="Helvetica" panose="020B0604020202020204" pitchFamily="34" charset="0"/>
              </a:rPr>
              <a:t>Dodsworth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mengalami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penurunan</a:t>
            </a:r>
            <a:r>
              <a:rPr lang="en-US" dirty="0">
                <a:latin typeface="Helvetica" panose="020B0604020202020204" pitchFamily="34" charset="0"/>
              </a:rPr>
              <a:t> revenue.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" panose="020B0604020202020204" pitchFamily="34" charset="0"/>
              </a:rPr>
              <a:t>Peningkatan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terbesar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terjadi</a:t>
            </a:r>
            <a:r>
              <a:rPr lang="en-US" dirty="0">
                <a:latin typeface="Helvetica" panose="020B0604020202020204" pitchFamily="34" charset="0"/>
              </a:rPr>
              <a:t> pada </a:t>
            </a:r>
            <a:r>
              <a:rPr lang="en-US" dirty="0" err="1">
                <a:latin typeface="Helvetica" panose="020B0604020202020204" pitchFamily="34" charset="0"/>
              </a:rPr>
              <a:t>bulan</a:t>
            </a:r>
            <a:r>
              <a:rPr lang="en-US" dirty="0">
                <a:latin typeface="Helvetica" panose="020B0604020202020204" pitchFamily="34" charset="0"/>
              </a:rPr>
              <a:t> November 1997 </a:t>
            </a:r>
            <a:r>
              <a:rPr lang="en-US" dirty="0" err="1">
                <a:latin typeface="Helvetica" panose="020B0604020202020204" pitchFamily="34" charset="0"/>
              </a:rPr>
              <a:t>ke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Desember</a:t>
            </a:r>
            <a:r>
              <a:rPr lang="en-US" dirty="0">
                <a:latin typeface="Helvetica" panose="020B0604020202020204" pitchFamily="34" charset="0"/>
              </a:rPr>
              <a:t> 1997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64% $28.000 dan </a:t>
            </a:r>
            <a:r>
              <a:rPr lang="en-US" dirty="0" err="1">
                <a:latin typeface="Helvetica" panose="020B0604020202020204" pitchFamily="34" charset="0"/>
              </a:rPr>
              <a:t>Desember</a:t>
            </a:r>
            <a:r>
              <a:rPr lang="en-US" dirty="0">
                <a:latin typeface="Helvetica" panose="020B0604020202020204" pitchFamily="34" charset="0"/>
              </a:rPr>
              <a:t> 1997 </a:t>
            </a:r>
            <a:r>
              <a:rPr lang="en-US" dirty="0" err="1">
                <a:latin typeface="Helvetica" panose="020B0604020202020204" pitchFamily="34" charset="0"/>
              </a:rPr>
              <a:t>ke</a:t>
            </a:r>
            <a:r>
              <a:rPr lang="en-US" dirty="0">
                <a:latin typeface="Helvetica" panose="020B0604020202020204" pitchFamily="34" charset="0"/>
              </a:rPr>
              <a:t> January 1998 </a:t>
            </a:r>
            <a:r>
              <a:rPr lang="en-US" dirty="0" err="1">
                <a:latin typeface="Helvetica" panose="020B0604020202020204" pitchFamily="34" charset="0"/>
              </a:rPr>
              <a:t>sebesar</a:t>
            </a:r>
            <a:r>
              <a:rPr lang="en-US" dirty="0">
                <a:latin typeface="Helvetica" panose="020B0604020202020204" pitchFamily="34" charset="0"/>
              </a:rPr>
              <a:t> 32%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nilai</a:t>
            </a:r>
            <a:r>
              <a:rPr lang="en-US" dirty="0">
                <a:latin typeface="Helvetica" panose="020B0604020202020204" pitchFamily="34" charset="0"/>
              </a:rPr>
              <a:t> $23.000</a:t>
            </a:r>
          </a:p>
        </p:txBody>
      </p:sp>
    </p:spTree>
    <p:extLst>
      <p:ext uri="{BB962C8B-B14F-4D97-AF65-F5344CB8AC3E}">
        <p14:creationId xmlns:p14="http://schemas.microsoft.com/office/powerpoint/2010/main" val="20810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82200" y="2208402"/>
            <a:ext cx="47796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Employee Performance</a:t>
            </a:r>
            <a:br>
              <a:rPr lang="en" sz="4800" b="1" dirty="0"/>
            </a:br>
            <a:r>
              <a:rPr lang="en" sz="4800" b="1" dirty="0"/>
              <a:t>Analysis</a:t>
            </a:r>
            <a:endParaRPr sz="48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96F12C95-9F96-A815-E686-644512A9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239" y="1065974"/>
            <a:ext cx="1446421" cy="1446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22C1E-7701-A196-3196-B336D8C70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4212162-3EDE-56BB-26C1-0C4B019171C4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Objective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D60E759A-DDD2-4287-95C7-CAFBDE93630B}"/>
              </a:ext>
            </a:extLst>
          </p:cNvPr>
          <p:cNvSpPr txBox="1">
            <a:spLocks/>
          </p:cNvSpPr>
          <p:nvPr/>
        </p:nvSpPr>
        <p:spPr>
          <a:xfrm>
            <a:off x="786058" y="777588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endParaRPr lang="en-US" b="1" dirty="0">
              <a:latin typeface="Helvetica" panose="020B0604020202020204" pitchFamily="34" charset="0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9EB799A5-94EF-E919-F60B-FDDECDE957EC}"/>
              </a:ext>
            </a:extLst>
          </p:cNvPr>
          <p:cNvSpPr txBox="1">
            <a:spLocks/>
          </p:cNvSpPr>
          <p:nvPr/>
        </p:nvSpPr>
        <p:spPr>
          <a:xfrm>
            <a:off x="739432" y="899410"/>
            <a:ext cx="757170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</a:rPr>
              <a:t>Analisis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dibutuhkan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performa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karyawan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</a:rPr>
              <a:t>pada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dianalisa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sales.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merupakan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</a:rPr>
              <a:t>orang </a:t>
            </a:r>
            <a:r>
              <a:rPr lang="en-US" b="1" dirty="0" err="1">
                <a:latin typeface="Helvetica" panose="020B0604020202020204" pitchFamily="34" charset="0"/>
              </a:rPr>
              <a:t>terdepan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perusahaan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menambahkan</a:t>
            </a:r>
            <a:r>
              <a:rPr lang="en-US" b="1" dirty="0">
                <a:latin typeface="Helvetica" panose="020B0604020202020204" pitchFamily="34" charset="0"/>
              </a:rPr>
              <a:t> revenue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Performa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berbagai</a:t>
            </a:r>
            <a:r>
              <a:rPr lang="en-US" dirty="0">
                <a:latin typeface="Helvetica" panose="020B0604020202020204" pitchFamily="34" charset="0"/>
              </a:rPr>
              <a:t> Key Performance Indicator (KPI), </a:t>
            </a:r>
            <a:r>
              <a:rPr lang="en-US" dirty="0" err="1">
                <a:latin typeface="Helvetica" panose="020B0604020202020204" pitchFamily="34" charset="0"/>
              </a:rPr>
              <a:t>diantaranya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jumlah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berlangsung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b="1" dirty="0" err="1">
                <a:latin typeface="Helvetica" panose="020B0604020202020204" pitchFamily="34" charset="0"/>
              </a:rPr>
              <a:t>jumlah</a:t>
            </a:r>
            <a:r>
              <a:rPr lang="en-US" b="1" dirty="0">
                <a:latin typeface="Helvetica" panose="020B0604020202020204" pitchFamily="34" charset="0"/>
              </a:rPr>
              <a:t> revenue </a:t>
            </a:r>
            <a:r>
              <a:rPr lang="en-US" dirty="0">
                <a:latin typeface="Helvetica" panose="020B0604020202020204" pitchFamily="34" charset="0"/>
              </a:rPr>
              <a:t>yang </a:t>
            </a:r>
            <a:r>
              <a:rPr lang="en-US" dirty="0" err="1">
                <a:latin typeface="Helvetica" panose="020B0604020202020204" pitchFamily="34" charset="0"/>
              </a:rPr>
              <a:t>didapatkan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b="1" dirty="0" err="1">
                <a:latin typeface="Helvetica" panose="020B0604020202020204" pitchFamily="34" charset="0"/>
              </a:rPr>
              <a:t>persentase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karyawan</a:t>
            </a:r>
            <a:r>
              <a:rPr lang="en-US" b="1" dirty="0">
                <a:latin typeface="Helvetica" panose="020B0604020202020204" pitchFamily="34" charset="0"/>
              </a:rPr>
              <a:t> sales </a:t>
            </a:r>
            <a:r>
              <a:rPr lang="en-US" b="1" dirty="0" err="1">
                <a:latin typeface="Helvetica" panose="020B0604020202020204" pitchFamily="34" charset="0"/>
              </a:rPr>
              <a:t>tersebut</a:t>
            </a:r>
            <a:r>
              <a:rPr lang="en-US" b="1" dirty="0">
                <a:latin typeface="Helvetica" panose="020B0604020202020204" pitchFamily="34" charset="0"/>
              </a:rPr>
              <a:t> </a:t>
            </a:r>
            <a:r>
              <a:rPr lang="en-US" b="1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, dan </a:t>
            </a:r>
            <a:r>
              <a:rPr lang="en-US" dirty="0" err="1">
                <a:latin typeface="Helvetica" panose="020B0604020202020204" pitchFamily="34" charset="0"/>
              </a:rPr>
              <a:t>masih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banyak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</a:rPr>
              <a:t>Perbandingan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antar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satu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sama</a:t>
            </a:r>
            <a:r>
              <a:rPr lang="en-US" dirty="0">
                <a:latin typeface="Helvetica" panose="020B0604020202020204" pitchFamily="34" charset="0"/>
              </a:rPr>
              <a:t> lain </a:t>
            </a:r>
            <a:r>
              <a:rPr lang="en-US" dirty="0" err="1">
                <a:latin typeface="Helvetica" panose="020B0604020202020204" pitchFamily="34" charset="0"/>
              </a:rPr>
              <a:t>diperlukan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basis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tinggi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rendahnya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</a:rPr>
              <a:t>seperti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hal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mengacu</a:t>
            </a:r>
            <a:r>
              <a:rPr lang="en-US" dirty="0">
                <a:latin typeface="Helvetica" panose="020B0604020202020204" pitchFamily="34" charset="0"/>
              </a:rPr>
              <a:t> pada </a:t>
            </a:r>
            <a:r>
              <a:rPr lang="en-US" dirty="0" err="1">
                <a:latin typeface="Helvetica" panose="020B0604020202020204" pitchFamily="34" charset="0"/>
              </a:rPr>
              <a:t>nilai</a:t>
            </a:r>
            <a:r>
              <a:rPr lang="en-US" dirty="0">
                <a:latin typeface="Helvetica" panose="020B0604020202020204" pitchFamily="34" charset="0"/>
              </a:rPr>
              <a:t> rata-rata </a:t>
            </a:r>
            <a:r>
              <a:rPr lang="en-US" dirty="0" err="1">
                <a:latin typeface="Helvetica" panose="020B0604020202020204" pitchFamily="34" charset="0"/>
              </a:rPr>
              <a:t>atau</a:t>
            </a:r>
            <a:r>
              <a:rPr lang="en-US" dirty="0">
                <a:latin typeface="Helvetica" panose="020B0604020202020204" pitchFamily="34" charset="0"/>
              </a:rPr>
              <a:t> median dan juga </a:t>
            </a:r>
            <a:r>
              <a:rPr lang="en-US" dirty="0" err="1">
                <a:latin typeface="Helvetica" panose="020B0604020202020204" pitchFamily="34" charset="0"/>
              </a:rPr>
              <a:t>standar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deviasi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dalam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sebuah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</a:rPr>
              <a:t>. Jika </a:t>
            </a:r>
            <a:r>
              <a:rPr lang="en-US" dirty="0" err="1">
                <a:latin typeface="Helvetica" panose="020B0604020202020204" pitchFamily="34" charset="0"/>
              </a:rPr>
              <a:t>ada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yang </a:t>
            </a:r>
            <a:r>
              <a:rPr lang="en-US" dirty="0" err="1">
                <a:latin typeface="Helvetica" panose="020B0604020202020204" pitchFamily="34" charset="0"/>
              </a:rPr>
              <a:t>dibawah</a:t>
            </a:r>
            <a:r>
              <a:rPr lang="en-US" dirty="0">
                <a:latin typeface="Helvetica" panose="020B0604020202020204" pitchFamily="34" charset="0"/>
              </a:rPr>
              <a:t> rata-rata/median </a:t>
            </a:r>
            <a:r>
              <a:rPr lang="en-US" dirty="0" err="1">
                <a:latin typeface="Helvetica" panose="020B0604020202020204" pitchFamily="34" charset="0"/>
              </a:rPr>
              <a:t>maka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dapat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dikatakan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kurang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baik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performanya</a:t>
            </a:r>
            <a:r>
              <a:rPr lang="en-US" dirty="0">
                <a:latin typeface="Helvetica" panose="020B0604020202020204" pitchFamily="34" charset="0"/>
              </a:rPr>
              <a:t>.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	Metrics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: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Revenue		- Total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 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Hari </a:t>
            </a:r>
            <a:r>
              <a:rPr lang="en-US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		- % Hari </a:t>
            </a:r>
            <a:r>
              <a:rPr lang="en-US" dirty="0" err="1">
                <a:latin typeface="Helvetica" panose="020B0604020202020204" pitchFamily="34" charset="0"/>
              </a:rPr>
              <a:t>Produktif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selama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dia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bekerja</a:t>
            </a:r>
            <a:r>
              <a:rPr lang="en-US" dirty="0">
                <a:latin typeface="Helvetica" panose="020B0604020202020204" pitchFamily="34" charset="0"/>
              </a:rPr>
              <a:t> (lifetime)</a:t>
            </a:r>
          </a:p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- Total Hari </a:t>
            </a:r>
            <a:r>
              <a:rPr lang="en-US" dirty="0" err="1">
                <a:latin typeface="Helvetica" panose="020B0604020202020204" pitchFamily="34" charset="0"/>
              </a:rPr>
              <a:t>Bekerja</a:t>
            </a:r>
            <a:r>
              <a:rPr lang="en-US" dirty="0">
                <a:latin typeface="Helvetica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158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92C86-6774-8D13-9B33-50306CA33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6B53-E7CC-FB22-ADF7-D40ED99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0" y="1025670"/>
            <a:ext cx="4895231" cy="3801880"/>
          </a:xfrm>
          <a:prstGeom prst="rect">
            <a:avLst/>
          </a:prstGeom>
        </p:spPr>
      </p:pic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140D56B2-78E4-4BAC-09A0-6C81750A7EBC}"/>
              </a:ext>
            </a:extLst>
          </p:cNvPr>
          <p:cNvSpPr txBox="1">
            <a:spLocks/>
          </p:cNvSpPr>
          <p:nvPr/>
        </p:nvSpPr>
        <p:spPr>
          <a:xfrm>
            <a:off x="786058" y="315950"/>
            <a:ext cx="7571700" cy="58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Flow Data</a:t>
            </a:r>
          </a:p>
        </p:txBody>
      </p:sp>
      <p:sp>
        <p:nvSpPr>
          <p:cNvPr id="6" name="Google Shape;111;p17">
            <a:extLst>
              <a:ext uri="{FF2B5EF4-FFF2-40B4-BE49-F238E27FC236}">
                <a16:creationId xmlns:a16="http://schemas.microsoft.com/office/drawing/2014/main" id="{6678BAE4-E184-7F9C-F0E1-2F53DC2F9032}"/>
              </a:ext>
            </a:extLst>
          </p:cNvPr>
          <p:cNvSpPr txBox="1">
            <a:spLocks/>
          </p:cNvSpPr>
          <p:nvPr/>
        </p:nvSpPr>
        <p:spPr>
          <a:xfrm>
            <a:off x="5753642" y="1394085"/>
            <a:ext cx="2650742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 err="1">
                <a:latin typeface="Helvetica" panose="020B0604020202020204" pitchFamily="34" charset="0"/>
              </a:rPr>
              <a:t>Tabel</a:t>
            </a:r>
            <a:r>
              <a:rPr lang="en-US" dirty="0">
                <a:latin typeface="Helvetica" panose="020B0604020202020204" pitchFamily="34" charset="0"/>
              </a:rPr>
              <a:t> Utama yang </a:t>
            </a:r>
            <a:r>
              <a:rPr lang="en-US" dirty="0" err="1">
                <a:latin typeface="Helvetica" panose="020B0604020202020204" pitchFamily="34" charset="0"/>
              </a:rPr>
              <a:t>digunakan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table employee. Focus </a:t>
            </a:r>
            <a:r>
              <a:rPr lang="en-US" dirty="0" err="1">
                <a:latin typeface="Helvetica" panose="020B0604020202020204" pitchFamily="34" charset="0"/>
              </a:rPr>
              <a:t>utamanya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adalah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melihat</a:t>
            </a:r>
            <a:r>
              <a:rPr lang="en-US" dirty="0">
                <a:latin typeface="Helvetica" panose="020B0604020202020204" pitchFamily="34" charset="0"/>
              </a:rPr>
              <a:t> metrics-metrics yang </a:t>
            </a:r>
            <a:r>
              <a:rPr lang="en-US" dirty="0" err="1">
                <a:latin typeface="Helvetica" panose="020B0604020202020204" pitchFamily="34" charset="0"/>
              </a:rPr>
              <a:t>menjadi</a:t>
            </a:r>
            <a:r>
              <a:rPr lang="en-US" dirty="0">
                <a:latin typeface="Helvetica" panose="020B0604020202020204" pitchFamily="34" charset="0"/>
              </a:rPr>
              <a:t> indicator </a:t>
            </a:r>
            <a:r>
              <a:rPr lang="en-US" dirty="0" err="1">
                <a:latin typeface="Helvetica" panose="020B0604020202020204" pitchFamily="34" charset="0"/>
              </a:rPr>
              <a:t>performa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karyawan</a:t>
            </a:r>
            <a:r>
              <a:rPr lang="en-US" dirty="0">
                <a:latin typeface="Helvetica" panose="020B0604020202020204" pitchFamily="34" charset="0"/>
              </a:rPr>
              <a:t> sales, </a:t>
            </a:r>
            <a:r>
              <a:rPr lang="en-US" dirty="0" err="1">
                <a:latin typeface="Helvetica" panose="020B0604020202020204" pitchFamily="34" charset="0"/>
              </a:rPr>
              <a:t>dilakukan</a:t>
            </a:r>
            <a:r>
              <a:rPr lang="en-US" dirty="0">
                <a:latin typeface="Helvetica" panose="020B0604020202020204" pitchFamily="34" charset="0"/>
              </a:rPr>
              <a:t> join </a:t>
            </a:r>
            <a:r>
              <a:rPr lang="en-US" dirty="0" err="1">
                <a:latin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</a:rPr>
              <a:t> table-table </a:t>
            </a:r>
            <a:r>
              <a:rPr lang="en-US" dirty="0" err="1">
                <a:latin typeface="Helvetica" panose="020B0604020202020204" pitchFamily="34" charset="0"/>
              </a:rPr>
              <a:t>lainnya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mendapatkan</a:t>
            </a:r>
            <a:r>
              <a:rPr lang="en-US" dirty="0">
                <a:latin typeface="Helvetica" panose="020B0604020202020204" pitchFamily="34" charset="0"/>
              </a:rPr>
              <a:t> revenue, total </a:t>
            </a:r>
            <a:r>
              <a:rPr lang="en-US" dirty="0" err="1">
                <a:latin typeface="Helvetica" panose="020B0604020202020204" pitchFamily="34" charset="0"/>
              </a:rPr>
              <a:t>transaksi</a:t>
            </a:r>
            <a:r>
              <a:rPr lang="en-US" dirty="0">
                <a:latin typeface="Helvetica" panose="020B0604020202020204" pitchFamily="34" charset="0"/>
              </a:rPr>
              <a:t>, juga </a:t>
            </a:r>
            <a:r>
              <a:rPr lang="en-US" dirty="0" err="1">
                <a:latin typeface="Helvetica" panose="020B0604020202020204" pitchFamily="34" charset="0"/>
              </a:rPr>
              <a:t>dilihat</a:t>
            </a:r>
            <a:r>
              <a:rPr lang="en-US" dirty="0">
                <a:latin typeface="Helvetica" panose="020B0604020202020204" pitchFamily="34" charset="0"/>
              </a:rPr>
              <a:t> metrics </a:t>
            </a:r>
            <a:r>
              <a:rPr lang="en-US" dirty="0" err="1">
                <a:latin typeface="Helvetica" panose="020B0604020202020204" pitchFamily="34" charset="0"/>
              </a:rPr>
              <a:t>tersebut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</a:rPr>
              <a:t>dari</a:t>
            </a:r>
            <a:r>
              <a:rPr lang="en-US" dirty="0">
                <a:latin typeface="Helvetica" panose="020B0604020202020204" pitchFamily="34" charset="0"/>
              </a:rPr>
              <a:t> data time-series </a:t>
            </a:r>
          </a:p>
        </p:txBody>
      </p:sp>
    </p:spTree>
    <p:extLst>
      <p:ext uri="{BB962C8B-B14F-4D97-AF65-F5344CB8AC3E}">
        <p14:creationId xmlns:p14="http://schemas.microsoft.com/office/powerpoint/2010/main" val="385373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B852F-1012-D31E-80A6-ECD2C884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9"/>
            <a:ext cx="9144000" cy="51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B05C7C23-DF4A-5192-41ED-EAB12D47B85B}"/>
              </a:ext>
            </a:extLst>
          </p:cNvPr>
          <p:cNvSpPr txBox="1">
            <a:spLocks/>
          </p:cNvSpPr>
          <p:nvPr/>
        </p:nvSpPr>
        <p:spPr>
          <a:xfrm>
            <a:off x="393138" y="181511"/>
            <a:ext cx="2650742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Total Revenue by Sales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 panose="020B0604020202020204" pitchFamily="34" charset="0"/>
              </a:rPr>
              <a:t>Bar Chart</a:t>
            </a:r>
            <a:r>
              <a:rPr lang="en-US" sz="1200" dirty="0">
                <a:latin typeface="Helvetica" panose="020B0604020202020204" pitchFamily="34" charset="0"/>
              </a:rPr>
              <a:t>, agar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membedakan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Total </a:t>
            </a:r>
            <a:r>
              <a:rPr lang="en-US" sz="1200" dirty="0" err="1">
                <a:latin typeface="Helvetica" panose="020B0604020202020204" pitchFamily="34" charset="0"/>
              </a:rPr>
              <a:t>Transaksi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antar</a:t>
            </a:r>
            <a:r>
              <a:rPr lang="en-US" sz="1200" dirty="0">
                <a:latin typeface="Helvetica" panose="020B0604020202020204" pitchFamily="34" charset="0"/>
              </a:rPr>
              <a:t> sales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" panose="020B0604020202020204" pitchFamily="34" charset="0"/>
              </a:rPr>
              <a:t>Interaktifnya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tooltips</a:t>
            </a:r>
            <a:r>
              <a:rPr lang="en-US" sz="1200" dirty="0">
                <a:latin typeface="Helvetica" panose="020B0604020202020204" pitchFamily="34" charset="0"/>
              </a:rPr>
              <a:t> agar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lebih</a:t>
            </a:r>
            <a:r>
              <a:rPr lang="en-US" sz="1200" dirty="0">
                <a:latin typeface="Helvetica" panose="020B0604020202020204" pitchFamily="34" charset="0"/>
              </a:rPr>
              <a:t> detail </a:t>
            </a:r>
            <a:r>
              <a:rPr lang="en-US" sz="1200" dirty="0" err="1">
                <a:latin typeface="Helvetica" panose="020B0604020202020204" pitchFamily="34" charset="0"/>
              </a:rPr>
              <a:t>informasi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ada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dalam</a:t>
            </a:r>
            <a:r>
              <a:rPr lang="en-US" sz="1200" dirty="0">
                <a:latin typeface="Helvetica" panose="020B0604020202020204" pitchFamily="34" charset="0"/>
              </a:rPr>
              <a:t> dashboard,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filtering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berupa</a:t>
            </a:r>
            <a:r>
              <a:rPr lang="en-US" sz="1200" dirty="0">
                <a:latin typeface="Helvetica" panose="020B0604020202020204" pitchFamily="34" charset="0"/>
              </a:rPr>
              <a:t> Revenue per Sales, dan Nama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membandingkan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nama</a:t>
            </a:r>
            <a:r>
              <a:rPr lang="en-US" sz="1200" dirty="0">
                <a:latin typeface="Helvetica" panose="020B0604020202020204" pitchFamily="34" charset="0"/>
              </a:rPr>
              <a:t> sales.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BDEE7C21-57FE-69AA-8E49-7E04D1B69A7C}"/>
              </a:ext>
            </a:extLst>
          </p:cNvPr>
          <p:cNvSpPr txBox="1">
            <a:spLocks/>
          </p:cNvSpPr>
          <p:nvPr/>
        </p:nvSpPr>
        <p:spPr>
          <a:xfrm>
            <a:off x="393138" y="3004225"/>
            <a:ext cx="7848274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Color Scheme </a:t>
            </a:r>
            <a:r>
              <a:rPr lang="en-US" sz="1200" dirty="0" err="1">
                <a:latin typeface="Helvetica" panose="020B0604020202020204" pitchFamily="34" charset="0"/>
              </a:rPr>
              <a:t>menggunakan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sequential/gradient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menegaskan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value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metrics </a:t>
            </a:r>
            <a:r>
              <a:rPr lang="en-US" sz="1200" dirty="0" err="1">
                <a:latin typeface="Helvetica" panose="020B0604020202020204" pitchFamily="34" charset="0"/>
              </a:rPr>
              <a:t>tertentu</a:t>
            </a:r>
            <a:endParaRPr lang="en-US" sz="1200" dirty="0">
              <a:latin typeface="Helvetica" panose="020B0604020202020204" pitchFamily="34" charset="0"/>
            </a:endParaRP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Metrics </a:t>
            </a:r>
            <a:r>
              <a:rPr lang="en-US" sz="1200" b="1" dirty="0">
                <a:latin typeface="Helvetica" panose="020B0604020202020204" pitchFamily="34" charset="0"/>
              </a:rPr>
              <a:t>total revenue dan total </a:t>
            </a:r>
            <a:r>
              <a:rPr lang="en-US" sz="1200" b="1" dirty="0" err="1">
                <a:latin typeface="Helvetica" panose="020B0604020202020204" pitchFamily="34" charset="0"/>
              </a:rPr>
              <a:t>transaksi</a:t>
            </a:r>
            <a:r>
              <a:rPr lang="en-US" sz="1200" b="1" dirty="0">
                <a:latin typeface="Helvetica" panose="020B0604020202020204" pitchFamily="34" charset="0"/>
              </a:rPr>
              <a:t> </a:t>
            </a:r>
            <a:r>
              <a:rPr lang="en-US" sz="1200" b="1" dirty="0" err="1">
                <a:latin typeface="Helvetica" panose="020B0604020202020204" pitchFamily="34" charset="0"/>
              </a:rPr>
              <a:t>setiap</a:t>
            </a:r>
            <a:r>
              <a:rPr lang="en-US" sz="1200" b="1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memperlihatkan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performa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total revenue dan </a:t>
            </a:r>
            <a:r>
              <a:rPr lang="en-US" sz="1200" dirty="0" err="1">
                <a:latin typeface="Helvetica" panose="020B0604020202020204" pitchFamily="34" charset="0"/>
              </a:rPr>
              <a:t>transaksi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telah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dilakukan</a:t>
            </a:r>
            <a:r>
              <a:rPr lang="en-US" sz="1200" dirty="0">
                <a:latin typeface="Helvetica" panose="020B0604020202020204" pitchFamily="34" charset="0"/>
              </a:rPr>
              <a:t> oleh sales.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D2110E-3C63-EB5A-F6E5-49D2DBB9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36" y="470779"/>
            <a:ext cx="5572026" cy="25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B05C7C23-DF4A-5192-41ED-EAB12D47B85B}"/>
              </a:ext>
            </a:extLst>
          </p:cNvPr>
          <p:cNvSpPr txBox="1">
            <a:spLocks/>
          </p:cNvSpPr>
          <p:nvPr/>
        </p:nvSpPr>
        <p:spPr>
          <a:xfrm>
            <a:off x="419642" y="499563"/>
            <a:ext cx="401321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Sales Representative % Total Days Active Orders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 panose="020B0604020202020204" pitchFamily="34" charset="0"/>
              </a:rPr>
              <a:t>Bar Chart</a:t>
            </a:r>
            <a:r>
              <a:rPr lang="en-US" sz="1200" dirty="0">
                <a:latin typeface="Helvetica" panose="020B0604020202020204" pitchFamily="34" charset="0"/>
              </a:rPr>
              <a:t>, agar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membedakan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% Total Days Active Orders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" panose="020B0604020202020204" pitchFamily="34" charset="0"/>
              </a:rPr>
              <a:t>Interaktifnya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tooltips</a:t>
            </a:r>
            <a:r>
              <a:rPr lang="en-US" sz="1200" dirty="0">
                <a:latin typeface="Helvetica" panose="020B0604020202020204" pitchFamily="34" charset="0"/>
              </a:rPr>
              <a:t> agar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lebih</a:t>
            </a:r>
            <a:r>
              <a:rPr lang="en-US" sz="1200" dirty="0">
                <a:latin typeface="Helvetica" panose="020B0604020202020204" pitchFamily="34" charset="0"/>
              </a:rPr>
              <a:t> detail </a:t>
            </a:r>
            <a:r>
              <a:rPr lang="en-US" sz="1200" dirty="0" err="1">
                <a:latin typeface="Helvetica" panose="020B0604020202020204" pitchFamily="34" charset="0"/>
              </a:rPr>
              <a:t>informasi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ada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dalam</a:t>
            </a:r>
            <a:r>
              <a:rPr lang="en-US" sz="1200" dirty="0">
                <a:latin typeface="Helvetica" panose="020B0604020202020204" pitchFamily="34" charset="0"/>
              </a:rPr>
              <a:t> dashboard,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filtering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berupa</a:t>
            </a:r>
            <a:r>
              <a:rPr lang="en-US" sz="1200" dirty="0">
                <a:latin typeface="Helvetica" panose="020B0604020202020204" pitchFamily="34" charset="0"/>
              </a:rPr>
              <a:t> Revenue per Sales, dan Nama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membandingkan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nama</a:t>
            </a:r>
            <a:r>
              <a:rPr lang="en-US" sz="1200" dirty="0">
                <a:latin typeface="Helvetica" panose="020B0604020202020204" pitchFamily="34" charset="0"/>
              </a:rPr>
              <a:t> sales. 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Color Scheme </a:t>
            </a:r>
            <a:r>
              <a:rPr lang="en-US" sz="1200" dirty="0" err="1">
                <a:latin typeface="Helvetica" panose="020B0604020202020204" pitchFamily="34" charset="0"/>
              </a:rPr>
              <a:t>menggunakan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complimentary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mana sales yang </a:t>
            </a:r>
            <a:r>
              <a:rPr lang="en-US" sz="1200" dirty="0" err="1">
                <a:latin typeface="Helvetica" panose="020B0604020202020204" pitchFamily="34" charset="0"/>
              </a:rPr>
              <a:t>rendah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metricsnya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sesuai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threshold, </a:t>
            </a:r>
            <a:r>
              <a:rPr lang="en-US" sz="1200" dirty="0" err="1">
                <a:latin typeface="Helvetica" panose="020B0604020202020204" pitchFamily="34" charset="0"/>
              </a:rPr>
              <a:t>warna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abu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menandakan</a:t>
            </a:r>
            <a:r>
              <a:rPr lang="en-US" sz="1200" dirty="0">
                <a:latin typeface="Helvetica" panose="020B0604020202020204" pitchFamily="34" charset="0"/>
              </a:rPr>
              <a:t> sales yang </a:t>
            </a:r>
            <a:r>
              <a:rPr lang="en-US" sz="1200" dirty="0" err="1">
                <a:latin typeface="Helvetica" panose="020B0604020202020204" pitchFamily="34" charset="0"/>
              </a:rPr>
              <a:t>bukan</a:t>
            </a:r>
            <a:r>
              <a:rPr lang="en-US" sz="1200" dirty="0">
                <a:latin typeface="Helvetica" panose="020B0604020202020204" pitchFamily="34" charset="0"/>
              </a:rPr>
              <a:t> focus </a:t>
            </a:r>
            <a:r>
              <a:rPr lang="en-US" sz="1200" dirty="0" err="1">
                <a:latin typeface="Helvetica" panose="020B0604020202020204" pitchFamily="34" charset="0"/>
              </a:rPr>
              <a:t>sebagai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representatif</a:t>
            </a:r>
            <a:endParaRPr lang="en-US" sz="1200" dirty="0">
              <a:latin typeface="Helvetica" panose="020B0604020202020204" pitchFamily="34" charset="0"/>
            </a:endParaRP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Metrics yang </a:t>
            </a:r>
            <a:r>
              <a:rPr lang="en-US" sz="1200" dirty="0" err="1">
                <a:latin typeface="Helvetica" panose="020B0604020202020204" pitchFamily="34" charset="0"/>
              </a:rPr>
              <a:t>digunakan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% total days active orders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dihitung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berdasarkan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jumlah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hari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aktif</a:t>
            </a:r>
            <a:r>
              <a:rPr lang="en-US" sz="1200" dirty="0">
                <a:latin typeface="Helvetica" panose="020B0604020202020204" pitchFamily="34" charset="0"/>
              </a:rPr>
              <a:t> order </a:t>
            </a:r>
            <a:r>
              <a:rPr lang="en-US" sz="1200" dirty="0" err="1">
                <a:latin typeface="Helvetica" panose="020B0604020202020204" pitchFamily="34" charset="0"/>
              </a:rPr>
              <a:t>dibagi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total </a:t>
            </a:r>
            <a:r>
              <a:rPr lang="en-US" sz="1200" dirty="0" err="1">
                <a:latin typeface="Helvetica" panose="020B0604020202020204" pitchFamily="34" charset="0"/>
              </a:rPr>
              <a:t>hari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sudah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direkrut</a:t>
            </a:r>
            <a:r>
              <a:rPr lang="en-US" sz="1200" dirty="0">
                <a:latin typeface="Helvetica" panose="020B0604020202020204" pitchFamily="34" charset="0"/>
              </a:rPr>
              <a:t> oleh </a:t>
            </a:r>
            <a:r>
              <a:rPr lang="en-US" sz="1200" dirty="0" err="1">
                <a:latin typeface="Helvetica" panose="020B0604020202020204" pitchFamily="34" charset="0"/>
              </a:rPr>
              <a:t>perusahaan</a:t>
            </a:r>
            <a:r>
              <a:rPr lang="en-US" sz="1200" dirty="0">
                <a:latin typeface="Helvetica" panose="020B0604020202020204" pitchFamily="34" charset="0"/>
              </a:rPr>
              <a:t>. Jika active </a:t>
            </a:r>
            <a:r>
              <a:rPr lang="en-US" sz="1200" dirty="0" err="1">
                <a:latin typeface="Helvetica" panose="020B0604020202020204" pitchFamily="34" charset="0"/>
              </a:rPr>
              <a:t>ordernya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dibawah</a:t>
            </a:r>
            <a:r>
              <a:rPr lang="en-US" sz="1200" dirty="0">
                <a:latin typeface="Helvetica" panose="020B0604020202020204" pitchFamily="34" charset="0"/>
              </a:rPr>
              <a:t> 15% </a:t>
            </a:r>
            <a:r>
              <a:rPr lang="en-US" sz="1200" dirty="0" err="1">
                <a:latin typeface="Helvetica" panose="020B0604020202020204" pitchFamily="34" charset="0"/>
              </a:rPr>
              <a:t>maka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tersebut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dibilang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kurang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produktif</a:t>
            </a:r>
            <a:r>
              <a:rPr lang="en-US" sz="1200" dirty="0"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BDEE7C21-57FE-69AA-8E49-7E04D1B69A7C}"/>
              </a:ext>
            </a:extLst>
          </p:cNvPr>
          <p:cNvSpPr txBox="1">
            <a:spLocks/>
          </p:cNvSpPr>
          <p:nvPr/>
        </p:nvSpPr>
        <p:spPr>
          <a:xfrm>
            <a:off x="3120886" y="3995530"/>
            <a:ext cx="6657777" cy="92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53326-F171-C4AF-57D7-1D7B5DD7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80" y="651963"/>
            <a:ext cx="3546294" cy="3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B05C7C23-DF4A-5192-41ED-EAB12D47B85B}"/>
              </a:ext>
            </a:extLst>
          </p:cNvPr>
          <p:cNvSpPr txBox="1">
            <a:spLocks/>
          </p:cNvSpPr>
          <p:nvPr/>
        </p:nvSpPr>
        <p:spPr>
          <a:xfrm>
            <a:off x="419642" y="499563"/>
            <a:ext cx="4013210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Revenue by Sales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 panose="020B0604020202020204" pitchFamily="34" charset="0"/>
              </a:rPr>
              <a:t>Pie Chart</a:t>
            </a:r>
            <a:r>
              <a:rPr lang="en-US" sz="1200" dirty="0">
                <a:latin typeface="Helvetica" panose="020B0604020202020204" pitchFamily="34" charset="0"/>
              </a:rPr>
              <a:t>, agar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kontribusi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berupa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persentase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total </a:t>
            </a:r>
            <a:r>
              <a:rPr lang="en-US" sz="1200" dirty="0" err="1">
                <a:latin typeface="Helvetica" panose="020B0604020202020204" pitchFamily="34" charset="0"/>
              </a:rPr>
              <a:t>keseluruhan</a:t>
            </a:r>
            <a:r>
              <a:rPr lang="en-US" sz="1200" dirty="0">
                <a:latin typeface="Helvetica" panose="020B0604020202020204" pitchFamily="34" charset="0"/>
              </a:rPr>
              <a:t> revenue.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" panose="020B0604020202020204" pitchFamily="34" charset="0"/>
              </a:rPr>
              <a:t>Interaktifnya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tooltips</a:t>
            </a:r>
            <a:r>
              <a:rPr lang="en-US" sz="1200" dirty="0">
                <a:latin typeface="Helvetica" panose="020B0604020202020204" pitchFamily="34" charset="0"/>
              </a:rPr>
              <a:t> agar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lebih</a:t>
            </a:r>
            <a:r>
              <a:rPr lang="en-US" sz="1200" dirty="0">
                <a:latin typeface="Helvetica" panose="020B0604020202020204" pitchFamily="34" charset="0"/>
              </a:rPr>
              <a:t> detail </a:t>
            </a:r>
            <a:r>
              <a:rPr lang="en-US" sz="1200" dirty="0" err="1">
                <a:latin typeface="Helvetica" panose="020B0604020202020204" pitchFamily="34" charset="0"/>
              </a:rPr>
              <a:t>informasi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ada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dalam</a:t>
            </a:r>
            <a:r>
              <a:rPr lang="en-US" sz="1200" dirty="0">
                <a:latin typeface="Helvetica" panose="020B0604020202020204" pitchFamily="34" charset="0"/>
              </a:rPr>
              <a:t> dashboard,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filtering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berupa</a:t>
            </a:r>
            <a:r>
              <a:rPr lang="en-US" sz="1200" dirty="0">
                <a:latin typeface="Helvetica" panose="020B0604020202020204" pitchFamily="34" charset="0"/>
              </a:rPr>
              <a:t> Revenue per Sales, dan Nama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membandingkan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sales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nama</a:t>
            </a:r>
            <a:r>
              <a:rPr lang="en-US" sz="1200" dirty="0">
                <a:latin typeface="Helvetica" panose="020B0604020202020204" pitchFamily="34" charset="0"/>
              </a:rPr>
              <a:t> sales. 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Color Scheme </a:t>
            </a:r>
            <a:r>
              <a:rPr lang="en-US" sz="1200" dirty="0" err="1">
                <a:latin typeface="Helvetica" panose="020B0604020202020204" pitchFamily="34" charset="0"/>
              </a:rPr>
              <a:t>menggunakan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primary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membedakan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jenis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tiap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bagian</a:t>
            </a:r>
            <a:r>
              <a:rPr lang="en-US" sz="1200" dirty="0">
                <a:latin typeface="Helvetica" panose="020B0604020202020204" pitchFamily="34" charset="0"/>
              </a:rPr>
              <a:t> pie chart,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bagian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diwarnai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warna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berbeda</a:t>
            </a:r>
            <a:r>
              <a:rPr lang="en-US" sz="1200" dirty="0">
                <a:latin typeface="Helvetica" panose="020B0604020202020204" pitchFamily="34" charset="0"/>
              </a:rPr>
              <a:t>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Metrics yang </a:t>
            </a:r>
            <a:r>
              <a:rPr lang="en-US" sz="1200" dirty="0" err="1">
                <a:latin typeface="Helvetica" panose="020B0604020202020204" pitchFamily="34" charset="0"/>
              </a:rPr>
              <a:t>digunakan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% revenue per sales </a:t>
            </a:r>
            <a:r>
              <a:rPr lang="en-US" sz="1200" dirty="0" err="1">
                <a:latin typeface="Helvetica" panose="020B0604020202020204" pitchFamily="34" charset="0"/>
              </a:rPr>
              <a:t>dibandingkan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dengan</a:t>
            </a:r>
            <a:r>
              <a:rPr lang="en-US" sz="1200" dirty="0">
                <a:latin typeface="Helvetica" panose="020B0604020202020204" pitchFamily="34" charset="0"/>
              </a:rPr>
              <a:t> total </a:t>
            </a:r>
            <a:r>
              <a:rPr lang="en-US" sz="1200" dirty="0" err="1">
                <a:latin typeface="Helvetica" panose="020B0604020202020204" pitchFamily="34" charset="0"/>
              </a:rPr>
              <a:t>keseluruhan</a:t>
            </a:r>
            <a:r>
              <a:rPr lang="en-US" sz="1200" dirty="0">
                <a:latin typeface="Helvetica" panose="020B0604020202020204" pitchFamily="34" charset="0"/>
              </a:rPr>
              <a:t> revenue,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perbandingan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kontribusi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sales.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BDEE7C21-57FE-69AA-8E49-7E04D1B69A7C}"/>
              </a:ext>
            </a:extLst>
          </p:cNvPr>
          <p:cNvSpPr txBox="1">
            <a:spLocks/>
          </p:cNvSpPr>
          <p:nvPr/>
        </p:nvSpPr>
        <p:spPr>
          <a:xfrm>
            <a:off x="3120886" y="3995530"/>
            <a:ext cx="6657777" cy="92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50B9A-DA35-DCAB-A582-33B175DB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28" y="473058"/>
            <a:ext cx="4080033" cy="39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03985-C130-4910-F1E7-AA9B72104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0" name="Google Shape;111;p17">
            <a:extLst>
              <a:ext uri="{FF2B5EF4-FFF2-40B4-BE49-F238E27FC236}">
                <a16:creationId xmlns:a16="http://schemas.microsoft.com/office/drawing/2014/main" id="{B05C7C23-DF4A-5192-41ED-EAB12D47B85B}"/>
              </a:ext>
            </a:extLst>
          </p:cNvPr>
          <p:cNvSpPr txBox="1">
            <a:spLocks/>
          </p:cNvSpPr>
          <p:nvPr/>
        </p:nvSpPr>
        <p:spPr>
          <a:xfrm>
            <a:off x="251791" y="499563"/>
            <a:ext cx="2728441" cy="404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just">
              <a:spcBef>
                <a:spcPts val="600"/>
              </a:spcBef>
              <a:buSzPts val="2400"/>
            </a:pPr>
            <a:r>
              <a:rPr lang="en-US" dirty="0">
                <a:latin typeface="Helvetica" panose="020B0604020202020204" pitchFamily="34" charset="0"/>
              </a:rPr>
              <a:t>Summary Monthly Total Revenue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 panose="020B0604020202020204" pitchFamily="34" charset="0"/>
              </a:rPr>
              <a:t>Line Chart</a:t>
            </a:r>
            <a:r>
              <a:rPr lang="en-US" sz="1200" dirty="0">
                <a:latin typeface="Helvetica" panose="020B0604020202020204" pitchFamily="34" charset="0"/>
              </a:rPr>
              <a:t>, agar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waktu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ke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waktu</a:t>
            </a:r>
            <a:r>
              <a:rPr lang="en-US" sz="1200" dirty="0">
                <a:latin typeface="Helvetica" panose="020B0604020202020204" pitchFamily="34" charset="0"/>
              </a:rPr>
              <a:t>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" panose="020B0604020202020204" pitchFamily="34" charset="0"/>
              </a:rPr>
              <a:t>Interaksi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diberikan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tooltips</a:t>
            </a:r>
            <a:r>
              <a:rPr lang="en-US" sz="1200" dirty="0">
                <a:latin typeface="Helvetica" panose="020B0604020202020204" pitchFamily="34" charset="0"/>
              </a:rPr>
              <a:t> agar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lebih</a:t>
            </a:r>
            <a:r>
              <a:rPr lang="en-US" sz="1200" dirty="0">
                <a:latin typeface="Helvetica" panose="020B0604020202020204" pitchFamily="34" charset="0"/>
              </a:rPr>
              <a:t> detail </a:t>
            </a:r>
            <a:r>
              <a:rPr lang="en-US" sz="1200" dirty="0" err="1">
                <a:latin typeface="Helvetica" panose="020B0604020202020204" pitchFamily="34" charset="0"/>
              </a:rPr>
              <a:t>informasi</a:t>
            </a:r>
            <a:r>
              <a:rPr lang="en-US" sz="1200" dirty="0">
                <a:latin typeface="Helvetica" panose="020B0604020202020204" pitchFamily="34" charset="0"/>
              </a:rPr>
              <a:t> yang </a:t>
            </a:r>
            <a:r>
              <a:rPr lang="en-US" sz="1200" dirty="0" err="1">
                <a:latin typeface="Helvetica" panose="020B0604020202020204" pitchFamily="34" charset="0"/>
              </a:rPr>
              <a:t>ada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dalam</a:t>
            </a:r>
            <a:r>
              <a:rPr lang="en-US" sz="1200" dirty="0">
                <a:latin typeface="Helvetica" panose="020B0604020202020204" pitchFamily="34" charset="0"/>
              </a:rPr>
              <a:t> dashboard,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filtering</a:t>
            </a:r>
            <a:r>
              <a:rPr lang="en-US" sz="1200" dirty="0">
                <a:latin typeface="Helvetica" panose="020B0604020202020204" pitchFamily="34" charset="0"/>
              </a:rPr>
              <a:t> slide </a:t>
            </a:r>
            <a:r>
              <a:rPr lang="en-US" sz="1200" dirty="0" err="1">
                <a:latin typeface="Helvetica" panose="020B0604020202020204" pitchFamily="34" charset="0"/>
              </a:rPr>
              <a:t>tanggal</a:t>
            </a:r>
            <a:r>
              <a:rPr lang="en-US" sz="1200" dirty="0">
                <a:latin typeface="Helvetica" panose="020B0604020202020204" pitchFamily="34" charset="0"/>
              </a:rPr>
              <a:t> order, total revenue, dan  % difference revenue (% 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/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 revenue). </a:t>
            </a:r>
            <a:r>
              <a:rPr lang="en-US" sz="1200" dirty="0" err="1">
                <a:latin typeface="Helvetica" panose="020B0604020202020204" pitchFamily="34" charset="0"/>
              </a:rPr>
              <a:t>Interaksi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tersebut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dapat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melihat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spesifik</a:t>
            </a:r>
            <a:r>
              <a:rPr lang="en-US" sz="1200" dirty="0">
                <a:latin typeface="Helvetica" panose="020B0604020202020204" pitchFamily="34" charset="0"/>
              </a:rPr>
              <a:t> pada </a:t>
            </a:r>
            <a:r>
              <a:rPr lang="en-US" sz="1200" dirty="0" err="1">
                <a:latin typeface="Helvetica" panose="020B0604020202020204" pitchFamily="34" charset="0"/>
              </a:rPr>
              <a:t>bulan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ke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berapa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jumlah</a:t>
            </a:r>
            <a:r>
              <a:rPr lang="en-US" sz="1200" dirty="0">
                <a:latin typeface="Helvetica" panose="020B0604020202020204" pitchFamily="34" charset="0"/>
              </a:rPr>
              <a:t> revenue </a:t>
            </a:r>
            <a:r>
              <a:rPr lang="en-US" sz="1200" dirty="0" err="1">
                <a:latin typeface="Helvetica" panose="020B0604020202020204" pitchFamily="34" charset="0"/>
              </a:rPr>
              <a:t>maksimal</a:t>
            </a:r>
            <a:r>
              <a:rPr lang="en-US" sz="1200" dirty="0">
                <a:latin typeface="Helvetica" panose="020B0604020202020204" pitchFamily="34" charset="0"/>
              </a:rPr>
              <a:t>, </a:t>
            </a:r>
            <a:r>
              <a:rPr lang="en-US" sz="1200" dirty="0" err="1">
                <a:latin typeface="Helvetica" panose="020B0604020202020204" pitchFamily="34" charset="0"/>
              </a:rPr>
              <a:t>serta</a:t>
            </a:r>
            <a:r>
              <a:rPr lang="en-US" sz="1200" dirty="0">
                <a:latin typeface="Helvetica" panose="020B0604020202020204" pitchFamily="34" charset="0"/>
              </a:rPr>
              <a:t> % 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/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 revenue</a:t>
            </a:r>
          </a:p>
        </p:txBody>
      </p:sp>
      <p:sp>
        <p:nvSpPr>
          <p:cNvPr id="11" name="Google Shape;111;p17">
            <a:extLst>
              <a:ext uri="{FF2B5EF4-FFF2-40B4-BE49-F238E27FC236}">
                <a16:creationId xmlns:a16="http://schemas.microsoft.com/office/drawing/2014/main" id="{BDEE7C21-57FE-69AA-8E49-7E04D1B69A7C}"/>
              </a:ext>
            </a:extLst>
          </p:cNvPr>
          <p:cNvSpPr txBox="1">
            <a:spLocks/>
          </p:cNvSpPr>
          <p:nvPr/>
        </p:nvSpPr>
        <p:spPr>
          <a:xfrm>
            <a:off x="3120886" y="3995530"/>
            <a:ext cx="6657777" cy="92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2E7AF-1275-BDF8-E650-283F0B4E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86" y="802330"/>
            <a:ext cx="5698501" cy="2596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99618-2E60-97B6-DA70-A50E6E425221}"/>
              </a:ext>
            </a:extLst>
          </p:cNvPr>
          <p:cNvSpPr txBox="1"/>
          <p:nvPr/>
        </p:nvSpPr>
        <p:spPr>
          <a:xfrm>
            <a:off x="2980232" y="3552257"/>
            <a:ext cx="5628564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Color Scheme </a:t>
            </a:r>
            <a:r>
              <a:rPr lang="en-US" sz="1200" dirty="0" err="1">
                <a:latin typeface="Helvetica" panose="020B0604020202020204" pitchFamily="34" charset="0"/>
              </a:rPr>
              <a:t>menggunakan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b="1" dirty="0">
                <a:latin typeface="Helvetica" panose="020B0604020202020204" pitchFamily="34" charset="0"/>
              </a:rPr>
              <a:t>sequential/gradient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untuk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membedakan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tinggi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rendahnya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atau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dari</a:t>
            </a:r>
            <a:r>
              <a:rPr lang="en-US" sz="1200" dirty="0">
                <a:latin typeface="Helvetica" panose="020B0604020202020204" pitchFamily="34" charset="0"/>
              </a:rPr>
              <a:t> revenue.</a:t>
            </a:r>
          </a:p>
          <a:p>
            <a:pPr marL="361950" indent="-285750" algn="just">
              <a:spcBef>
                <a:spcPts val="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</a:rPr>
              <a:t>Metrics yang </a:t>
            </a:r>
            <a:r>
              <a:rPr lang="en-US" sz="1200" dirty="0" err="1">
                <a:latin typeface="Helvetica" panose="020B0604020202020204" pitchFamily="34" charset="0"/>
              </a:rPr>
              <a:t>digunakan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adalah</a:t>
            </a:r>
            <a:r>
              <a:rPr lang="en-US" sz="1200" dirty="0">
                <a:latin typeface="Helvetica" panose="020B0604020202020204" pitchFamily="34" charset="0"/>
              </a:rPr>
              <a:t> total revenue dan % </a:t>
            </a:r>
            <a:r>
              <a:rPr lang="en-US" sz="1200" dirty="0" err="1">
                <a:latin typeface="Helvetica" panose="020B0604020202020204" pitchFamily="34" charset="0"/>
              </a:rPr>
              <a:t>kenaikan</a:t>
            </a:r>
            <a:r>
              <a:rPr lang="en-US" sz="1200" dirty="0">
                <a:latin typeface="Helvetica" panose="020B0604020202020204" pitchFamily="34" charset="0"/>
              </a:rPr>
              <a:t>/</a:t>
            </a:r>
            <a:r>
              <a:rPr lang="en-US" sz="1200" dirty="0" err="1">
                <a:latin typeface="Helvetica" panose="020B0604020202020204" pitchFamily="34" charset="0"/>
              </a:rPr>
              <a:t>penurunan</a:t>
            </a:r>
            <a:r>
              <a:rPr lang="en-US" sz="1200" dirty="0">
                <a:latin typeface="Helvetica" panose="020B0604020202020204" pitchFamily="34" charset="0"/>
              </a:rPr>
              <a:t> revenue pada </a:t>
            </a:r>
            <a:r>
              <a:rPr lang="en-US" sz="1200" dirty="0" err="1">
                <a:latin typeface="Helvetica" panose="020B0604020202020204" pitchFamily="34" charset="0"/>
              </a:rPr>
              <a:t>setiap</a:t>
            </a:r>
            <a:r>
              <a:rPr lang="en-US" sz="1200" dirty="0">
                <a:latin typeface="Helvetica" panose="020B0604020202020204" pitchFamily="34" charset="0"/>
              </a:rPr>
              <a:t> </a:t>
            </a:r>
            <a:r>
              <a:rPr lang="en-US" sz="1200" dirty="0" err="1">
                <a:latin typeface="Helvetica" panose="020B0604020202020204" pitchFamily="34" charset="0"/>
              </a:rPr>
              <a:t>bulannya</a:t>
            </a:r>
            <a:endParaRPr lang="en-US" sz="12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1999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1212</Words>
  <Application>Microsoft Office PowerPoint</Application>
  <PresentationFormat>On-screen Show (16:9)</PresentationFormat>
  <Paragraphs>72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Slab</vt:lpstr>
      <vt:lpstr>Source Sans Pro</vt:lpstr>
      <vt:lpstr>Arial</vt:lpstr>
      <vt:lpstr>Helvetica</vt:lpstr>
      <vt:lpstr>Cordelia template</vt:lpstr>
      <vt:lpstr>Mini Project Report Data Analysis DSLS 2023  Luthfi Muhammad Irsyad</vt:lpstr>
      <vt:lpstr>Employee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 of Sinyalku End-User  Behavior Data From </dc:title>
  <cp:lastModifiedBy>Luthfi Muhammad Irsyad</cp:lastModifiedBy>
  <cp:revision>20</cp:revision>
  <dcterms:modified xsi:type="dcterms:W3CDTF">2023-02-26T09:13:06Z</dcterms:modified>
</cp:coreProperties>
</file>