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99" r:id="rId3"/>
    <p:sldId id="262" r:id="rId4"/>
    <p:sldId id="301" r:id="rId5"/>
    <p:sldId id="304" r:id="rId6"/>
    <p:sldId id="300" r:id="rId7"/>
    <p:sldId id="307" r:id="rId8"/>
    <p:sldId id="303" r:id="rId9"/>
    <p:sldId id="305" r:id="rId10"/>
    <p:sldId id="306" r:id="rId11"/>
    <p:sldId id="311" r:id="rId12"/>
    <p:sldId id="312" r:id="rId13"/>
    <p:sldId id="313" r:id="rId14"/>
    <p:sldId id="310" r:id="rId15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9A7"/>
    <a:srgbClr val="F28E2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19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73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8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299" y="1726106"/>
            <a:ext cx="5807400" cy="2775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Mini Project Report Data Engineer DSLS 2023</a:t>
            </a:r>
            <a:br>
              <a:rPr lang="en" sz="4000" dirty="0"/>
            </a:br>
            <a:br>
              <a:rPr lang="en" sz="4000" dirty="0"/>
            </a:br>
            <a:r>
              <a:rPr lang="en" sz="2000" dirty="0"/>
              <a:t>Luthfi Muhammad Irsyad</a:t>
            </a:r>
            <a:endParaRPr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F39F9-F79A-5EC8-87DB-084A2CB9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56" y="736754"/>
            <a:ext cx="1459245" cy="7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98C6CF9-0EF6-F329-EA0D-4ABF872D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4" y="736754"/>
            <a:ext cx="794478" cy="79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EB519-0039-1B43-6DDF-9D88980AC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0F8A0-9C73-5B47-B39E-CDFF91E9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252958" y="1983809"/>
            <a:ext cx="47796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4"/>
                </a:solidFill>
              </a:rPr>
              <a:t>3. </a:t>
            </a:r>
            <a:br>
              <a:rPr lang="en" sz="4800" b="1" dirty="0">
                <a:solidFill>
                  <a:schemeClr val="accent4"/>
                </a:solidFill>
              </a:rPr>
            </a:br>
            <a:r>
              <a:rPr lang="en" sz="4800" b="1" dirty="0"/>
              <a:t>Shipment</a:t>
            </a:r>
            <a:br>
              <a:rPr lang="en" sz="4800" b="1" dirty="0"/>
            </a:br>
            <a:r>
              <a:rPr lang="en" sz="4800" b="1" dirty="0"/>
              <a:t>Analysis</a:t>
            </a:r>
            <a:endParaRPr sz="48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96F12C95-9F96-A815-E686-644512A9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239" y="1065974"/>
            <a:ext cx="1446421" cy="1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9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22C1E-7701-A196-3196-B336D8C70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4212162-3EDE-56BB-26C1-0C4B019171C4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Objective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D60E759A-DDD2-4287-95C7-CAFBDE93630B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EB799A5-94EF-E919-F60B-FDDECDE957EC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</a:rPr>
              <a:t>Analisis</a:t>
            </a:r>
            <a:r>
              <a:rPr lang="en-US" dirty="0">
                <a:latin typeface="Helvetica" panose="020B0604020202020204" pitchFamily="34" charset="0"/>
              </a:rPr>
              <a:t> shipment </a:t>
            </a:r>
            <a:r>
              <a:rPr lang="en-US" dirty="0" err="1">
                <a:latin typeface="Helvetica" panose="020B0604020202020204" pitchFamily="34" charset="0"/>
              </a:rPr>
              <a:t>bertujuan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mengevaluasi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shipper </a:t>
            </a:r>
            <a:r>
              <a:rPr lang="en-US" dirty="0" err="1">
                <a:latin typeface="Helvetica" panose="020B0604020202020204" pitchFamily="34" charset="0"/>
              </a:rPr>
              <a:t>terhadap</a:t>
            </a:r>
            <a:r>
              <a:rPr lang="en-US" dirty="0">
                <a:latin typeface="Helvetica" panose="020B0604020202020204" pitchFamily="34" charset="0"/>
              </a:rPr>
              <a:t> customer, negara, dan </a:t>
            </a:r>
            <a:r>
              <a:rPr lang="en-US" dirty="0" err="1">
                <a:latin typeface="Helvetica" panose="020B0604020202020204" pitchFamily="34" charset="0"/>
              </a:rPr>
              <a:t>entitas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Saya </a:t>
            </a:r>
            <a:r>
              <a:rPr lang="en-US" dirty="0" err="1">
                <a:latin typeface="Helvetica" panose="020B0604020202020204" pitchFamily="34" charset="0"/>
              </a:rPr>
              <a:t>menganalisa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mendapatkan</a:t>
            </a:r>
            <a:r>
              <a:rPr lang="en-US" dirty="0">
                <a:latin typeface="Helvetica" panose="020B0604020202020204" pitchFamily="34" charset="0"/>
              </a:rPr>
              <a:t> insight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shipper </a:t>
            </a:r>
            <a:r>
              <a:rPr lang="en-US" dirty="0" err="1">
                <a:latin typeface="Helvetica" panose="020B0604020202020204" pitchFamily="34" charset="0"/>
              </a:rPr>
              <a:t>saling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berkompetisi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satu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sama</a:t>
            </a:r>
            <a:r>
              <a:rPr lang="en-US" dirty="0">
                <a:latin typeface="Helvetica" panose="020B0604020202020204" pitchFamily="34" charset="0"/>
              </a:rPr>
              <a:t> lain,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shipper </a:t>
            </a:r>
            <a:r>
              <a:rPr lang="en-US" dirty="0" err="1">
                <a:latin typeface="Helvetica" panose="020B0604020202020204" pitchFamily="34" charset="0"/>
              </a:rPr>
              <a:t>dipercaya</a:t>
            </a:r>
            <a:r>
              <a:rPr lang="en-US" dirty="0">
                <a:latin typeface="Helvetica" panose="020B0604020202020204" pitchFamily="34" charset="0"/>
              </a:rPr>
              <a:t> oleh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negara/customer, dan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kecepatan</a:t>
            </a:r>
            <a:r>
              <a:rPr lang="en-US" dirty="0">
                <a:latin typeface="Helvetica" panose="020B0604020202020204" pitchFamily="34" charset="0"/>
              </a:rPr>
              <a:t> (</a:t>
            </a:r>
            <a:r>
              <a:rPr lang="en-US" dirty="0" err="1">
                <a:latin typeface="Helvetica" panose="020B0604020202020204" pitchFamily="34" charset="0"/>
              </a:rPr>
              <a:t>waktu</a:t>
            </a:r>
            <a:r>
              <a:rPr lang="en-US" dirty="0">
                <a:latin typeface="Helvetica" panose="020B0604020202020204" pitchFamily="34" charset="0"/>
              </a:rPr>
              <a:t>) </a:t>
            </a:r>
            <a:r>
              <a:rPr lang="en-US" dirty="0" err="1">
                <a:latin typeface="Helvetica" panose="020B0604020202020204" pitchFamily="34" charset="0"/>
              </a:rPr>
              <a:t>pengiriman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barang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sampai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tujuan</a:t>
            </a:r>
            <a:r>
              <a:rPr lang="en-US" dirty="0">
                <a:latin typeface="Helvetica" panose="020B0604020202020204" pitchFamily="34" charset="0"/>
              </a:rPr>
              <a:t>. 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Metrics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:</a:t>
            </a:r>
          </a:p>
          <a:p>
            <a:pPr marL="361950" indent="-285750" algn="just">
              <a:spcBef>
                <a:spcPts val="600"/>
              </a:spcBef>
              <a:buSzPts val="2400"/>
              <a:buFontTx/>
              <a:buChar char="-"/>
            </a:pPr>
            <a:r>
              <a:rPr lang="en-US" dirty="0">
                <a:latin typeface="Helvetica" panose="020B0604020202020204" pitchFamily="34" charset="0"/>
              </a:rPr>
              <a:t>Total Item </a:t>
            </a:r>
            <a:r>
              <a:rPr lang="en-US" dirty="0" err="1">
                <a:latin typeface="Helvetica" panose="020B0604020202020204" pitchFamily="34" charset="0"/>
              </a:rPr>
              <a:t>Terkirim</a:t>
            </a:r>
            <a:endParaRPr lang="en-US" dirty="0">
              <a:latin typeface="Helvetica" panose="020B0604020202020204" pitchFamily="34" charset="0"/>
            </a:endParaRPr>
          </a:p>
          <a:p>
            <a:pPr marL="361950" indent="-285750" algn="just">
              <a:spcBef>
                <a:spcPts val="600"/>
              </a:spcBef>
              <a:buSzPts val="2400"/>
              <a:buFontTx/>
              <a:buChar char="-"/>
            </a:pPr>
            <a:r>
              <a:rPr lang="en-US" dirty="0">
                <a:latin typeface="Helvetica" panose="020B0604020202020204" pitchFamily="34" charset="0"/>
              </a:rPr>
              <a:t>Rata-rata </a:t>
            </a:r>
            <a:r>
              <a:rPr lang="en-US" dirty="0" err="1">
                <a:latin typeface="Helvetica" panose="020B0604020202020204" pitchFamily="34" charset="0"/>
              </a:rPr>
              <a:t>hari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sampai</a:t>
            </a:r>
            <a:r>
              <a:rPr lang="en-US" dirty="0">
                <a:latin typeface="Helvetica" panose="020B0604020202020204" pitchFamily="34" charset="0"/>
              </a:rPr>
              <a:t> item </a:t>
            </a:r>
            <a:r>
              <a:rPr lang="en-US" dirty="0" err="1">
                <a:latin typeface="Helvetica" panose="020B0604020202020204" pitchFamily="34" charset="0"/>
              </a:rPr>
              <a:t>terkirim</a:t>
            </a:r>
            <a:endParaRPr 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9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Flow Data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5753642" y="1394085"/>
            <a:ext cx="2650742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 err="1">
                <a:latin typeface="Helvetica" panose="020B0604020202020204" pitchFamily="34" charset="0"/>
              </a:rPr>
              <a:t>Tabel</a:t>
            </a:r>
            <a:r>
              <a:rPr lang="en-US" dirty="0">
                <a:latin typeface="Helvetica" panose="020B0604020202020204" pitchFamily="34" charset="0"/>
              </a:rPr>
              <a:t> Utama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table shipper. Focus </a:t>
            </a:r>
            <a:r>
              <a:rPr lang="en-US" dirty="0" err="1">
                <a:latin typeface="Helvetica" panose="020B0604020202020204" pitchFamily="34" charset="0"/>
              </a:rPr>
              <a:t>utamanya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metrics-metrics yang </a:t>
            </a:r>
            <a:r>
              <a:rPr lang="en-US" dirty="0" err="1">
                <a:latin typeface="Helvetica" panose="020B0604020202020204" pitchFamily="34" charset="0"/>
              </a:rPr>
              <a:t>menjadi</a:t>
            </a:r>
            <a:r>
              <a:rPr lang="en-US" dirty="0">
                <a:latin typeface="Helvetica" panose="020B0604020202020204" pitchFamily="34" charset="0"/>
              </a:rPr>
              <a:t> indicator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shipper, </a:t>
            </a:r>
            <a:r>
              <a:rPr lang="en-US" dirty="0" err="1">
                <a:latin typeface="Helvetica" panose="020B0604020202020204" pitchFamily="34" charset="0"/>
              </a:rPr>
              <a:t>dilakukan</a:t>
            </a:r>
            <a:r>
              <a:rPr lang="en-US" dirty="0">
                <a:latin typeface="Helvetica" panose="020B0604020202020204" pitchFamily="34" charset="0"/>
              </a:rPr>
              <a:t> join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table-table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mendapatkan</a:t>
            </a:r>
            <a:r>
              <a:rPr lang="en-US" dirty="0">
                <a:latin typeface="Helvetica" panose="020B0604020202020204" pitchFamily="34" charset="0"/>
              </a:rPr>
              <a:t> total item yang </a:t>
            </a:r>
            <a:r>
              <a:rPr lang="en-US" dirty="0" err="1">
                <a:latin typeface="Helvetica" panose="020B0604020202020204" pitchFamily="34" charset="0"/>
              </a:rPr>
              <a:t>terjual</a:t>
            </a:r>
            <a:r>
              <a:rPr lang="en-US" dirty="0">
                <a:latin typeface="Helvetica" panose="020B0604020202020204" pitchFamily="34" charset="0"/>
              </a:rPr>
              <a:t> dan rata-rata </a:t>
            </a:r>
            <a:r>
              <a:rPr lang="en-US" dirty="0" err="1">
                <a:latin typeface="Helvetica" panose="020B0604020202020204" pitchFamily="34" charset="0"/>
              </a:rPr>
              <a:t>hari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barang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sampai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tujuan</a:t>
            </a:r>
            <a:r>
              <a:rPr lang="en-US" dirty="0">
                <a:latin typeface="Helvetica" panose="020B0604020202020204" pitchFamily="34" charset="0"/>
              </a:rPr>
              <a:t>, juga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metrics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data </a:t>
            </a:r>
            <a:r>
              <a:rPr lang="en-US" dirty="0" err="1">
                <a:latin typeface="Helvetica" panose="020B0604020202020204" pitchFamily="34" charset="0"/>
              </a:rPr>
              <a:t>berbentuk</a:t>
            </a:r>
            <a:r>
              <a:rPr lang="en-US" dirty="0">
                <a:latin typeface="Helvetica" panose="020B0604020202020204" pitchFamily="34" charset="0"/>
              </a:rPr>
              <a:t> time-series.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2C8F2-8804-C8DF-3ECA-2B1835D9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8" y="980348"/>
            <a:ext cx="5273404" cy="38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37E3E-164B-E37D-77EF-4175AB2FB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55098-8F54-44C4-388D-C9111793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110;p17">
            <a:extLst>
              <a:ext uri="{FF2B5EF4-FFF2-40B4-BE49-F238E27FC236}">
                <a16:creationId xmlns:a16="http://schemas.microsoft.com/office/drawing/2014/main" id="{81B9EF40-4834-34FA-E865-2362792A2BE2}"/>
              </a:ext>
            </a:extLst>
          </p:cNvPr>
          <p:cNvSpPr txBox="1">
            <a:spLocks/>
          </p:cNvSpPr>
          <p:nvPr/>
        </p:nvSpPr>
        <p:spPr>
          <a:xfrm>
            <a:off x="786058" y="15269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Case Study</a:t>
            </a:r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78DBF859-4E24-74B2-42B7-F51623CE2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 algn="l">
              <a:lnSpc>
                <a:spcPct val="200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Employee Analysis (Sales Performance)</a:t>
            </a:r>
            <a:endParaRPr lang="en-US" sz="1400" b="1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ngsanaUPC" panose="020B0502040204020203" pitchFamily="18" charset="-34"/>
            </a:endParaRPr>
          </a:p>
          <a:p>
            <a:pPr marL="361950" indent="-285750" algn="l">
              <a:lnSpc>
                <a:spcPct val="200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Product Analysis</a:t>
            </a:r>
          </a:p>
          <a:p>
            <a:pPr marL="361950" indent="-285750" algn="l">
              <a:lnSpc>
                <a:spcPct val="200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Shipment Analysis</a:t>
            </a:r>
          </a:p>
          <a:p>
            <a:pPr marL="361950" indent="-285750" algn="l">
              <a:lnSpc>
                <a:spcPct val="200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361950" indent="-285750" algn="l">
              <a:lnSpc>
                <a:spcPct val="200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252958" y="1983809"/>
            <a:ext cx="47796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4"/>
                </a:solidFill>
              </a:rPr>
              <a:t>1. </a:t>
            </a:r>
            <a:br>
              <a:rPr lang="en" sz="4800" b="1" dirty="0">
                <a:solidFill>
                  <a:schemeClr val="accent4"/>
                </a:solidFill>
              </a:rPr>
            </a:br>
            <a:r>
              <a:rPr lang="en" sz="4800" b="1" dirty="0"/>
              <a:t>Employee</a:t>
            </a:r>
            <a:br>
              <a:rPr lang="en" sz="4800" b="1" dirty="0"/>
            </a:br>
            <a:r>
              <a:rPr lang="en" sz="4800" b="1" dirty="0"/>
              <a:t>Analysis</a:t>
            </a:r>
            <a:endParaRPr sz="48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96F12C95-9F96-A815-E686-644512A9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239" y="1065974"/>
            <a:ext cx="1446421" cy="1446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22C1E-7701-A196-3196-B336D8C70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4212162-3EDE-56BB-26C1-0C4B019171C4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Objective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D60E759A-DDD2-4287-95C7-CAFBDE93630B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EB799A5-94EF-E919-F60B-FDDECDE957EC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</a:rPr>
              <a:t>Analisis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dibutuhkan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performa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karyawan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</a:rPr>
              <a:t>pada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dianalisa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sales.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merupakan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</a:rPr>
              <a:t>orang </a:t>
            </a:r>
            <a:r>
              <a:rPr lang="en-US" b="1" dirty="0" err="1">
                <a:latin typeface="Helvetica" panose="020B0604020202020204" pitchFamily="34" charset="0"/>
              </a:rPr>
              <a:t>terdepan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menambahkan</a:t>
            </a:r>
            <a:r>
              <a:rPr lang="en-US" b="1" dirty="0">
                <a:latin typeface="Helvetica" panose="020B0604020202020204" pitchFamily="34" charset="0"/>
              </a:rPr>
              <a:t> revenue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Performa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berbagai</a:t>
            </a:r>
            <a:r>
              <a:rPr lang="en-US" dirty="0">
                <a:latin typeface="Helvetica" panose="020B0604020202020204" pitchFamily="34" charset="0"/>
              </a:rPr>
              <a:t> Key Performance Indicator (KPI), </a:t>
            </a:r>
            <a:r>
              <a:rPr lang="en-US" dirty="0" err="1">
                <a:latin typeface="Helvetica" panose="020B0604020202020204" pitchFamily="34" charset="0"/>
              </a:rPr>
              <a:t>diantaranya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jumlah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berlangsung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b="1" dirty="0" err="1">
                <a:latin typeface="Helvetica" panose="020B0604020202020204" pitchFamily="34" charset="0"/>
              </a:rPr>
              <a:t>jumlah</a:t>
            </a:r>
            <a:r>
              <a:rPr lang="en-US" b="1" dirty="0">
                <a:latin typeface="Helvetica" panose="020B0604020202020204" pitchFamily="34" charset="0"/>
              </a:rPr>
              <a:t> revenue </a:t>
            </a:r>
            <a:r>
              <a:rPr lang="en-US" dirty="0">
                <a:latin typeface="Helvetica" panose="020B0604020202020204" pitchFamily="34" charset="0"/>
              </a:rPr>
              <a:t>yang </a:t>
            </a:r>
            <a:r>
              <a:rPr lang="en-US" dirty="0" err="1">
                <a:latin typeface="Helvetica" panose="020B0604020202020204" pitchFamily="34" charset="0"/>
              </a:rPr>
              <a:t>didapatkan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b="1" dirty="0" err="1">
                <a:latin typeface="Helvetica" panose="020B0604020202020204" pitchFamily="34" charset="0"/>
              </a:rPr>
              <a:t>persentase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karyawan</a:t>
            </a:r>
            <a:r>
              <a:rPr lang="en-US" b="1" dirty="0">
                <a:latin typeface="Helvetica" panose="020B0604020202020204" pitchFamily="34" charset="0"/>
              </a:rPr>
              <a:t> sales </a:t>
            </a:r>
            <a:r>
              <a:rPr lang="en-US" b="1" dirty="0" err="1">
                <a:latin typeface="Helvetica" panose="020B0604020202020204" pitchFamily="34" charset="0"/>
              </a:rPr>
              <a:t>tersebut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, dan </a:t>
            </a:r>
            <a:r>
              <a:rPr lang="en-US" dirty="0" err="1">
                <a:latin typeface="Helvetica" panose="020B0604020202020204" pitchFamily="34" charset="0"/>
              </a:rPr>
              <a:t>masih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banyak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</a:rPr>
              <a:t>Perbandingan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antar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satu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sama</a:t>
            </a:r>
            <a:r>
              <a:rPr lang="en-US" dirty="0">
                <a:latin typeface="Helvetica" panose="020B0604020202020204" pitchFamily="34" charset="0"/>
              </a:rPr>
              <a:t> lain </a:t>
            </a:r>
            <a:r>
              <a:rPr lang="en-US" dirty="0" err="1">
                <a:latin typeface="Helvetica" panose="020B0604020202020204" pitchFamily="34" charset="0"/>
              </a:rPr>
              <a:t>diperlukan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menjadi</a:t>
            </a:r>
            <a:r>
              <a:rPr lang="en-US" dirty="0">
                <a:latin typeface="Helvetica" panose="020B0604020202020204" pitchFamily="34" charset="0"/>
              </a:rPr>
              <a:t> basis </a:t>
            </a:r>
            <a:r>
              <a:rPr lang="en-US" dirty="0" err="1">
                <a:latin typeface="Helvetica" panose="020B0604020202020204" pitchFamily="34" charset="0"/>
              </a:rPr>
              <a:t>dalam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tinggi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rendahnya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seperti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hal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mengacu</a:t>
            </a:r>
            <a:r>
              <a:rPr lang="en-US" dirty="0">
                <a:latin typeface="Helvetica" panose="020B0604020202020204" pitchFamily="34" charset="0"/>
              </a:rPr>
              <a:t> pada </a:t>
            </a:r>
            <a:r>
              <a:rPr lang="en-US" dirty="0" err="1">
                <a:latin typeface="Helvetica" panose="020B0604020202020204" pitchFamily="34" charset="0"/>
              </a:rPr>
              <a:t>nilai</a:t>
            </a:r>
            <a:r>
              <a:rPr lang="en-US" dirty="0">
                <a:latin typeface="Helvetica" panose="020B0604020202020204" pitchFamily="34" charset="0"/>
              </a:rPr>
              <a:t> rata-rata </a:t>
            </a:r>
            <a:r>
              <a:rPr lang="en-US" dirty="0" err="1">
                <a:latin typeface="Helvetica" panose="020B0604020202020204" pitchFamily="34" charset="0"/>
              </a:rPr>
              <a:t>atau</a:t>
            </a:r>
            <a:r>
              <a:rPr lang="en-US" dirty="0">
                <a:latin typeface="Helvetica" panose="020B0604020202020204" pitchFamily="34" charset="0"/>
              </a:rPr>
              <a:t> median dan juga </a:t>
            </a:r>
            <a:r>
              <a:rPr lang="en-US" dirty="0" err="1">
                <a:latin typeface="Helvetica" panose="020B0604020202020204" pitchFamily="34" charset="0"/>
              </a:rPr>
              <a:t>standar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deviasi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dalam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</a:rPr>
              <a:t>. Jika </a:t>
            </a:r>
            <a:r>
              <a:rPr lang="en-US" dirty="0" err="1">
                <a:latin typeface="Helvetica" panose="020B0604020202020204" pitchFamily="34" charset="0"/>
              </a:rPr>
              <a:t>ada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dibawah</a:t>
            </a:r>
            <a:r>
              <a:rPr lang="en-US" dirty="0">
                <a:latin typeface="Helvetica" panose="020B0604020202020204" pitchFamily="34" charset="0"/>
              </a:rPr>
              <a:t> rata-rata/median </a:t>
            </a:r>
            <a:r>
              <a:rPr lang="en-US" dirty="0" err="1">
                <a:latin typeface="Helvetica" panose="020B0604020202020204" pitchFamily="34" charset="0"/>
              </a:rPr>
              <a:t>maka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dikatakan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kurang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baik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performanya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Metrics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: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- Total Revenue		- Total </a:t>
            </a:r>
            <a:r>
              <a:rPr lang="en-US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 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- Total Hari </a:t>
            </a:r>
            <a:r>
              <a:rPr lang="en-US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		- % Hari </a:t>
            </a:r>
            <a:r>
              <a:rPr lang="en-US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selama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bekerja</a:t>
            </a:r>
            <a:r>
              <a:rPr lang="en-US" dirty="0">
                <a:latin typeface="Helvetica" panose="020B0604020202020204" pitchFamily="34" charset="0"/>
              </a:rPr>
              <a:t> (lifetime)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- Total Hari </a:t>
            </a:r>
            <a:r>
              <a:rPr lang="en-US" dirty="0" err="1">
                <a:latin typeface="Helvetica" panose="020B0604020202020204" pitchFamily="34" charset="0"/>
              </a:rPr>
              <a:t>Bekerja</a:t>
            </a:r>
            <a:r>
              <a:rPr lang="en-US" dirty="0">
                <a:latin typeface="Helvetica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1583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6B53-E7CC-FB22-ADF7-D40ED99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0" y="1025670"/>
            <a:ext cx="4895231" cy="3801880"/>
          </a:xfrm>
          <a:prstGeom prst="rect">
            <a:avLst/>
          </a:prstGeom>
        </p:spPr>
      </p:pic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Flow Data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5753642" y="1394085"/>
            <a:ext cx="2650742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 err="1">
                <a:latin typeface="Helvetica" panose="020B0604020202020204" pitchFamily="34" charset="0"/>
              </a:rPr>
              <a:t>Tabel</a:t>
            </a:r>
            <a:r>
              <a:rPr lang="en-US" dirty="0">
                <a:latin typeface="Helvetica" panose="020B0604020202020204" pitchFamily="34" charset="0"/>
              </a:rPr>
              <a:t> Utama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table employee. Focus </a:t>
            </a:r>
            <a:r>
              <a:rPr lang="en-US" dirty="0" err="1">
                <a:latin typeface="Helvetica" panose="020B0604020202020204" pitchFamily="34" charset="0"/>
              </a:rPr>
              <a:t>utamanya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metrics-metrics yang </a:t>
            </a:r>
            <a:r>
              <a:rPr lang="en-US" dirty="0" err="1">
                <a:latin typeface="Helvetica" panose="020B0604020202020204" pitchFamily="34" charset="0"/>
              </a:rPr>
              <a:t>menjadi</a:t>
            </a:r>
            <a:r>
              <a:rPr lang="en-US" dirty="0">
                <a:latin typeface="Helvetica" panose="020B0604020202020204" pitchFamily="34" charset="0"/>
              </a:rPr>
              <a:t> indicator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sales, </a:t>
            </a:r>
            <a:r>
              <a:rPr lang="en-US" dirty="0" err="1">
                <a:latin typeface="Helvetica" panose="020B0604020202020204" pitchFamily="34" charset="0"/>
              </a:rPr>
              <a:t>dilakukan</a:t>
            </a:r>
            <a:r>
              <a:rPr lang="en-US" dirty="0">
                <a:latin typeface="Helvetica" panose="020B0604020202020204" pitchFamily="34" charset="0"/>
              </a:rPr>
              <a:t> join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table-table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mendapatkan</a:t>
            </a:r>
            <a:r>
              <a:rPr lang="en-US" dirty="0">
                <a:latin typeface="Helvetica" panose="020B0604020202020204" pitchFamily="34" charset="0"/>
              </a:rPr>
              <a:t> revenue, total </a:t>
            </a:r>
            <a:r>
              <a:rPr lang="en-US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, juga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metrics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data time-series </a:t>
            </a:r>
          </a:p>
        </p:txBody>
      </p:sp>
    </p:spTree>
    <p:extLst>
      <p:ext uri="{BB962C8B-B14F-4D97-AF65-F5344CB8AC3E}">
        <p14:creationId xmlns:p14="http://schemas.microsoft.com/office/powerpoint/2010/main" val="385373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0A587-682E-C761-FD71-B1D78D5B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252958" y="1983809"/>
            <a:ext cx="47796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4"/>
                </a:solidFill>
              </a:rPr>
              <a:t>2. </a:t>
            </a:r>
            <a:br>
              <a:rPr lang="en" sz="4800" b="1" dirty="0">
                <a:solidFill>
                  <a:schemeClr val="accent4"/>
                </a:solidFill>
              </a:rPr>
            </a:br>
            <a:r>
              <a:rPr lang="en" sz="4800" b="1" dirty="0"/>
              <a:t>Product</a:t>
            </a:r>
            <a:br>
              <a:rPr lang="en" sz="4800" b="1" dirty="0"/>
            </a:br>
            <a:r>
              <a:rPr lang="en" sz="4800" b="1" dirty="0"/>
              <a:t>Analysis</a:t>
            </a:r>
            <a:endParaRPr sz="48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96F12C95-9F96-A815-E686-644512A9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239" y="1065974"/>
            <a:ext cx="1446421" cy="1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6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22C1E-7701-A196-3196-B336D8C70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4212162-3EDE-56BB-26C1-0C4B019171C4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Objective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D60E759A-DDD2-4287-95C7-CAFBDE93630B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EB799A5-94EF-E919-F60B-FDDECDE957EC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</a:rPr>
              <a:t>Analisis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bertujuan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manakah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lebih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banyak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dibeli</a:t>
            </a:r>
            <a:r>
              <a:rPr lang="en-US" dirty="0">
                <a:latin typeface="Helvetica" panose="020B0604020202020204" pitchFamily="34" charset="0"/>
              </a:rPr>
              <a:t> oleh customer. </a:t>
            </a:r>
            <a:r>
              <a:rPr lang="en-US" dirty="0" err="1">
                <a:latin typeface="Helvetica" panose="020B0604020202020204" pitchFamily="34" charset="0"/>
              </a:rPr>
              <a:t>Analisis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sendiri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demand yang </a:t>
            </a:r>
            <a:r>
              <a:rPr lang="en-US" dirty="0" err="1">
                <a:latin typeface="Helvetica" panose="020B0604020202020204" pitchFamily="34" charset="0"/>
              </a:rPr>
              <a:t>ada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potensi</a:t>
            </a:r>
            <a:r>
              <a:rPr lang="en-US" dirty="0">
                <a:latin typeface="Helvetica" panose="020B0604020202020204" pitchFamily="34" charset="0"/>
              </a:rPr>
              <a:t> market, dan </a:t>
            </a:r>
            <a:r>
              <a:rPr lang="en-US" dirty="0" err="1">
                <a:latin typeface="Helvetica" panose="020B0604020202020204" pitchFamily="34" charset="0"/>
              </a:rPr>
              <a:t>mengevaluasi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perkembangan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Saya </a:t>
            </a:r>
            <a:r>
              <a:rPr lang="en-US" dirty="0" err="1">
                <a:latin typeface="Helvetica" panose="020B0604020202020204" pitchFamily="34" charset="0"/>
              </a:rPr>
              <a:t>membuat</a:t>
            </a:r>
            <a:r>
              <a:rPr lang="en-US" dirty="0">
                <a:latin typeface="Helvetica" panose="020B0604020202020204" pitchFamily="34" charset="0"/>
              </a:rPr>
              <a:t> Analisa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sisi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penjualan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baik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segi</a:t>
            </a:r>
            <a:r>
              <a:rPr lang="en-US" dirty="0">
                <a:latin typeface="Helvetica" panose="020B0604020202020204" pitchFamily="34" charset="0"/>
              </a:rPr>
              <a:t> revenue </a:t>
            </a:r>
            <a:r>
              <a:rPr lang="en-US" dirty="0" err="1">
                <a:latin typeface="Helvetica" panose="020B0604020202020204" pitchFamily="34" charset="0"/>
              </a:rPr>
              <a:t>atau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jumlah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terjual</a:t>
            </a:r>
            <a:r>
              <a:rPr lang="en-US" dirty="0">
                <a:latin typeface="Helvetica" panose="020B0604020202020204" pitchFamily="34" charset="0"/>
              </a:rPr>
              <a:t>. Saya </a:t>
            </a:r>
            <a:r>
              <a:rPr lang="en-US" dirty="0" err="1">
                <a:latin typeface="Helvetica" panose="020B0604020202020204" pitchFamily="34" charset="0"/>
              </a:rPr>
              <a:t>menganalisa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proporsi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diantara</a:t>
            </a:r>
            <a:r>
              <a:rPr lang="en-US" dirty="0">
                <a:latin typeface="Helvetica" panose="020B0604020202020204" pitchFamily="34" charset="0"/>
              </a:rPr>
              <a:t> total </a:t>
            </a:r>
            <a:r>
              <a:rPr lang="en-US" dirty="0" err="1">
                <a:latin typeface="Helvetica" panose="020B0604020202020204" pitchFamily="34" charset="0"/>
              </a:rPr>
              <a:t>semua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berdasarkan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kategori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. Saya </a:t>
            </a:r>
            <a:r>
              <a:rPr lang="en-US" dirty="0" err="1">
                <a:latin typeface="Helvetica" panose="020B0604020202020204" pitchFamily="34" charset="0"/>
              </a:rPr>
              <a:t>menganalisa</a:t>
            </a:r>
            <a:r>
              <a:rPr lang="en-US" dirty="0">
                <a:latin typeface="Helvetica" panose="020B0604020202020204" pitchFamily="34" charset="0"/>
              </a:rPr>
              <a:t> juga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perkembangan</a:t>
            </a:r>
            <a:r>
              <a:rPr lang="en-US" dirty="0">
                <a:latin typeface="Helvetica" panose="020B0604020202020204" pitchFamily="34" charset="0"/>
              </a:rPr>
              <a:t> (trend) naik/</a:t>
            </a:r>
            <a:r>
              <a:rPr lang="en-US" dirty="0" err="1">
                <a:latin typeface="Helvetica" panose="020B0604020202020204" pitchFamily="34" charset="0"/>
              </a:rPr>
              <a:t>turunnya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produk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kategori</a:t>
            </a:r>
            <a:r>
              <a:rPr lang="en-US" dirty="0">
                <a:latin typeface="Helvetica" panose="020B0604020202020204" pitchFamily="34" charset="0"/>
              </a:rPr>
              <a:t> per quarter.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Metrics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:</a:t>
            </a:r>
          </a:p>
          <a:p>
            <a:pPr marL="361950" indent="-285750" algn="just">
              <a:spcBef>
                <a:spcPts val="600"/>
              </a:spcBef>
              <a:buSzPts val="2400"/>
              <a:buFontTx/>
              <a:buChar char="-"/>
            </a:pPr>
            <a:r>
              <a:rPr lang="en-US" dirty="0">
                <a:latin typeface="Helvetica" panose="020B0604020202020204" pitchFamily="34" charset="0"/>
              </a:rPr>
              <a:t>Total Revenue</a:t>
            </a:r>
          </a:p>
          <a:p>
            <a:pPr marL="361950" indent="-285750" algn="just">
              <a:spcBef>
                <a:spcPts val="600"/>
              </a:spcBef>
              <a:buSzPts val="2400"/>
              <a:buFontTx/>
              <a:buChar char="-"/>
            </a:pPr>
            <a:r>
              <a:rPr lang="en-US" dirty="0">
                <a:latin typeface="Helvetica" panose="020B0604020202020204" pitchFamily="34" charset="0"/>
              </a:rPr>
              <a:t>Total Item </a:t>
            </a:r>
            <a:r>
              <a:rPr lang="en-US" dirty="0" err="1">
                <a:latin typeface="Helvetica" panose="020B0604020202020204" pitchFamily="34" charset="0"/>
              </a:rPr>
              <a:t>terjual</a:t>
            </a:r>
            <a:endParaRPr 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6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Flow Data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5753642" y="1394085"/>
            <a:ext cx="2650742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 err="1">
                <a:latin typeface="Helvetica" panose="020B0604020202020204" pitchFamily="34" charset="0"/>
              </a:rPr>
              <a:t>Tabel</a:t>
            </a:r>
            <a:r>
              <a:rPr lang="en-US" dirty="0">
                <a:latin typeface="Helvetica" panose="020B0604020202020204" pitchFamily="34" charset="0"/>
              </a:rPr>
              <a:t> Utama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table product. Focus </a:t>
            </a:r>
            <a:r>
              <a:rPr lang="en-US" dirty="0" err="1">
                <a:latin typeface="Helvetica" panose="020B0604020202020204" pitchFamily="34" charset="0"/>
              </a:rPr>
              <a:t>utamanya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metrics-metrics yang </a:t>
            </a:r>
            <a:r>
              <a:rPr lang="en-US" dirty="0" err="1">
                <a:latin typeface="Helvetica" panose="020B0604020202020204" pitchFamily="34" charset="0"/>
              </a:rPr>
              <a:t>menjadi</a:t>
            </a:r>
            <a:r>
              <a:rPr lang="en-US" dirty="0">
                <a:latin typeface="Helvetica" panose="020B0604020202020204" pitchFamily="34" charset="0"/>
              </a:rPr>
              <a:t> indicator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product, </a:t>
            </a:r>
            <a:r>
              <a:rPr lang="en-US" dirty="0" err="1">
                <a:latin typeface="Helvetica" panose="020B0604020202020204" pitchFamily="34" charset="0"/>
              </a:rPr>
              <a:t>dilakukan</a:t>
            </a:r>
            <a:r>
              <a:rPr lang="en-US" dirty="0">
                <a:latin typeface="Helvetica" panose="020B0604020202020204" pitchFamily="34" charset="0"/>
              </a:rPr>
              <a:t> join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table-table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mendapatkan</a:t>
            </a:r>
            <a:r>
              <a:rPr lang="en-US" dirty="0">
                <a:latin typeface="Helvetica" panose="020B0604020202020204" pitchFamily="34" charset="0"/>
              </a:rPr>
              <a:t> revenue, total item yang </a:t>
            </a:r>
            <a:r>
              <a:rPr lang="en-US" dirty="0" err="1">
                <a:latin typeface="Helvetica" panose="020B0604020202020204" pitchFamily="34" charset="0"/>
              </a:rPr>
              <a:t>terjual</a:t>
            </a:r>
            <a:r>
              <a:rPr lang="en-US" dirty="0">
                <a:latin typeface="Helvetica" panose="020B0604020202020204" pitchFamily="34" charset="0"/>
              </a:rPr>
              <a:t> dan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, juga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metrics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data </a:t>
            </a:r>
            <a:r>
              <a:rPr lang="en-US" dirty="0" err="1">
                <a:latin typeface="Helvetica" panose="020B0604020202020204" pitchFamily="34" charset="0"/>
              </a:rPr>
              <a:t>berbentuk</a:t>
            </a:r>
            <a:r>
              <a:rPr lang="en-US" dirty="0">
                <a:latin typeface="Helvetica" panose="020B0604020202020204" pitchFamily="34" charset="0"/>
              </a:rPr>
              <a:t> time-series.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A80D1-5DE7-7CB5-9EEB-4D9546D7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3" y="1137021"/>
            <a:ext cx="4989466" cy="36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600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508</Words>
  <Application>Microsoft Office PowerPoint</Application>
  <PresentationFormat>On-screen Show (16:9)</PresentationFormat>
  <Paragraphs>43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</vt:lpstr>
      <vt:lpstr>Source Sans Pro</vt:lpstr>
      <vt:lpstr>Roboto Slab</vt:lpstr>
      <vt:lpstr>Cordelia template</vt:lpstr>
      <vt:lpstr>Mini Project Report Data Engineer DSLS 2023  Luthfi Muhammad Irsyad</vt:lpstr>
      <vt:lpstr>PowerPoint Presentation</vt:lpstr>
      <vt:lpstr>1.  Employee Analysis</vt:lpstr>
      <vt:lpstr>PowerPoint Presentation</vt:lpstr>
      <vt:lpstr>PowerPoint Presentation</vt:lpstr>
      <vt:lpstr>PowerPoint Presentation</vt:lpstr>
      <vt:lpstr>2.  Product Analysis</vt:lpstr>
      <vt:lpstr>PowerPoint Presentation</vt:lpstr>
      <vt:lpstr>PowerPoint Presentation</vt:lpstr>
      <vt:lpstr>PowerPoint Presentation</vt:lpstr>
      <vt:lpstr>3.  Shipment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 of Sinyalku End-User  Behavior Data From </dc:title>
  <cp:lastModifiedBy>Luthfi Muhammad Irsyad</cp:lastModifiedBy>
  <cp:revision>18</cp:revision>
  <dcterms:modified xsi:type="dcterms:W3CDTF">2023-01-29T16:36:08Z</dcterms:modified>
</cp:coreProperties>
</file>