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 id="275" r:id="rId47"/>
    <p:sldId id="276" r:id="rId48"/>
    <p:sldId id="277" r:id="rId49"/>
    <p:sldId id="278" r:id="rId50"/>
    <p:sldId id="279" r:id="rId51"/>
    <p:sldId id="280" r:id="rId52"/>
    <p:sldId id="281" r:id="rId53"/>
    <p:sldId id="282" r:id="rId54"/>
    <p:sldId id="283" r:id="rId55"/>
    <p:sldId id="284" r:id="rId5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Extra Bold" charset="1" panose="020B0906030804020204"/>
      <p:regular r:id="rId18"/>
    </p:embeddedFont>
    <p:embeddedFont>
      <p:font typeface="Open Sans Extra Bold Italics" charset="1" panose="020B0906030804020204"/>
      <p:regular r:id="rId19"/>
    </p:embeddedFont>
    <p:embeddedFont>
      <p:font typeface="Open Sauce Light" charset="1" panose="00000400000000000000"/>
      <p:regular r:id="rId20"/>
    </p:embeddedFont>
    <p:embeddedFont>
      <p:font typeface="Open Sauce Light Bold" charset="1" panose="00000600000000000000"/>
      <p:regular r:id="rId21"/>
    </p:embeddedFont>
    <p:embeddedFont>
      <p:font typeface="Open Sauce Light Italics" charset="1" panose="00000400000000000000"/>
      <p:regular r:id="rId22"/>
    </p:embeddedFont>
    <p:embeddedFont>
      <p:font typeface="Open Sauce Light Bold Italics" charset="1" panose="00000600000000000000"/>
      <p:regular r:id="rId23"/>
    </p:embeddedFont>
    <p:embeddedFont>
      <p:font typeface="Open Sauce" charset="1" panose="00000500000000000000"/>
      <p:regular r:id="rId24"/>
    </p:embeddedFont>
    <p:embeddedFont>
      <p:font typeface="Open Sauce Bold" charset="1" panose="00000800000000000000"/>
      <p:regular r:id="rId25"/>
    </p:embeddedFont>
    <p:embeddedFont>
      <p:font typeface="Open Sauce Italics" charset="1" panose="00000500000000000000"/>
      <p:regular r:id="rId26"/>
    </p:embeddedFont>
    <p:embeddedFont>
      <p:font typeface="Open Sauce Bold Italics" charset="1" panose="000008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40" Target="slides/slide13.xml" Type="http://schemas.openxmlformats.org/officeDocument/2006/relationships/slide"/><Relationship Id="rId41" Target="slides/slide14.xml" Type="http://schemas.openxmlformats.org/officeDocument/2006/relationships/slide"/><Relationship Id="rId42" Target="slides/slide15.xml" Type="http://schemas.openxmlformats.org/officeDocument/2006/relationships/slide"/><Relationship Id="rId43" Target="slides/slide16.xml" Type="http://schemas.openxmlformats.org/officeDocument/2006/relationships/slide"/><Relationship Id="rId44" Target="slides/slide17.xml" Type="http://schemas.openxmlformats.org/officeDocument/2006/relationships/slide"/><Relationship Id="rId45" Target="slides/slide18.xml" Type="http://schemas.openxmlformats.org/officeDocument/2006/relationships/slide"/><Relationship Id="rId46" Target="slides/slide19.xml" Type="http://schemas.openxmlformats.org/officeDocument/2006/relationships/slide"/><Relationship Id="rId47" Target="slides/slide20.xml" Type="http://schemas.openxmlformats.org/officeDocument/2006/relationships/slide"/><Relationship Id="rId48" Target="slides/slide21.xml" Type="http://schemas.openxmlformats.org/officeDocument/2006/relationships/slide"/><Relationship Id="rId49" Target="slides/slide22.xml" Type="http://schemas.openxmlformats.org/officeDocument/2006/relationships/slide"/><Relationship Id="rId5" Target="tableStyles.xml" Type="http://schemas.openxmlformats.org/officeDocument/2006/relationships/tableStyles"/><Relationship Id="rId50" Target="slides/slide23.xml" Type="http://schemas.openxmlformats.org/officeDocument/2006/relationships/slide"/><Relationship Id="rId51" Target="slides/slide24.xml" Type="http://schemas.openxmlformats.org/officeDocument/2006/relationships/slide"/><Relationship Id="rId52" Target="slides/slide25.xml" Type="http://schemas.openxmlformats.org/officeDocument/2006/relationships/slide"/><Relationship Id="rId53" Target="slides/slide26.xml" Type="http://schemas.openxmlformats.org/officeDocument/2006/relationships/slide"/><Relationship Id="rId54" Target="slides/slide27.xml" Type="http://schemas.openxmlformats.org/officeDocument/2006/relationships/slide"/><Relationship Id="rId55" Target="slides/slide28.xml" Type="http://schemas.openxmlformats.org/officeDocument/2006/relationships/slide"/><Relationship Id="rId56" Target="slides/slide29.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png" Type="http://schemas.openxmlformats.org/officeDocument/2006/relationships/image"/><Relationship Id="rId4" Target="../media/image3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5AB4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7991475" y="0"/>
            <a:ext cx="10287000" cy="10287000"/>
          </a:xfrm>
          <a:prstGeom prst="rect">
            <a:avLst/>
          </a:prstGeom>
        </p:spPr>
      </p:pic>
      <p:sp>
        <p:nvSpPr>
          <p:cNvPr name="TextBox 3" id="3"/>
          <p:cNvSpPr txBox="true"/>
          <p:nvPr/>
        </p:nvSpPr>
        <p:spPr>
          <a:xfrm rot="0">
            <a:off x="507382" y="2441512"/>
            <a:ext cx="9241251" cy="5095875"/>
          </a:xfrm>
          <a:prstGeom prst="rect">
            <a:avLst/>
          </a:prstGeom>
        </p:spPr>
        <p:txBody>
          <a:bodyPr anchor="t" rtlCol="false" tIns="0" lIns="0" bIns="0" rIns="0">
            <a:spAutoFit/>
          </a:bodyPr>
          <a:lstStyle/>
          <a:p>
            <a:pPr>
              <a:lnSpc>
                <a:spcPts val="9600"/>
              </a:lnSpc>
            </a:pPr>
            <a:r>
              <a:rPr lang="en-US" sz="8000">
                <a:solidFill>
                  <a:srgbClr val="FFFFFF"/>
                </a:solidFill>
                <a:latin typeface="Open Sauce"/>
              </a:rPr>
              <a:t>Genetic Algorithm on Flow Shop Scheduling</a:t>
            </a:r>
          </a:p>
          <a:p>
            <a:pPr>
              <a:lnSpc>
                <a:spcPts val="11272"/>
              </a:lnSpc>
            </a:pPr>
          </a:p>
        </p:txBody>
      </p:sp>
      <p:sp>
        <p:nvSpPr>
          <p:cNvPr name="TextBox 4" id="4"/>
          <p:cNvSpPr txBox="true"/>
          <p:nvPr/>
        </p:nvSpPr>
        <p:spPr>
          <a:xfrm rot="0">
            <a:off x="660997" y="7090229"/>
            <a:ext cx="10423348" cy="1168897"/>
          </a:xfrm>
          <a:prstGeom prst="rect">
            <a:avLst/>
          </a:prstGeom>
        </p:spPr>
        <p:txBody>
          <a:bodyPr anchor="t" rtlCol="false" tIns="0" lIns="0" bIns="0" rIns="0">
            <a:spAutoFit/>
          </a:bodyPr>
          <a:lstStyle/>
          <a:p>
            <a:pPr>
              <a:lnSpc>
                <a:spcPts val="4688"/>
              </a:lnSpc>
            </a:pPr>
            <a:r>
              <a:rPr lang="en-US" sz="3348">
                <a:solidFill>
                  <a:srgbClr val="FFFFFF"/>
                </a:solidFill>
                <a:latin typeface="Open Sauce Light"/>
              </a:rPr>
              <a:t>Daffa Kenny N.F.P.    081911633040</a:t>
            </a:r>
          </a:p>
          <a:p>
            <a:pPr>
              <a:lnSpc>
                <a:spcPts val="4688"/>
              </a:lnSpc>
              <a:spcBef>
                <a:spcPct val="0"/>
              </a:spcBef>
            </a:pPr>
            <a:r>
              <a:rPr lang="en-US" sz="3348">
                <a:solidFill>
                  <a:srgbClr val="FFFFFF"/>
                </a:solidFill>
                <a:latin typeface="Open Sauce Light"/>
              </a:rPr>
              <a:t>Luthfi Raditya Meza   081911633055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43471" y="2376692"/>
            <a:ext cx="15601058" cy="4235450"/>
          </a:xfrm>
          <a:prstGeom prst="rect">
            <a:avLst/>
          </a:prstGeom>
        </p:spPr>
        <p:txBody>
          <a:bodyPr anchor="t" rtlCol="false" tIns="0" lIns="0" bIns="0" rIns="0">
            <a:spAutoFit/>
          </a:bodyPr>
          <a:lstStyle/>
          <a:p>
            <a:pPr algn="just">
              <a:lnSpc>
                <a:spcPts val="4199"/>
              </a:lnSpc>
            </a:pPr>
            <a:r>
              <a:rPr lang="en-US" sz="2999">
                <a:solidFill>
                  <a:srgbClr val="000000"/>
                </a:solidFill>
                <a:latin typeface="Open Sauce Light"/>
              </a:rPr>
              <a:t>Dalam algoritma genetika, setiap solusi dari masalah optimasi biasanya dikodekan sebagai string bit. </a:t>
            </a:r>
            <a:r>
              <a:rPr lang="en-US" sz="2999">
                <a:solidFill>
                  <a:srgbClr val="000000"/>
                </a:solidFill>
                <a:latin typeface="Open Sauce Light"/>
              </a:rPr>
              <a:t>Artinya, representasi biner biasanya digunakan untuk pengkodean setiap solusi. Sebagai contoh, string "ABCDEF" mewakili urutan pekerjaan di mana "Pekerjaan A" diproses terlebih dahulu, lalu "Pekerjaan B" diproses, dan sebagainya. Jika string "ABCADE" dihasilkan oleh operator genetik, maka string ini bukan solusi yang layak untuk masalah penjadwalan </a:t>
            </a:r>
            <a:r>
              <a:rPr lang="en-US" sz="2999">
                <a:solidFill>
                  <a:srgbClr val="000000"/>
                </a:solidFill>
                <a:latin typeface="Open Sauce Light Italics"/>
              </a:rPr>
              <a:t>flowshop </a:t>
            </a:r>
            <a:r>
              <a:rPr lang="en-US" sz="2999">
                <a:solidFill>
                  <a:srgbClr val="000000"/>
                </a:solidFill>
                <a:latin typeface="Open Sauce Light"/>
              </a:rPr>
              <a:t>karena alel "A" muncul dua kali dalam string dan alel "F" tidak muncul. Karena itu </a:t>
            </a:r>
            <a:r>
              <a:rPr lang="en-US" sz="2999">
                <a:solidFill>
                  <a:srgbClr val="000000"/>
                </a:solidFill>
                <a:latin typeface="Open Sauce Light Italics"/>
              </a:rPr>
              <a:t>string </a:t>
            </a:r>
            <a:r>
              <a:rPr lang="en-US" sz="2999">
                <a:solidFill>
                  <a:srgbClr val="000000"/>
                </a:solidFill>
                <a:latin typeface="Open Sauce Light"/>
              </a:rPr>
              <a:t>pada penjadwalan </a:t>
            </a:r>
            <a:r>
              <a:rPr lang="en-US" sz="2999">
                <a:solidFill>
                  <a:srgbClr val="000000"/>
                </a:solidFill>
                <a:latin typeface="Open Sauce Light Italics"/>
              </a:rPr>
              <a:t>flowshop </a:t>
            </a:r>
            <a:r>
              <a:rPr lang="en-US" sz="2999">
                <a:solidFill>
                  <a:srgbClr val="000000"/>
                </a:solidFill>
                <a:latin typeface="Open Sauce Light"/>
              </a:rPr>
              <a:t>harus merupakan permutasi dari pekerjaan yang diberikan.</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5033563" y="8140669"/>
            <a:ext cx="2235262" cy="2235262"/>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199707">
            <a:off x="6132869" y="4170721"/>
            <a:ext cx="5728362" cy="1728924"/>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6009922" y="1440176"/>
            <a:ext cx="6268155" cy="1955332"/>
          </a:xfrm>
          <a:prstGeom prst="rect">
            <a:avLst/>
          </a:prstGeom>
        </p:spPr>
      </p:pic>
      <p:pic>
        <p:nvPicPr>
          <p:cNvPr name="Picture 4" id="4"/>
          <p:cNvPicPr>
            <a:picLocks noChangeAspect="true"/>
          </p:cNvPicPr>
          <p:nvPr/>
        </p:nvPicPr>
        <p:blipFill>
          <a:blip r:embed="rId5"/>
          <a:srcRect l="0" t="0" r="0" b="0"/>
          <a:stretch>
            <a:fillRect/>
          </a:stretch>
        </p:blipFill>
        <p:spPr>
          <a:xfrm flipH="false" flipV="false" rot="0">
            <a:off x="1521707" y="686240"/>
            <a:ext cx="3630769" cy="3940370"/>
          </a:xfrm>
          <a:prstGeom prst="rect">
            <a:avLst/>
          </a:prstGeom>
        </p:spPr>
      </p:pic>
      <p:pic>
        <p:nvPicPr>
          <p:cNvPr name="Picture 5" id="5"/>
          <p:cNvPicPr>
            <a:picLocks noChangeAspect="true"/>
          </p:cNvPicPr>
          <p:nvPr/>
        </p:nvPicPr>
        <p:blipFill>
          <a:blip r:embed="rId6"/>
          <a:srcRect l="0" t="0" r="0" b="0"/>
          <a:stretch>
            <a:fillRect/>
          </a:stretch>
        </p:blipFill>
        <p:spPr>
          <a:xfrm flipH="false" flipV="false" rot="0">
            <a:off x="12873794" y="3243450"/>
            <a:ext cx="4072633" cy="5041259"/>
          </a:xfrm>
          <a:prstGeom prst="rect">
            <a:avLst/>
          </a:prstGeom>
        </p:spPr>
      </p:pic>
      <p:sp>
        <p:nvSpPr>
          <p:cNvPr name="TextBox 6" id="6"/>
          <p:cNvSpPr txBox="true"/>
          <p:nvPr/>
        </p:nvSpPr>
        <p:spPr>
          <a:xfrm rot="0">
            <a:off x="931880" y="4559935"/>
            <a:ext cx="4810423" cy="580390"/>
          </a:xfrm>
          <a:prstGeom prst="rect">
            <a:avLst/>
          </a:prstGeom>
        </p:spPr>
        <p:txBody>
          <a:bodyPr anchor="t" rtlCol="false" tIns="0" lIns="0" bIns="0" rIns="0">
            <a:spAutoFit/>
          </a:bodyPr>
          <a:lstStyle/>
          <a:p>
            <a:pPr algn="ctr">
              <a:lnSpc>
                <a:spcPts val="4759"/>
              </a:lnSpc>
            </a:pPr>
            <a:r>
              <a:rPr lang="en-US" sz="3400">
                <a:solidFill>
                  <a:srgbClr val="000000"/>
                </a:solidFill>
                <a:latin typeface="Open Sauce Light"/>
              </a:rPr>
              <a:t>dataset awal (data2.txt)</a:t>
            </a:r>
          </a:p>
        </p:txBody>
      </p:sp>
      <p:sp>
        <p:nvSpPr>
          <p:cNvPr name="TextBox 7" id="7"/>
          <p:cNvSpPr txBox="true"/>
          <p:nvPr/>
        </p:nvSpPr>
        <p:spPr>
          <a:xfrm rot="0">
            <a:off x="12560920" y="8385972"/>
            <a:ext cx="4698380" cy="872328"/>
          </a:xfrm>
          <a:prstGeom prst="rect">
            <a:avLst/>
          </a:prstGeom>
        </p:spPr>
        <p:txBody>
          <a:bodyPr anchor="t" rtlCol="false" tIns="0" lIns="0" bIns="0" rIns="0">
            <a:spAutoFit/>
          </a:bodyPr>
          <a:lstStyle/>
          <a:p>
            <a:pPr algn="ctr">
              <a:lnSpc>
                <a:spcPts val="3543"/>
              </a:lnSpc>
            </a:pPr>
            <a:r>
              <a:rPr lang="en-US" sz="2531">
                <a:solidFill>
                  <a:srgbClr val="000000"/>
                </a:solidFill>
                <a:latin typeface="Open Sauce Light"/>
              </a:rPr>
              <a:t>dimasukan kedalam variabel</a:t>
            </a:r>
          </a:p>
          <a:p>
            <a:pPr algn="ctr">
              <a:lnSpc>
                <a:spcPts val="3543"/>
              </a:lnSpc>
            </a:pPr>
            <a:r>
              <a:rPr lang="en-US" sz="2531">
                <a:solidFill>
                  <a:srgbClr val="000000"/>
                </a:solidFill>
                <a:latin typeface="Open Sauce Light"/>
              </a:rPr>
              <a:t> cost yang berisi waktu dari job</a:t>
            </a:r>
          </a:p>
        </p:txBody>
      </p:sp>
      <p:pic>
        <p:nvPicPr>
          <p:cNvPr name="Picture 8" id="8"/>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10800000">
            <a:off x="2219461" y="8051738"/>
            <a:ext cx="2235262" cy="2235262"/>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4129917" y="2478807"/>
            <a:ext cx="5329385" cy="5329385"/>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4113700" y="7061174"/>
            <a:ext cx="8278184" cy="1494037"/>
          </a:xfrm>
          <a:prstGeom prst="rect">
            <a:avLst/>
          </a:prstGeom>
        </p:spPr>
      </p:pic>
      <p:pic>
        <p:nvPicPr>
          <p:cNvPr name="Picture 4" id="4"/>
          <p:cNvPicPr>
            <a:picLocks noChangeAspect="true"/>
          </p:cNvPicPr>
          <p:nvPr/>
        </p:nvPicPr>
        <p:blipFill>
          <a:blip r:embed="rId5"/>
          <a:srcRect l="0" t="0" r="0" b="0"/>
          <a:stretch>
            <a:fillRect/>
          </a:stretch>
        </p:blipFill>
        <p:spPr>
          <a:xfrm flipH="false" flipV="false" rot="0">
            <a:off x="5361834" y="3931636"/>
            <a:ext cx="5781915" cy="2596369"/>
          </a:xfrm>
          <a:prstGeom prst="rect">
            <a:avLst/>
          </a:prstGeom>
        </p:spPr>
      </p:pic>
      <p:sp>
        <p:nvSpPr>
          <p:cNvPr name="TextBox 5" id="5"/>
          <p:cNvSpPr txBox="true"/>
          <p:nvPr/>
        </p:nvSpPr>
        <p:spPr>
          <a:xfrm rot="0">
            <a:off x="989533" y="866775"/>
            <a:ext cx="7263259"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Bold"/>
              </a:rPr>
              <a:t>Initi</a:t>
            </a:r>
            <a:r>
              <a:rPr lang="en-US" sz="9000">
                <a:solidFill>
                  <a:srgbClr val="000000"/>
                </a:solidFill>
                <a:latin typeface="Open Sans Bold"/>
              </a:rPr>
              <a:t>alization</a:t>
            </a:r>
          </a:p>
        </p:txBody>
      </p:sp>
      <p:sp>
        <p:nvSpPr>
          <p:cNvPr name="TextBox 6" id="6"/>
          <p:cNvSpPr txBox="true"/>
          <p:nvPr/>
        </p:nvSpPr>
        <p:spPr>
          <a:xfrm rot="0">
            <a:off x="1028700" y="2877536"/>
            <a:ext cx="12642537" cy="1054100"/>
          </a:xfrm>
          <a:prstGeom prst="rect">
            <a:avLst/>
          </a:prstGeom>
        </p:spPr>
        <p:txBody>
          <a:bodyPr anchor="t" rtlCol="false" tIns="0" lIns="0" bIns="0" rIns="0">
            <a:spAutoFit/>
          </a:bodyPr>
          <a:lstStyle/>
          <a:p>
            <a:pPr>
              <a:lnSpc>
                <a:spcPts val="4200"/>
              </a:lnSpc>
            </a:pPr>
            <a:r>
              <a:rPr lang="en-US" sz="3000">
                <a:solidFill>
                  <a:srgbClr val="000000"/>
                </a:solidFill>
                <a:latin typeface="Open Sauce Light"/>
              </a:rPr>
              <a:t>Menghasilkan secara acak populasi awal P1 dari NPop </a:t>
            </a:r>
            <a:r>
              <a:rPr lang="en-US" sz="3000">
                <a:solidFill>
                  <a:srgbClr val="000000"/>
                </a:solidFill>
                <a:latin typeface="Open Sauce Light"/>
              </a:rPr>
              <a:t>strings (contoh, NPop Solusi).</a:t>
            </a:r>
          </a:p>
        </p:txBody>
      </p:sp>
      <p:sp>
        <p:nvSpPr>
          <p:cNvPr name="TextBox 7" id="7"/>
          <p:cNvSpPr txBox="true"/>
          <p:nvPr/>
        </p:nvSpPr>
        <p:spPr>
          <a:xfrm rot="0">
            <a:off x="3004529" y="8825865"/>
            <a:ext cx="11616903" cy="432435"/>
          </a:xfrm>
          <a:prstGeom prst="rect">
            <a:avLst/>
          </a:prstGeom>
        </p:spPr>
        <p:txBody>
          <a:bodyPr anchor="t" rtlCol="false" tIns="0" lIns="0" bIns="0" rIns="0">
            <a:spAutoFit/>
          </a:bodyPr>
          <a:lstStyle/>
          <a:p>
            <a:pPr algn="ctr">
              <a:lnSpc>
                <a:spcPts val="3639"/>
              </a:lnSpc>
            </a:pPr>
            <a:r>
              <a:rPr lang="en-US" sz="2599">
                <a:solidFill>
                  <a:srgbClr val="000000"/>
                </a:solidFill>
                <a:latin typeface="Open Sauce Light"/>
              </a:rPr>
              <a:t>Disini kami melakukan inisialisasi dengan permutasi berdasarkan jumlah </a:t>
            </a:r>
            <a:r>
              <a:rPr lang="en-US" sz="2599">
                <a:solidFill>
                  <a:srgbClr val="000000"/>
                </a:solidFill>
                <a:latin typeface="Open Sauce Light Italics"/>
              </a:rPr>
              <a:t>job</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00125" y="2984511"/>
            <a:ext cx="7424965" cy="4317978"/>
          </a:xfrm>
          <a:prstGeom prst="rect">
            <a:avLst/>
          </a:prstGeom>
        </p:spPr>
      </p:pic>
      <p:sp>
        <p:nvSpPr>
          <p:cNvPr name="TextBox 3" id="3"/>
          <p:cNvSpPr txBox="true"/>
          <p:nvPr/>
        </p:nvSpPr>
        <p:spPr>
          <a:xfrm rot="0">
            <a:off x="6968778" y="876300"/>
            <a:ext cx="4350445"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Open Sans Bold"/>
              </a:rPr>
              <a:t>Se</a:t>
            </a:r>
            <a:r>
              <a:rPr lang="en-US" sz="7500">
                <a:solidFill>
                  <a:srgbClr val="000000"/>
                </a:solidFill>
                <a:latin typeface="Open Sans Bold"/>
              </a:rPr>
              <a:t>lection</a:t>
            </a:r>
          </a:p>
        </p:txBody>
      </p:sp>
      <p:sp>
        <p:nvSpPr>
          <p:cNvPr name="TextBox 4" id="4"/>
          <p:cNvSpPr txBox="true"/>
          <p:nvPr/>
        </p:nvSpPr>
        <p:spPr>
          <a:xfrm rot="0">
            <a:off x="9144000" y="2635361"/>
            <a:ext cx="6843227" cy="4235450"/>
          </a:xfrm>
          <a:prstGeom prst="rect">
            <a:avLst/>
          </a:prstGeom>
        </p:spPr>
        <p:txBody>
          <a:bodyPr anchor="t" rtlCol="false" tIns="0" lIns="0" bIns="0" rIns="0">
            <a:spAutoFit/>
          </a:bodyPr>
          <a:lstStyle/>
          <a:p>
            <a:pPr algn="just">
              <a:lnSpc>
                <a:spcPts val="4199"/>
              </a:lnSpc>
            </a:pPr>
            <a:r>
              <a:rPr lang="en-US" sz="2999">
                <a:solidFill>
                  <a:srgbClr val="000000"/>
                </a:solidFill>
                <a:latin typeface="Open Sauce Light"/>
              </a:rPr>
              <a:t>Seleksi digunakan untuk memilih individu-individu mana saja  yang akan dipilih untuk proses kawin silang dan mutasi. Seleksi digunakan untuk mendapatkan calon induk yang baik. Semakin besar nilai </a:t>
            </a:r>
            <a:r>
              <a:rPr lang="en-US" sz="2999">
                <a:solidFill>
                  <a:srgbClr val="000000"/>
                </a:solidFill>
                <a:latin typeface="Open Sauce Light Italics"/>
              </a:rPr>
              <a:t>fitness</a:t>
            </a:r>
            <a:r>
              <a:rPr lang="en-US" sz="2999">
                <a:solidFill>
                  <a:srgbClr val="000000"/>
                </a:solidFill>
                <a:latin typeface="Open Sauce Light"/>
              </a:rPr>
              <a:t> suatu individu, semakin besar kemungkinannya untuk terpilih.</a:t>
            </a:r>
          </a:p>
        </p:txBody>
      </p:sp>
      <p:sp>
        <p:nvSpPr>
          <p:cNvPr name="TextBox 5" id="5"/>
          <p:cNvSpPr txBox="true"/>
          <p:nvPr/>
        </p:nvSpPr>
        <p:spPr>
          <a:xfrm rot="0">
            <a:off x="1028700" y="2487882"/>
            <a:ext cx="1209104" cy="371157"/>
          </a:xfrm>
          <a:prstGeom prst="rect">
            <a:avLst/>
          </a:prstGeom>
        </p:spPr>
        <p:txBody>
          <a:bodyPr anchor="t" rtlCol="false" tIns="0" lIns="0" bIns="0" rIns="0">
            <a:spAutoFit/>
          </a:bodyPr>
          <a:lstStyle/>
          <a:p>
            <a:pPr algn="ctr">
              <a:lnSpc>
                <a:spcPts val="3079"/>
              </a:lnSpc>
            </a:pPr>
            <a:r>
              <a:rPr lang="en-US" sz="2199">
                <a:solidFill>
                  <a:srgbClr val="000000"/>
                </a:solidFill>
                <a:latin typeface="Open Sans Light"/>
              </a:rPr>
              <a:t>example :</a:t>
            </a:r>
          </a:p>
        </p:txBody>
      </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0800000">
            <a:off x="15987227" y="8051738"/>
            <a:ext cx="2235262" cy="2235262"/>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305332" y="1805681"/>
            <a:ext cx="10067006" cy="6675639"/>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0800000">
            <a:off x="0" y="8140669"/>
            <a:ext cx="2235262" cy="2235262"/>
          </a:xfrm>
          <a:prstGeom prst="rect">
            <a:avLst/>
          </a:prstGeom>
        </p:spPr>
      </p:pic>
      <p:sp>
        <p:nvSpPr>
          <p:cNvPr name="TextBox 4" id="4"/>
          <p:cNvSpPr txBox="true"/>
          <p:nvPr/>
        </p:nvSpPr>
        <p:spPr>
          <a:xfrm rot="0">
            <a:off x="2134865" y="962025"/>
            <a:ext cx="1261318" cy="583565"/>
          </a:xfrm>
          <a:prstGeom prst="rect">
            <a:avLst/>
          </a:prstGeom>
        </p:spPr>
        <p:txBody>
          <a:bodyPr anchor="t" rtlCol="false" tIns="0" lIns="0" bIns="0" rIns="0">
            <a:spAutoFit/>
          </a:bodyPr>
          <a:lstStyle/>
          <a:p>
            <a:pPr algn="ctr">
              <a:lnSpc>
                <a:spcPts val="4759"/>
              </a:lnSpc>
            </a:pPr>
            <a:r>
              <a:rPr lang="en-US" sz="3400">
                <a:solidFill>
                  <a:srgbClr val="000000"/>
                </a:solidFill>
                <a:latin typeface="Open Sauce Light"/>
              </a:rPr>
              <a:t>code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5000625"/>
            <a:ext cx="10412692" cy="4244975"/>
          </a:xfrm>
          <a:prstGeom prst="rect">
            <a:avLst/>
          </a:prstGeom>
        </p:spPr>
        <p:txBody>
          <a:bodyPr anchor="t" rtlCol="false" tIns="0" lIns="0" bIns="0" rIns="0">
            <a:spAutoFit/>
          </a:bodyPr>
          <a:lstStyle/>
          <a:p>
            <a:pPr algn="just">
              <a:lnSpc>
                <a:spcPts val="4200"/>
              </a:lnSpc>
            </a:pPr>
            <a:r>
              <a:rPr lang="en-US" sz="3000">
                <a:solidFill>
                  <a:srgbClr val="000000"/>
                </a:solidFill>
                <a:latin typeface="Open Sauce Light"/>
              </a:rPr>
              <a:t>Berdasarkan jurnal yang kami gunakan, </a:t>
            </a:r>
            <a:r>
              <a:rPr lang="en-US" sz="3000">
                <a:solidFill>
                  <a:srgbClr val="000000"/>
                </a:solidFill>
                <a:latin typeface="Open Sauce Light Italics"/>
              </a:rPr>
              <a:t>two-point</a:t>
            </a:r>
            <a:r>
              <a:rPr lang="en-US" sz="3000">
                <a:solidFill>
                  <a:srgbClr val="000000"/>
                </a:solidFill>
                <a:latin typeface="Open Sauce Light"/>
              </a:rPr>
              <a:t> c</a:t>
            </a:r>
            <a:r>
              <a:rPr lang="en-US" sz="3000">
                <a:solidFill>
                  <a:srgbClr val="000000"/>
                </a:solidFill>
                <a:latin typeface="Open Sauce Light"/>
              </a:rPr>
              <a:t>rossover </a:t>
            </a:r>
            <a:r>
              <a:rPr lang="en-US" sz="3000">
                <a:solidFill>
                  <a:srgbClr val="000000"/>
                </a:solidFill>
                <a:latin typeface="Open Sauce Light"/>
              </a:rPr>
              <a:t> memberikan hasil yang lebih baik </a:t>
            </a:r>
            <a:r>
              <a:rPr lang="en-US" sz="3000">
                <a:solidFill>
                  <a:srgbClr val="000000"/>
                </a:solidFill>
                <a:latin typeface="Open Sauce Light"/>
              </a:rPr>
              <a:t>sec</a:t>
            </a:r>
            <a:r>
              <a:rPr lang="en-US" sz="3000">
                <a:solidFill>
                  <a:srgbClr val="000000"/>
                </a:solidFill>
                <a:latin typeface="Open Sauce Light"/>
              </a:rPr>
              <a:t>ara keseluruhan daripada teknik crossover lainnya.</a:t>
            </a:r>
            <a:r>
              <a:rPr lang="en-US" sz="3000">
                <a:solidFill>
                  <a:srgbClr val="000000"/>
                </a:solidFill>
                <a:latin typeface="Open Sauce Light"/>
              </a:rPr>
              <a:t> Jadi kami menerapkan</a:t>
            </a:r>
            <a:r>
              <a:rPr lang="en-US" sz="3000">
                <a:solidFill>
                  <a:srgbClr val="000000"/>
                </a:solidFill>
                <a:latin typeface="Open Sauce Light Italics"/>
              </a:rPr>
              <a:t> two-point crossover</a:t>
            </a:r>
            <a:r>
              <a:rPr lang="en-US" sz="3000">
                <a:solidFill>
                  <a:srgbClr val="000000"/>
                </a:solidFill>
                <a:latin typeface="Open Sauce Light"/>
              </a:rPr>
              <a:t> </a:t>
            </a:r>
            <a:r>
              <a:rPr lang="en-US" sz="3000">
                <a:solidFill>
                  <a:srgbClr val="000000"/>
                </a:solidFill>
                <a:latin typeface="Open Sauce Light"/>
              </a:rPr>
              <a:t>untuk set</a:t>
            </a:r>
            <a:r>
              <a:rPr lang="en-US" sz="3000">
                <a:solidFill>
                  <a:srgbClr val="000000"/>
                </a:solidFill>
                <a:latin typeface="Open Sauce Light"/>
              </a:rPr>
              <a:t>i</a:t>
            </a:r>
            <a:r>
              <a:rPr lang="en-US" sz="3000">
                <a:solidFill>
                  <a:srgbClr val="000000"/>
                </a:solidFill>
                <a:latin typeface="Open Sauce Light"/>
              </a:rPr>
              <a:t>ap</a:t>
            </a:r>
            <a:r>
              <a:rPr lang="en-US" sz="3000">
                <a:solidFill>
                  <a:srgbClr val="000000"/>
                </a:solidFill>
                <a:latin typeface="Open Sauce Light"/>
              </a:rPr>
              <a:t> parent</a:t>
            </a:r>
            <a:r>
              <a:rPr lang="en-US" sz="3000">
                <a:solidFill>
                  <a:srgbClr val="000000"/>
                </a:solidFill>
                <a:latin typeface="Open Sauce Light"/>
              </a:rPr>
              <a:t>.</a:t>
            </a:r>
          </a:p>
          <a:p>
            <a:pPr algn="just">
              <a:lnSpc>
                <a:spcPts val="4200"/>
              </a:lnSpc>
            </a:pPr>
          </a:p>
          <a:p>
            <a:pPr algn="just">
              <a:lnSpc>
                <a:spcPts val="4200"/>
              </a:lnSpc>
            </a:pPr>
            <a:r>
              <a:rPr lang="en-US" sz="3000">
                <a:solidFill>
                  <a:srgbClr val="000000"/>
                </a:solidFill>
                <a:latin typeface="Open Sauce Light"/>
              </a:rPr>
              <a:t>Dalam </a:t>
            </a:r>
            <a:r>
              <a:rPr lang="en-US" sz="3000">
                <a:solidFill>
                  <a:srgbClr val="000000"/>
                </a:solidFill>
                <a:latin typeface="Open Sauce Light Italics"/>
              </a:rPr>
              <a:t>Two-point crossover</a:t>
            </a:r>
            <a:r>
              <a:rPr lang="en-US" sz="3000">
                <a:solidFill>
                  <a:srgbClr val="000000"/>
                </a:solidFill>
                <a:latin typeface="Open Sauce Light"/>
              </a:rPr>
              <a:t>, dua titik acak dipilih pada kromosom individu (string) dan materi genetik dipertukarkan pada titik-titik ini. </a:t>
            </a:r>
          </a:p>
        </p:txBody>
      </p:sp>
      <p:pic>
        <p:nvPicPr>
          <p:cNvPr name="Picture 3" id="3"/>
          <p:cNvPicPr>
            <a:picLocks noChangeAspect="true"/>
          </p:cNvPicPr>
          <p:nvPr/>
        </p:nvPicPr>
        <p:blipFill>
          <a:blip r:embed="rId2"/>
          <a:srcRect l="0" t="0" r="0" b="0"/>
          <a:stretch>
            <a:fillRect/>
          </a:stretch>
        </p:blipFill>
        <p:spPr>
          <a:xfrm flipH="false" flipV="false" rot="0">
            <a:off x="12137641" y="1769030"/>
            <a:ext cx="5501770" cy="2933243"/>
          </a:xfrm>
          <a:prstGeom prst="rect">
            <a:avLst/>
          </a:prstGeom>
        </p:spPr>
      </p:pic>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0800000">
            <a:off x="16052738" y="8051738"/>
            <a:ext cx="2235262" cy="2235262"/>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2581517" y="5317861"/>
            <a:ext cx="5231630" cy="3269769"/>
          </a:xfrm>
          <a:prstGeom prst="rect">
            <a:avLst/>
          </a:prstGeom>
        </p:spPr>
      </p:pic>
      <p:sp>
        <p:nvSpPr>
          <p:cNvPr name="TextBox 6" id="6"/>
          <p:cNvSpPr txBox="true"/>
          <p:nvPr/>
        </p:nvSpPr>
        <p:spPr>
          <a:xfrm rot="0">
            <a:off x="1028700" y="866775"/>
            <a:ext cx="5643562"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Bold"/>
              </a:rPr>
              <a:t>Cross</a:t>
            </a:r>
            <a:r>
              <a:rPr lang="en-US" sz="9000">
                <a:solidFill>
                  <a:srgbClr val="000000"/>
                </a:solidFill>
                <a:latin typeface="Open Sans Bold"/>
              </a:rPr>
              <a:t>over</a:t>
            </a:r>
          </a:p>
        </p:txBody>
      </p:sp>
      <p:sp>
        <p:nvSpPr>
          <p:cNvPr name="TextBox 7" id="7"/>
          <p:cNvSpPr txBox="true"/>
          <p:nvPr/>
        </p:nvSpPr>
        <p:spPr>
          <a:xfrm rot="0">
            <a:off x="1130552" y="2594334"/>
            <a:ext cx="10208988" cy="2107939"/>
          </a:xfrm>
          <a:prstGeom prst="rect">
            <a:avLst/>
          </a:prstGeom>
        </p:spPr>
        <p:txBody>
          <a:bodyPr anchor="t" rtlCol="false" tIns="0" lIns="0" bIns="0" rIns="0">
            <a:spAutoFit/>
          </a:bodyPr>
          <a:lstStyle/>
          <a:p>
            <a:pPr algn="just">
              <a:lnSpc>
                <a:spcPts val="4214"/>
              </a:lnSpc>
            </a:pPr>
            <a:r>
              <a:rPr lang="en-US" sz="3010">
                <a:solidFill>
                  <a:srgbClr val="000000"/>
                </a:solidFill>
                <a:latin typeface="Open Sauce Light"/>
              </a:rPr>
              <a:t>Operator crossover melakukan rekombinasi dari set parents yang akan dipilih secara acak dari mating pool yang telah terbentuk dari proses seleksi. crossover bertujuan untuk memperloleh individu yang lebih baik.</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286405" y="1359720"/>
            <a:ext cx="8090722" cy="6926912"/>
          </a:xfrm>
          <a:prstGeom prst="rect">
            <a:avLst/>
          </a:prstGeom>
        </p:spPr>
      </p:pic>
      <p:sp>
        <p:nvSpPr>
          <p:cNvPr name="TextBox 3" id="3"/>
          <p:cNvSpPr txBox="true"/>
          <p:nvPr/>
        </p:nvSpPr>
        <p:spPr>
          <a:xfrm rot="0">
            <a:off x="2134865" y="962025"/>
            <a:ext cx="1261318" cy="583565"/>
          </a:xfrm>
          <a:prstGeom prst="rect">
            <a:avLst/>
          </a:prstGeom>
        </p:spPr>
        <p:txBody>
          <a:bodyPr anchor="t" rtlCol="false" tIns="0" lIns="0" bIns="0" rIns="0">
            <a:spAutoFit/>
          </a:bodyPr>
          <a:lstStyle/>
          <a:p>
            <a:pPr algn="ctr">
              <a:lnSpc>
                <a:spcPts val="4759"/>
              </a:lnSpc>
            </a:pPr>
            <a:r>
              <a:rPr lang="en-US" sz="3400">
                <a:solidFill>
                  <a:srgbClr val="000000"/>
                </a:solidFill>
                <a:latin typeface="Open Sauce Light"/>
              </a:rPr>
              <a:t>code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751901"/>
            <a:ext cx="10738226" cy="6424930"/>
          </a:xfrm>
          <a:prstGeom prst="rect">
            <a:avLst/>
          </a:prstGeom>
        </p:spPr>
        <p:txBody>
          <a:bodyPr anchor="t" rtlCol="false" tIns="0" lIns="0" bIns="0" rIns="0">
            <a:spAutoFit/>
          </a:bodyPr>
          <a:lstStyle/>
          <a:p>
            <a:pPr algn="just">
              <a:lnSpc>
                <a:spcPts val="3919"/>
              </a:lnSpc>
            </a:pPr>
            <a:r>
              <a:rPr lang="en-US" sz="2800">
                <a:solidFill>
                  <a:srgbClr val="000000"/>
                </a:solidFill>
                <a:latin typeface="Open Sans"/>
              </a:rPr>
              <a:t>Mutasi berfungsi untuk menggantikan gen yang hilang dari populasi akibat terjadinya proses seleksi, sehingga dapat memunculkan kembali gen yang telah hilang tersebut.</a:t>
            </a:r>
          </a:p>
          <a:p>
            <a:pPr algn="just">
              <a:lnSpc>
                <a:spcPts val="3919"/>
              </a:lnSpc>
            </a:pPr>
          </a:p>
          <a:p>
            <a:pPr algn="just">
              <a:lnSpc>
                <a:spcPts val="3919"/>
              </a:lnSpc>
            </a:pPr>
            <a:r>
              <a:rPr lang="en-US" sz="2800">
                <a:solidFill>
                  <a:srgbClr val="000000"/>
                </a:solidFill>
                <a:latin typeface="Open Sans"/>
              </a:rPr>
              <a:t>Menurut Murata et al. S</a:t>
            </a:r>
            <a:r>
              <a:rPr lang="en-US" sz="2800">
                <a:solidFill>
                  <a:srgbClr val="000000"/>
                </a:solidFill>
                <a:latin typeface="Open Sans Italics"/>
              </a:rPr>
              <a:t>hift change mutation </a:t>
            </a:r>
            <a:r>
              <a:rPr lang="en-US" sz="2800">
                <a:solidFill>
                  <a:srgbClr val="000000"/>
                </a:solidFill>
                <a:latin typeface="Open Sans"/>
              </a:rPr>
              <a:t>memberikan hasil yang lebih baik secara keseluruhan </a:t>
            </a:r>
            <a:r>
              <a:rPr lang="en-US" sz="2800">
                <a:solidFill>
                  <a:srgbClr val="000000"/>
                </a:solidFill>
                <a:latin typeface="Open Sans"/>
              </a:rPr>
              <a:t>daripada teknik mutasi lainnya. Juga memiliki probabilitas mutasi Pm=1. Jadi kami menerapkan mutasi pada setiap child.</a:t>
            </a:r>
          </a:p>
          <a:p>
            <a:pPr algn="just">
              <a:lnSpc>
                <a:spcPts val="3919"/>
              </a:lnSpc>
            </a:pPr>
          </a:p>
          <a:p>
            <a:pPr algn="just">
              <a:lnSpc>
                <a:spcPts val="3919"/>
              </a:lnSpc>
            </a:pPr>
            <a:r>
              <a:rPr lang="en-US" sz="2800">
                <a:solidFill>
                  <a:srgbClr val="000000"/>
                </a:solidFill>
                <a:latin typeface="Open Sans"/>
              </a:rPr>
              <a:t>Pada </a:t>
            </a:r>
            <a:r>
              <a:rPr lang="en-US" sz="2800">
                <a:solidFill>
                  <a:srgbClr val="000000"/>
                </a:solidFill>
                <a:latin typeface="Open Sans Italics"/>
              </a:rPr>
              <a:t>shift change mutation</a:t>
            </a:r>
            <a:r>
              <a:rPr lang="en-US" sz="2800">
                <a:solidFill>
                  <a:srgbClr val="000000"/>
                </a:solidFill>
                <a:latin typeface="Open Sans"/>
              </a:rPr>
              <a:t>, suatu gen pada satu posisi dihilangkan dan ditempatkan pada posisi lain. Kemudian gen-gen lain bergeser. Kedua posisi gen (pekerjaan dalam mesin) yang akan dimutasi dipilih secara acak. </a:t>
            </a:r>
          </a:p>
        </p:txBody>
      </p:sp>
      <p:pic>
        <p:nvPicPr>
          <p:cNvPr name="Picture 3" id="3"/>
          <p:cNvPicPr>
            <a:picLocks noChangeAspect="true"/>
          </p:cNvPicPr>
          <p:nvPr/>
        </p:nvPicPr>
        <p:blipFill>
          <a:blip r:embed="rId2"/>
          <a:srcRect l="0" t="0" r="0" b="0"/>
          <a:stretch>
            <a:fillRect/>
          </a:stretch>
        </p:blipFill>
        <p:spPr>
          <a:xfrm flipH="false" flipV="false" rot="0">
            <a:off x="12399572" y="3956924"/>
            <a:ext cx="5264005" cy="3534800"/>
          </a:xfrm>
          <a:prstGeom prst="rect">
            <a:avLst/>
          </a:prstGeom>
        </p:spPr>
      </p:pic>
      <p:sp>
        <p:nvSpPr>
          <p:cNvPr name="TextBox 4" id="4"/>
          <p:cNvSpPr txBox="true"/>
          <p:nvPr/>
        </p:nvSpPr>
        <p:spPr>
          <a:xfrm rot="0">
            <a:off x="3738106" y="945282"/>
            <a:ext cx="5319415"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Bold"/>
              </a:rPr>
              <a:t>Mut</a:t>
            </a:r>
            <a:r>
              <a:rPr lang="en-US" sz="9000">
                <a:solidFill>
                  <a:srgbClr val="000000"/>
                </a:solidFill>
                <a:latin typeface="Open Sans Bold"/>
              </a:rPr>
              <a:t>ation</a:t>
            </a:r>
          </a:p>
        </p:txBody>
      </p:sp>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6052738" y="-10423"/>
            <a:ext cx="2235262" cy="2235262"/>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215666" y="1905083"/>
            <a:ext cx="9856667" cy="6476834"/>
          </a:xfrm>
          <a:prstGeom prst="rect">
            <a:avLst/>
          </a:prstGeom>
        </p:spPr>
      </p:pic>
      <p:sp>
        <p:nvSpPr>
          <p:cNvPr name="TextBox 3" id="3"/>
          <p:cNvSpPr txBox="true"/>
          <p:nvPr/>
        </p:nvSpPr>
        <p:spPr>
          <a:xfrm rot="0">
            <a:off x="2134865" y="962025"/>
            <a:ext cx="1261318" cy="583565"/>
          </a:xfrm>
          <a:prstGeom prst="rect">
            <a:avLst/>
          </a:prstGeom>
        </p:spPr>
        <p:txBody>
          <a:bodyPr anchor="t" rtlCol="false" tIns="0" lIns="0" bIns="0" rIns="0">
            <a:spAutoFit/>
          </a:bodyPr>
          <a:lstStyle/>
          <a:p>
            <a:pPr algn="ctr">
              <a:lnSpc>
                <a:spcPts val="4759"/>
              </a:lnSpc>
            </a:pPr>
            <a:r>
              <a:rPr lang="en-US" sz="3400">
                <a:solidFill>
                  <a:srgbClr val="000000"/>
                </a:solidFill>
                <a:latin typeface="Open Sauce Light"/>
              </a:rPr>
              <a:t>code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866775"/>
            <a:ext cx="12815888"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Bold"/>
              </a:rPr>
              <a:t>Elitist Upd</a:t>
            </a:r>
            <a:r>
              <a:rPr lang="en-US" sz="9000">
                <a:solidFill>
                  <a:srgbClr val="000000"/>
                </a:solidFill>
                <a:latin typeface="Open Sans Bold"/>
              </a:rPr>
              <a:t>ate Strategy</a:t>
            </a:r>
          </a:p>
        </p:txBody>
      </p:sp>
      <p:sp>
        <p:nvSpPr>
          <p:cNvPr name="TextBox 3" id="3"/>
          <p:cNvSpPr txBox="true"/>
          <p:nvPr/>
        </p:nvSpPr>
        <p:spPr>
          <a:xfrm rot="0">
            <a:off x="1283331" y="3310255"/>
            <a:ext cx="13641706" cy="3599815"/>
          </a:xfrm>
          <a:prstGeom prst="rect">
            <a:avLst/>
          </a:prstGeom>
        </p:spPr>
        <p:txBody>
          <a:bodyPr anchor="t" rtlCol="false" tIns="0" lIns="0" bIns="0" rIns="0">
            <a:spAutoFit/>
          </a:bodyPr>
          <a:lstStyle/>
          <a:p>
            <a:pPr algn="just">
              <a:lnSpc>
                <a:spcPts val="4759"/>
              </a:lnSpc>
            </a:pPr>
            <a:r>
              <a:rPr lang="en-US" sz="3400">
                <a:solidFill>
                  <a:srgbClr val="000000"/>
                </a:solidFill>
                <a:latin typeface="Open Sans"/>
              </a:rPr>
              <a:t>Kami menerapkan semua operasi ke Npop pasangan </a:t>
            </a:r>
            <a:r>
              <a:rPr lang="en-US" sz="3400">
                <a:solidFill>
                  <a:srgbClr val="000000"/>
                </a:solidFill>
                <a:latin typeface="Open Sans Italics"/>
              </a:rPr>
              <a:t>string  parents</a:t>
            </a:r>
            <a:r>
              <a:rPr lang="en-US" sz="3400">
                <a:solidFill>
                  <a:srgbClr val="000000"/>
                </a:solidFill>
                <a:latin typeface="Open Sans"/>
              </a:rPr>
              <a:t>. Ja</a:t>
            </a:r>
            <a:r>
              <a:rPr lang="en-US" sz="3400">
                <a:solidFill>
                  <a:srgbClr val="000000"/>
                </a:solidFill>
                <a:latin typeface="Open Sans"/>
              </a:rPr>
              <a:t>di juga </a:t>
            </a:r>
            <a:r>
              <a:rPr lang="en-US" sz="3399">
                <a:solidFill>
                  <a:srgbClr val="000000"/>
                </a:solidFill>
                <a:latin typeface="Open Sans"/>
              </a:rPr>
              <a:t>nantinya akan menghasilkan Npop child. </a:t>
            </a:r>
            <a:r>
              <a:rPr lang="en-US" sz="3400">
                <a:solidFill>
                  <a:srgbClr val="000000"/>
                </a:solidFill>
                <a:latin typeface="Open Sans"/>
              </a:rPr>
              <a:t>Pada langkah terakhir, kami secara acak menghapus satu </a:t>
            </a:r>
            <a:r>
              <a:rPr lang="en-US" sz="3400">
                <a:solidFill>
                  <a:srgbClr val="000000"/>
                </a:solidFill>
                <a:latin typeface="Open Sans Italics"/>
              </a:rPr>
              <a:t>string </a:t>
            </a:r>
            <a:r>
              <a:rPr lang="en-US" sz="3400">
                <a:solidFill>
                  <a:srgbClr val="000000"/>
                </a:solidFill>
                <a:latin typeface="Open Sans"/>
              </a:rPr>
              <a:t>dari populasi saat ini dan menambahkan string </a:t>
            </a:r>
            <a:r>
              <a:rPr lang="en-US" sz="3400">
                <a:solidFill>
                  <a:srgbClr val="000000"/>
                </a:solidFill>
                <a:latin typeface="Open Sans Italics"/>
              </a:rPr>
              <a:t>terbaik </a:t>
            </a:r>
            <a:r>
              <a:rPr lang="en-US" sz="3400">
                <a:solidFill>
                  <a:srgbClr val="000000"/>
                </a:solidFill>
                <a:latin typeface="Open Sans"/>
              </a:rPr>
              <a:t>di populasi sebelumnya ke populasi saat ini. Kemudian kami melanjutkan proses kami dengan populasi yang baru dibuat ini.</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9007284">
            <a:off x="15771399" y="7805145"/>
            <a:ext cx="3754140" cy="375414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29252" y="2200287"/>
            <a:ext cx="4392315" cy="883920"/>
          </a:xfrm>
          <a:prstGeom prst="rect">
            <a:avLst/>
          </a:prstGeom>
        </p:spPr>
        <p:txBody>
          <a:bodyPr anchor="t" rtlCol="false" tIns="0" lIns="0" bIns="0" rIns="0">
            <a:spAutoFit/>
          </a:bodyPr>
          <a:lstStyle/>
          <a:p>
            <a:pPr algn="ctr">
              <a:lnSpc>
                <a:spcPts val="7280"/>
              </a:lnSpc>
            </a:pPr>
            <a:r>
              <a:rPr lang="en-US" sz="5200">
                <a:solidFill>
                  <a:srgbClr val="000000"/>
                </a:solidFill>
                <a:latin typeface="Open Sans Bold"/>
              </a:rPr>
              <a:t>Pendahuluan</a:t>
            </a:r>
          </a:p>
        </p:txBody>
      </p:sp>
      <p:sp>
        <p:nvSpPr>
          <p:cNvPr name="TextBox 3" id="3"/>
          <p:cNvSpPr txBox="true"/>
          <p:nvPr/>
        </p:nvSpPr>
        <p:spPr>
          <a:xfrm rot="0">
            <a:off x="1629252" y="3908740"/>
            <a:ext cx="13323468" cy="4203065"/>
          </a:xfrm>
          <a:prstGeom prst="rect">
            <a:avLst/>
          </a:prstGeom>
        </p:spPr>
        <p:txBody>
          <a:bodyPr anchor="t" rtlCol="false" tIns="0" lIns="0" bIns="0" rIns="0">
            <a:spAutoFit/>
          </a:bodyPr>
          <a:lstStyle/>
          <a:p>
            <a:pPr algn="just">
              <a:lnSpc>
                <a:spcPts val="4760"/>
              </a:lnSpc>
            </a:pPr>
            <a:r>
              <a:rPr lang="en-US" sz="3400">
                <a:solidFill>
                  <a:srgbClr val="000000"/>
                </a:solidFill>
                <a:latin typeface="Open Sauce Light"/>
              </a:rPr>
              <a:t>Penjadwalan </a:t>
            </a:r>
            <a:r>
              <a:rPr lang="en-US" sz="3400">
                <a:solidFill>
                  <a:srgbClr val="000000"/>
                </a:solidFill>
                <a:latin typeface="Open Sauce Light Italics"/>
              </a:rPr>
              <a:t>flowshop </a:t>
            </a:r>
            <a:r>
              <a:rPr lang="en-US" sz="3400">
                <a:solidFill>
                  <a:srgbClr val="000000"/>
                </a:solidFill>
                <a:latin typeface="Open Sauce Light"/>
              </a:rPr>
              <a:t>bertujuan untuk meminimalkan lama waktu pengerjaan. Flowshop adalah salah satu masalah yang paling terkenal dibidang penjadwalan. Berbagai pendekatan telah dilakukan. </a:t>
            </a:r>
            <a:r>
              <a:rPr lang="en-US" sz="3400">
                <a:solidFill>
                  <a:srgbClr val="000000"/>
                </a:solidFill>
                <a:latin typeface="Open Sauce Light"/>
              </a:rPr>
              <a:t>Akan tetapi, sulit untuk menemukan solusi optimal dari </a:t>
            </a:r>
            <a:r>
              <a:rPr lang="en-US" sz="3400">
                <a:solidFill>
                  <a:srgbClr val="000000"/>
                </a:solidFill>
                <a:latin typeface="Open Sauce Light Italics"/>
              </a:rPr>
              <a:t>flowshop </a:t>
            </a:r>
            <a:r>
              <a:rPr lang="en-US" sz="3400">
                <a:solidFill>
                  <a:srgbClr val="000000"/>
                </a:solidFill>
                <a:latin typeface="Open Sauce Light"/>
              </a:rPr>
              <a:t>masalah penjadwalan yang melibatkan banyak pekerjaan dan mesin. </a:t>
            </a:r>
          </a:p>
          <a:p>
            <a:pPr algn="just">
              <a:lnSpc>
                <a:spcPts val="4759"/>
              </a:lnSpc>
            </a:pP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6141669" y="8140669"/>
            <a:ext cx="2235262" cy="2235262"/>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999105" y="1916349"/>
            <a:ext cx="8289791" cy="6454302"/>
          </a:xfrm>
          <a:prstGeom prst="rect">
            <a:avLst/>
          </a:prstGeom>
        </p:spPr>
      </p:pic>
      <p:sp>
        <p:nvSpPr>
          <p:cNvPr name="TextBox 3" id="3"/>
          <p:cNvSpPr txBox="true"/>
          <p:nvPr/>
        </p:nvSpPr>
        <p:spPr>
          <a:xfrm rot="0">
            <a:off x="2134865" y="962025"/>
            <a:ext cx="1261318" cy="583565"/>
          </a:xfrm>
          <a:prstGeom prst="rect">
            <a:avLst/>
          </a:prstGeom>
        </p:spPr>
        <p:txBody>
          <a:bodyPr anchor="t" rtlCol="false" tIns="0" lIns="0" bIns="0" rIns="0">
            <a:spAutoFit/>
          </a:bodyPr>
          <a:lstStyle/>
          <a:p>
            <a:pPr algn="ctr">
              <a:lnSpc>
                <a:spcPts val="4759"/>
              </a:lnSpc>
            </a:pPr>
            <a:r>
              <a:rPr lang="en-US" sz="3400">
                <a:solidFill>
                  <a:srgbClr val="000000"/>
                </a:solidFill>
                <a:latin typeface="Open Sauce Light"/>
              </a:rPr>
              <a:t>code :</a:t>
            </a:r>
          </a:p>
        </p:txBody>
      </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true" flipV="false" rot="9007284">
            <a:off x="-1393271" y="7703293"/>
            <a:ext cx="3754140" cy="3754140"/>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true" flipV="false" rot="9007284">
            <a:off x="16410930" y="-589925"/>
            <a:ext cx="3754140" cy="3754140"/>
          </a:xfrm>
          <a:prstGeom prst="rect">
            <a:avLst/>
          </a:prstGeom>
        </p:spPr>
      </p:pic>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700341" y="866775"/>
            <a:ext cx="7072908"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Bold"/>
              </a:rPr>
              <a:t>Termination</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760724">
            <a:off x="-1186597" y="7904218"/>
            <a:ext cx="3754140" cy="3754140"/>
          </a:xfrm>
          <a:prstGeom prst="rect">
            <a:avLst/>
          </a:prstGeom>
        </p:spPr>
      </p:pic>
      <p:sp>
        <p:nvSpPr>
          <p:cNvPr name="TextBox 4" id="4"/>
          <p:cNvSpPr txBox="true"/>
          <p:nvPr/>
        </p:nvSpPr>
        <p:spPr>
          <a:xfrm rot="0">
            <a:off x="2506967" y="2891790"/>
            <a:ext cx="13274065" cy="4427220"/>
          </a:xfrm>
          <a:prstGeom prst="rect">
            <a:avLst/>
          </a:prstGeom>
        </p:spPr>
        <p:txBody>
          <a:bodyPr anchor="t" rtlCol="false" tIns="0" lIns="0" bIns="0" rIns="0">
            <a:spAutoFit/>
          </a:bodyPr>
          <a:lstStyle/>
          <a:p>
            <a:pPr algn="just">
              <a:lnSpc>
                <a:spcPts val="5880"/>
              </a:lnSpc>
            </a:pPr>
            <a:r>
              <a:rPr lang="en-US" sz="4200">
                <a:solidFill>
                  <a:srgbClr val="000000"/>
                </a:solidFill>
                <a:latin typeface="Open Sauce Light"/>
              </a:rPr>
              <a:t>Jumlah total evaluasi/generasi digunakan sebagai stopping condition. Jumlah total generasi ditentukan sebagai berbanding terbalik dengan ukuran populasi Npop. Misalnya, ketika jumlah total evaluasi adalah 10.000, jumlah total generasi ditentukan sebagai 10.000Npop.</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326731" y="3286051"/>
            <a:ext cx="6001742" cy="1599004"/>
          </a:xfrm>
          <a:prstGeom prst="rect">
            <a:avLst/>
          </a:prstGeom>
        </p:spPr>
      </p:pic>
      <p:sp>
        <p:nvSpPr>
          <p:cNvPr name="TextBox 3" id="3"/>
          <p:cNvSpPr txBox="true"/>
          <p:nvPr/>
        </p:nvSpPr>
        <p:spPr>
          <a:xfrm rot="0">
            <a:off x="9139238" y="4818380"/>
            <a:ext cx="9525" cy="583565"/>
          </a:xfrm>
          <a:prstGeom prst="rect">
            <a:avLst/>
          </a:prstGeom>
        </p:spPr>
        <p:txBody>
          <a:bodyPr anchor="t" rtlCol="false" tIns="0" lIns="0" bIns="0" rIns="0">
            <a:spAutoFit/>
          </a:bodyPr>
          <a:lstStyle/>
          <a:p>
            <a:pPr algn="ctr">
              <a:lnSpc>
                <a:spcPts val="4759"/>
              </a:lnSpc>
            </a:pPr>
          </a:p>
        </p:txBody>
      </p:sp>
      <p:pic>
        <p:nvPicPr>
          <p:cNvPr name="Picture 4" id="4"/>
          <p:cNvPicPr>
            <a:picLocks noChangeAspect="true"/>
          </p:cNvPicPr>
          <p:nvPr/>
        </p:nvPicPr>
        <p:blipFill>
          <a:blip r:embed="rId2"/>
          <a:srcRect l="0" t="0" r="0" b="0"/>
          <a:stretch>
            <a:fillRect/>
          </a:stretch>
        </p:blipFill>
        <p:spPr>
          <a:xfrm flipH="false" flipV="false" rot="0">
            <a:off x="6517231" y="3476551"/>
            <a:ext cx="6001742" cy="1599004"/>
          </a:xfrm>
          <a:prstGeom prst="rect">
            <a:avLst/>
          </a:prstGeom>
        </p:spPr>
      </p:pic>
      <p:pic>
        <p:nvPicPr>
          <p:cNvPr name="Picture 5" id="5"/>
          <p:cNvPicPr>
            <a:picLocks noChangeAspect="true"/>
          </p:cNvPicPr>
          <p:nvPr/>
        </p:nvPicPr>
        <p:blipFill>
          <a:blip r:embed="rId3"/>
          <a:srcRect l="0" t="21364" r="0" b="0"/>
          <a:stretch>
            <a:fillRect/>
          </a:stretch>
        </p:blipFill>
        <p:spPr>
          <a:xfrm flipH="false" flipV="false" rot="0">
            <a:off x="4325847" y="7043648"/>
            <a:ext cx="8414986" cy="2061873"/>
          </a:xfrm>
          <a:prstGeom prst="rect">
            <a:avLst/>
          </a:prstGeom>
        </p:spPr>
      </p:pic>
      <p:sp>
        <p:nvSpPr>
          <p:cNvPr name="TextBox 6" id="6"/>
          <p:cNvSpPr txBox="true"/>
          <p:nvPr/>
        </p:nvSpPr>
        <p:spPr>
          <a:xfrm rot="0">
            <a:off x="7043623" y="923925"/>
            <a:ext cx="3487787" cy="863600"/>
          </a:xfrm>
          <a:prstGeom prst="rect">
            <a:avLst/>
          </a:prstGeom>
        </p:spPr>
        <p:txBody>
          <a:bodyPr anchor="t" rtlCol="false" tIns="0" lIns="0" bIns="0" rIns="0">
            <a:spAutoFit/>
          </a:bodyPr>
          <a:lstStyle/>
          <a:p>
            <a:pPr algn="ctr">
              <a:lnSpc>
                <a:spcPts val="7000"/>
              </a:lnSpc>
            </a:pPr>
            <a:r>
              <a:rPr lang="en-US" sz="5000">
                <a:solidFill>
                  <a:srgbClr val="000000"/>
                </a:solidFill>
                <a:latin typeface="Open Sauce Light"/>
              </a:rPr>
              <a:t>Main Solver</a:t>
            </a:r>
          </a:p>
        </p:txBody>
      </p:sp>
      <p:sp>
        <p:nvSpPr>
          <p:cNvPr name="TextBox 7" id="7"/>
          <p:cNvSpPr txBox="true"/>
          <p:nvPr/>
        </p:nvSpPr>
        <p:spPr>
          <a:xfrm rot="0">
            <a:off x="1028700" y="2494826"/>
            <a:ext cx="15621946" cy="407352"/>
          </a:xfrm>
          <a:prstGeom prst="rect">
            <a:avLst/>
          </a:prstGeom>
        </p:spPr>
        <p:txBody>
          <a:bodyPr anchor="t" rtlCol="false" tIns="0" lIns="0" bIns="0" rIns="0">
            <a:spAutoFit/>
          </a:bodyPr>
          <a:lstStyle/>
          <a:p>
            <a:pPr>
              <a:lnSpc>
                <a:spcPts val="3359"/>
              </a:lnSpc>
            </a:pPr>
            <a:r>
              <a:rPr lang="en-US" sz="2400">
                <a:solidFill>
                  <a:srgbClr val="000000"/>
                </a:solidFill>
                <a:latin typeface="Open Sauce Light"/>
              </a:rPr>
              <a:t>berdasarkan paper kami, sudah diuji berdasarkan computer simulation  dengan beberapa parameter berikut</a:t>
            </a:r>
          </a:p>
        </p:txBody>
      </p:sp>
      <p:sp>
        <p:nvSpPr>
          <p:cNvPr name="TextBox 8" id="8"/>
          <p:cNvSpPr txBox="true"/>
          <p:nvPr/>
        </p:nvSpPr>
        <p:spPr>
          <a:xfrm rot="0">
            <a:off x="3740196" y="5971847"/>
            <a:ext cx="14242394" cy="501318"/>
          </a:xfrm>
          <a:prstGeom prst="rect">
            <a:avLst/>
          </a:prstGeom>
        </p:spPr>
        <p:txBody>
          <a:bodyPr anchor="t" rtlCol="false" tIns="0" lIns="0" bIns="0" rIns="0">
            <a:spAutoFit/>
          </a:bodyPr>
          <a:lstStyle/>
          <a:p>
            <a:pPr>
              <a:lnSpc>
                <a:spcPts val="4043"/>
              </a:lnSpc>
            </a:pPr>
            <a:r>
              <a:rPr lang="en-US" sz="2888">
                <a:solidFill>
                  <a:srgbClr val="000000"/>
                </a:solidFill>
                <a:latin typeface="Open Sauce Light"/>
              </a:rPr>
              <a:t>Berikut adalah nilai-nilai dari parameter terbaik</a:t>
            </a:r>
          </a:p>
        </p:txBody>
      </p:sp>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9007284">
            <a:off x="15825279" y="8016599"/>
            <a:ext cx="3754140" cy="3754140"/>
          </a:xfrm>
          <a:prstGeom prst="rect">
            <a:avLst/>
          </a:prstGeom>
        </p:spPr>
      </p:pic>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765524" y="2015105"/>
            <a:ext cx="8957621" cy="7243195"/>
          </a:xfrm>
          <a:prstGeom prst="rect">
            <a:avLst/>
          </a:prstGeom>
        </p:spPr>
      </p:pic>
      <p:pic>
        <p:nvPicPr>
          <p:cNvPr name="Picture 3" id="3"/>
          <p:cNvPicPr>
            <a:picLocks noChangeAspect="true"/>
          </p:cNvPicPr>
          <p:nvPr/>
        </p:nvPicPr>
        <p:blipFill>
          <a:blip r:embed="rId3"/>
          <a:srcRect l="0" t="24116" r="0" b="25121"/>
          <a:stretch>
            <a:fillRect/>
          </a:stretch>
        </p:blipFill>
        <p:spPr>
          <a:xfrm flipH="false" flipV="false" rot="0">
            <a:off x="12106110" y="2015105"/>
            <a:ext cx="4407839" cy="1286284"/>
          </a:xfrm>
          <a:prstGeom prst="rect">
            <a:avLst/>
          </a:prstGeom>
        </p:spPr>
      </p:pic>
      <p:sp>
        <p:nvSpPr>
          <p:cNvPr name="TextBox 4" id="4"/>
          <p:cNvSpPr txBox="true"/>
          <p:nvPr/>
        </p:nvSpPr>
        <p:spPr>
          <a:xfrm rot="0">
            <a:off x="2134865" y="962025"/>
            <a:ext cx="1261318" cy="583565"/>
          </a:xfrm>
          <a:prstGeom prst="rect">
            <a:avLst/>
          </a:prstGeom>
        </p:spPr>
        <p:txBody>
          <a:bodyPr anchor="t" rtlCol="false" tIns="0" lIns="0" bIns="0" rIns="0">
            <a:spAutoFit/>
          </a:bodyPr>
          <a:lstStyle/>
          <a:p>
            <a:pPr algn="ctr">
              <a:lnSpc>
                <a:spcPts val="4759"/>
              </a:lnSpc>
            </a:pPr>
            <a:r>
              <a:rPr lang="en-US" sz="3400">
                <a:solidFill>
                  <a:srgbClr val="000000"/>
                </a:solidFill>
                <a:latin typeface="Open Sauce Light"/>
              </a:rPr>
              <a:t>code :</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10800000">
            <a:off x="14866790" y="6532860"/>
            <a:ext cx="3754140" cy="3754140"/>
          </a:xfrm>
          <a:prstGeom prst="rect">
            <a:avLst/>
          </a:prstGeom>
        </p:spPr>
      </p:pic>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5600" b="0"/>
          <a:stretch>
            <a:fillRect/>
          </a:stretch>
        </p:blipFill>
        <p:spPr>
          <a:xfrm flipH="false" flipV="false" rot="0">
            <a:off x="6449906" y="2295819"/>
            <a:ext cx="5388188" cy="4695923"/>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2350109" y="2295819"/>
            <a:ext cx="6319837" cy="4668423"/>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0" y="2295819"/>
            <a:ext cx="6347136" cy="4668423"/>
          </a:xfrm>
          <a:prstGeom prst="rect">
            <a:avLst/>
          </a:prstGeom>
        </p:spPr>
      </p:pic>
      <p:sp>
        <p:nvSpPr>
          <p:cNvPr name="TextBox 5" id="5"/>
          <p:cNvSpPr txBox="true"/>
          <p:nvPr/>
        </p:nvSpPr>
        <p:spPr>
          <a:xfrm rot="0">
            <a:off x="6319838" y="539115"/>
            <a:ext cx="5648325" cy="887095"/>
          </a:xfrm>
          <a:prstGeom prst="rect">
            <a:avLst/>
          </a:prstGeom>
        </p:spPr>
        <p:txBody>
          <a:bodyPr anchor="t" rtlCol="false" tIns="0" lIns="0" bIns="0" rIns="0">
            <a:spAutoFit/>
          </a:bodyPr>
          <a:lstStyle/>
          <a:p>
            <a:pPr>
              <a:lnSpc>
                <a:spcPts val="7280"/>
              </a:lnSpc>
            </a:pPr>
            <a:r>
              <a:rPr lang="en-US" sz="5200">
                <a:solidFill>
                  <a:srgbClr val="000000"/>
                </a:solidFill>
                <a:latin typeface="Open Sans"/>
              </a:rPr>
              <a:t>Grafik Kesimpulan</a:t>
            </a:r>
          </a:p>
        </p:txBody>
      </p:sp>
      <p:sp>
        <p:nvSpPr>
          <p:cNvPr name="TextBox 6" id="6"/>
          <p:cNvSpPr txBox="true"/>
          <p:nvPr/>
        </p:nvSpPr>
        <p:spPr>
          <a:xfrm rot="0">
            <a:off x="2317598" y="7562931"/>
            <a:ext cx="14111139" cy="432435"/>
          </a:xfrm>
          <a:prstGeom prst="rect">
            <a:avLst/>
          </a:prstGeom>
        </p:spPr>
        <p:txBody>
          <a:bodyPr anchor="t" rtlCol="false" tIns="0" lIns="0" bIns="0" rIns="0">
            <a:spAutoFit/>
          </a:bodyPr>
          <a:lstStyle/>
          <a:p>
            <a:pPr algn="ctr">
              <a:lnSpc>
                <a:spcPts val="3639"/>
              </a:lnSpc>
            </a:pPr>
            <a:r>
              <a:rPr lang="en-US" sz="2599">
                <a:solidFill>
                  <a:srgbClr val="000000"/>
                </a:solidFill>
                <a:latin typeface="Open Sauce Light"/>
              </a:rPr>
              <a:t>diatas adalah perbandingan calc. objective value dan avarage objective value setiap iterasi</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2200988"/>
            <a:ext cx="9897749" cy="3814448"/>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0975912" y="2200988"/>
            <a:ext cx="6283388" cy="3814448"/>
          </a:xfrm>
          <a:prstGeom prst="rect">
            <a:avLst/>
          </a:prstGeom>
        </p:spPr>
      </p:pic>
      <p:sp>
        <p:nvSpPr>
          <p:cNvPr name="TextBox 4" id="4"/>
          <p:cNvSpPr txBox="true"/>
          <p:nvPr/>
        </p:nvSpPr>
        <p:spPr>
          <a:xfrm rot="0">
            <a:off x="6439173" y="539115"/>
            <a:ext cx="5409654" cy="883920"/>
          </a:xfrm>
          <a:prstGeom prst="rect">
            <a:avLst/>
          </a:prstGeom>
        </p:spPr>
        <p:txBody>
          <a:bodyPr anchor="t" rtlCol="false" tIns="0" lIns="0" bIns="0" rIns="0">
            <a:spAutoFit/>
          </a:bodyPr>
          <a:lstStyle/>
          <a:p>
            <a:pPr>
              <a:lnSpc>
                <a:spcPts val="7280"/>
              </a:lnSpc>
            </a:pPr>
            <a:r>
              <a:rPr lang="en-US" sz="5200">
                <a:solidFill>
                  <a:srgbClr val="000000"/>
                </a:solidFill>
                <a:latin typeface="Open Sans"/>
              </a:rPr>
              <a:t>Tabel kesimpulan</a:t>
            </a:r>
          </a:p>
        </p:txBody>
      </p:sp>
      <p:sp>
        <p:nvSpPr>
          <p:cNvPr name="TextBox 5" id="5"/>
          <p:cNvSpPr txBox="true"/>
          <p:nvPr/>
        </p:nvSpPr>
        <p:spPr>
          <a:xfrm rot="0">
            <a:off x="2705726" y="6661247"/>
            <a:ext cx="12876548" cy="2108200"/>
          </a:xfrm>
          <a:prstGeom prst="rect">
            <a:avLst/>
          </a:prstGeom>
        </p:spPr>
        <p:txBody>
          <a:bodyPr anchor="t" rtlCol="false" tIns="0" lIns="0" bIns="0" rIns="0">
            <a:spAutoFit/>
          </a:bodyPr>
          <a:lstStyle/>
          <a:p>
            <a:pPr algn="ctr">
              <a:lnSpc>
                <a:spcPts val="4199"/>
              </a:lnSpc>
            </a:pPr>
            <a:r>
              <a:rPr lang="en-US" sz="2999">
                <a:solidFill>
                  <a:srgbClr val="000000"/>
                </a:solidFill>
                <a:latin typeface="Open Sauce Light"/>
              </a:rPr>
              <a:t>terlihat dari tabel Npop=3 memberikan hasil yang paling optimum dan memiliki rata-rata calc. objective value(926,67) dan avg objective value(1036,66) terendah, dapat disimpulkan Npop=3 memberi hasil yang terbaik.</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654391" y="1716203"/>
            <a:ext cx="8979218" cy="5394998"/>
          </a:xfrm>
          <a:prstGeom prst="rect">
            <a:avLst/>
          </a:prstGeom>
        </p:spPr>
      </p:pic>
      <p:sp>
        <p:nvSpPr>
          <p:cNvPr name="TextBox 3" id="3"/>
          <p:cNvSpPr txBox="true"/>
          <p:nvPr/>
        </p:nvSpPr>
        <p:spPr>
          <a:xfrm rot="0">
            <a:off x="4654391" y="7528325"/>
            <a:ext cx="8979218" cy="1186815"/>
          </a:xfrm>
          <a:prstGeom prst="rect">
            <a:avLst/>
          </a:prstGeom>
        </p:spPr>
        <p:txBody>
          <a:bodyPr anchor="t" rtlCol="false" tIns="0" lIns="0" bIns="0" rIns="0">
            <a:spAutoFit/>
          </a:bodyPr>
          <a:lstStyle/>
          <a:p>
            <a:pPr algn="ctr">
              <a:lnSpc>
                <a:spcPts val="4759"/>
              </a:lnSpc>
            </a:pPr>
            <a:r>
              <a:rPr lang="en-US" sz="3400">
                <a:solidFill>
                  <a:srgbClr val="000000"/>
                </a:solidFill>
                <a:latin typeface="Open Sans Light"/>
              </a:rPr>
              <a:t>terlihat hasil paling optimal terjadi pada iterasi 20.000. </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920136" y="1730964"/>
            <a:ext cx="12505368" cy="7527336"/>
          </a:xfrm>
          <a:prstGeom prst="rect">
            <a:avLst/>
          </a:prstGeom>
        </p:spPr>
      </p:pic>
      <p:sp>
        <p:nvSpPr>
          <p:cNvPr name="TextBox 3" id="3"/>
          <p:cNvSpPr txBox="true"/>
          <p:nvPr/>
        </p:nvSpPr>
        <p:spPr>
          <a:xfrm rot="0">
            <a:off x="6319838" y="539115"/>
            <a:ext cx="5648325" cy="887095"/>
          </a:xfrm>
          <a:prstGeom prst="rect">
            <a:avLst/>
          </a:prstGeom>
        </p:spPr>
        <p:txBody>
          <a:bodyPr anchor="t" rtlCol="false" tIns="0" lIns="0" bIns="0" rIns="0">
            <a:spAutoFit/>
          </a:bodyPr>
          <a:lstStyle/>
          <a:p>
            <a:pPr>
              <a:lnSpc>
                <a:spcPts val="7280"/>
              </a:lnSpc>
            </a:pPr>
            <a:r>
              <a:rPr lang="en-US" sz="5200">
                <a:solidFill>
                  <a:srgbClr val="000000"/>
                </a:solidFill>
                <a:latin typeface="Open Sans"/>
              </a:rPr>
              <a:t>Grafik Kesimpulan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DB31"/>
        </a:solidFill>
      </p:bgPr>
    </p:bg>
    <p:spTree>
      <p:nvGrpSpPr>
        <p:cNvPr id="1" name=""/>
        <p:cNvGrpSpPr/>
        <p:nvPr/>
      </p:nvGrpSpPr>
      <p:grpSpPr>
        <a:xfrm>
          <a:off x="0" y="0"/>
          <a:ext cx="0" cy="0"/>
          <a:chOff x="0" y="0"/>
          <a:chExt cx="0" cy="0"/>
        </a:xfrm>
      </p:grpSpPr>
      <p:sp>
        <p:nvSpPr>
          <p:cNvPr name="TextBox 2" id="2"/>
          <p:cNvSpPr txBox="true"/>
          <p:nvPr/>
        </p:nvSpPr>
        <p:spPr>
          <a:xfrm rot="0">
            <a:off x="1259521" y="3203679"/>
            <a:ext cx="15768957" cy="5407660"/>
          </a:xfrm>
          <a:prstGeom prst="rect">
            <a:avLst/>
          </a:prstGeom>
        </p:spPr>
        <p:txBody>
          <a:bodyPr anchor="t" rtlCol="false" tIns="0" lIns="0" bIns="0" rIns="0">
            <a:spAutoFit/>
          </a:bodyPr>
          <a:lstStyle/>
          <a:p>
            <a:pPr algn="just">
              <a:lnSpc>
                <a:spcPts val="4340"/>
              </a:lnSpc>
            </a:pPr>
            <a:r>
              <a:rPr lang="en-US" sz="3100">
                <a:solidFill>
                  <a:srgbClr val="000000"/>
                </a:solidFill>
                <a:latin typeface="Open Sans Bold"/>
              </a:rPr>
              <a:t>T. Murata, H. Ishibuchi, and H. Tanaka, “Genetic algorithms for flowshop scheduling problems,” Computers &amp; Industrial Engineering, vol. 30, no. 4, pp. 1061–1071, 1996.</a:t>
            </a:r>
          </a:p>
          <a:p>
            <a:pPr algn="just">
              <a:lnSpc>
                <a:spcPts val="4340"/>
              </a:lnSpc>
            </a:pPr>
          </a:p>
          <a:p>
            <a:pPr algn="just">
              <a:lnSpc>
                <a:spcPts val="4340"/>
              </a:lnSpc>
            </a:pPr>
            <a:r>
              <a:rPr lang="en-US" sz="3100">
                <a:solidFill>
                  <a:srgbClr val="000000"/>
                </a:solidFill>
                <a:latin typeface="Open Sans Bold"/>
              </a:rPr>
              <a:t>C. R. Reeves, “A genetic algorithm for flowshop sequencing,” Computers &amp; Operations Research, vol. 22, no. 1, pp. 5–13, 1995.</a:t>
            </a:r>
          </a:p>
          <a:p>
            <a:pPr algn="just">
              <a:lnSpc>
                <a:spcPts val="4340"/>
              </a:lnSpc>
            </a:pPr>
          </a:p>
          <a:p>
            <a:pPr algn="just">
              <a:lnSpc>
                <a:spcPts val="4340"/>
              </a:lnSpc>
            </a:pPr>
            <a:r>
              <a:rPr lang="en-US" sz="3100">
                <a:solidFill>
                  <a:srgbClr val="000000"/>
                </a:solidFill>
                <a:latin typeface="Open Sans Bold"/>
              </a:rPr>
              <a:t>Suyunu, “suyunu/Flow-Shop-Scheduling,” GitHub. [Online]. Available: https://github.com/suyunu/Flow-Shop-Scheduling.</a:t>
            </a:r>
          </a:p>
          <a:p>
            <a:pPr algn="just">
              <a:lnSpc>
                <a:spcPts val="4340"/>
              </a:lnSpc>
              <a:spcBef>
                <a:spcPct val="0"/>
              </a:spcBef>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6052738" y="8051738"/>
            <a:ext cx="2235262" cy="2235262"/>
          </a:xfrm>
          <a:prstGeom prst="rect">
            <a:avLst/>
          </a:prstGeom>
        </p:spPr>
      </p:pic>
      <p:sp>
        <p:nvSpPr>
          <p:cNvPr name="TextBox 4" id="4"/>
          <p:cNvSpPr txBox="true"/>
          <p:nvPr/>
        </p:nvSpPr>
        <p:spPr>
          <a:xfrm rot="0">
            <a:off x="5988656" y="1115270"/>
            <a:ext cx="5648647" cy="1528763"/>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Referensi</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DB3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486400" y="2590625"/>
            <a:ext cx="7315200" cy="1795549"/>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086600" y="5326852"/>
            <a:ext cx="4114800" cy="41148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65760" y="3251657"/>
            <a:ext cx="10304878" cy="3783686"/>
          </a:xfrm>
          <a:prstGeom prst="rect">
            <a:avLst/>
          </a:prstGeom>
        </p:spPr>
        <p:txBody>
          <a:bodyPr anchor="t" rtlCol="false" tIns="0" lIns="0" bIns="0" rIns="0">
            <a:spAutoFit/>
          </a:bodyPr>
          <a:lstStyle/>
          <a:p>
            <a:pPr marL="0" indent="0" lvl="0">
              <a:lnSpc>
                <a:spcPts val="14896"/>
              </a:lnSpc>
            </a:pPr>
            <a:r>
              <a:rPr lang="en-US" sz="12413">
                <a:solidFill>
                  <a:srgbClr val="272727"/>
                </a:solidFill>
                <a:latin typeface="Open Sans Bold"/>
              </a:rPr>
              <a:t>Algoritma Genetika</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887122" y="3922789"/>
            <a:ext cx="1754348" cy="3112554"/>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5400000">
            <a:off x="12683881" y="0"/>
            <a:ext cx="10287000" cy="1028700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781432" y="1398905"/>
            <a:ext cx="12725136" cy="7219315"/>
          </a:xfrm>
          <a:prstGeom prst="rect">
            <a:avLst/>
          </a:prstGeom>
        </p:spPr>
        <p:txBody>
          <a:bodyPr anchor="t" rtlCol="false" tIns="0" lIns="0" bIns="0" rIns="0">
            <a:spAutoFit/>
          </a:bodyPr>
          <a:lstStyle/>
          <a:p>
            <a:pPr algn="just">
              <a:lnSpc>
                <a:spcPts val="4759"/>
              </a:lnSpc>
            </a:pPr>
            <a:r>
              <a:rPr lang="en-US" sz="3400">
                <a:solidFill>
                  <a:srgbClr val="272727"/>
                </a:solidFill>
                <a:latin typeface="Open Sauce Light"/>
              </a:rPr>
              <a:t>Algoritma Genetika merupakan sebuah proses yang terinspirasi dari proses genetika makhluk biologis. </a:t>
            </a:r>
          </a:p>
          <a:p>
            <a:pPr algn="just">
              <a:lnSpc>
                <a:spcPts val="4759"/>
              </a:lnSpc>
            </a:pPr>
          </a:p>
          <a:p>
            <a:pPr algn="just">
              <a:lnSpc>
                <a:spcPts val="4759"/>
              </a:lnSpc>
            </a:pPr>
            <a:r>
              <a:rPr lang="en-US" sz="3400">
                <a:solidFill>
                  <a:srgbClr val="272727"/>
                </a:solidFill>
                <a:latin typeface="Open Sauce Light"/>
              </a:rPr>
              <a:t>Di dalam algoritma genetika, akan disimpan sejumlah </a:t>
            </a:r>
            <a:r>
              <a:rPr lang="en-US" sz="3400">
                <a:solidFill>
                  <a:srgbClr val="272727"/>
                </a:solidFill>
                <a:latin typeface="Open Sauce Light Italics"/>
              </a:rPr>
              <a:t>M-Solutions </a:t>
            </a:r>
            <a:r>
              <a:rPr lang="en-US" sz="3400">
                <a:solidFill>
                  <a:srgbClr val="272727"/>
                </a:solidFill>
                <a:latin typeface="Open Sauce Light"/>
              </a:rPr>
              <a:t>sebagai </a:t>
            </a:r>
            <a:r>
              <a:rPr lang="en-US" sz="3400">
                <a:solidFill>
                  <a:srgbClr val="272727"/>
                </a:solidFill>
                <a:latin typeface="Open Sauce Light Italics"/>
              </a:rPr>
              <a:t>potential parents </a:t>
            </a:r>
            <a:r>
              <a:rPr lang="en-US" sz="3400">
                <a:solidFill>
                  <a:srgbClr val="272727"/>
                </a:solidFill>
                <a:latin typeface="Open Sauce Light"/>
              </a:rPr>
              <a:t>yang </a:t>
            </a:r>
            <a:r>
              <a:rPr lang="en-US" sz="3400">
                <a:solidFill>
                  <a:srgbClr val="272727"/>
                </a:solidFill>
                <a:latin typeface="Open Sauce Light Italics"/>
              </a:rPr>
              <a:t>fitness</a:t>
            </a:r>
            <a:r>
              <a:rPr lang="en-US" sz="3400">
                <a:solidFill>
                  <a:srgbClr val="272727"/>
                </a:solidFill>
                <a:latin typeface="Open Sauce Light"/>
              </a:rPr>
              <a:t> nya sudah dikalkulasikan sedemikian rupa. </a:t>
            </a:r>
          </a:p>
          <a:p>
            <a:pPr algn="just">
              <a:lnSpc>
                <a:spcPts val="4759"/>
              </a:lnSpc>
            </a:pPr>
          </a:p>
          <a:p>
            <a:pPr algn="just" marL="0" indent="0" lvl="0">
              <a:lnSpc>
                <a:spcPts val="4760"/>
              </a:lnSpc>
              <a:spcBef>
                <a:spcPct val="0"/>
              </a:spcBef>
            </a:pPr>
            <a:r>
              <a:rPr lang="en-US" sz="3400">
                <a:solidFill>
                  <a:srgbClr val="272727"/>
                </a:solidFill>
                <a:latin typeface="Open Sauce Light"/>
              </a:rPr>
              <a:t>Dalam teori AG Holland, sebuah </a:t>
            </a:r>
            <a:r>
              <a:rPr lang="en-US" sz="3400">
                <a:solidFill>
                  <a:srgbClr val="272727"/>
                </a:solidFill>
                <a:latin typeface="Open Sauce Light Italics"/>
              </a:rPr>
              <a:t>parent</a:t>
            </a:r>
            <a:r>
              <a:rPr lang="en-US" sz="3400">
                <a:solidFill>
                  <a:srgbClr val="272727"/>
                </a:solidFill>
                <a:latin typeface="Open Sauce Light"/>
              </a:rPr>
              <a:t> akan dipilih berdasarkan nilai </a:t>
            </a:r>
            <a:r>
              <a:rPr lang="en-US" sz="3400">
                <a:solidFill>
                  <a:srgbClr val="272727"/>
                </a:solidFill>
                <a:latin typeface="Open Sauce Light Italics"/>
              </a:rPr>
              <a:t>fitness</a:t>
            </a:r>
            <a:r>
              <a:rPr lang="en-US" sz="3400">
                <a:solidFill>
                  <a:srgbClr val="272727"/>
                </a:solidFill>
                <a:latin typeface="Open Sauce Light"/>
              </a:rPr>
              <a:t>nya. Sedangkan, </a:t>
            </a:r>
            <a:r>
              <a:rPr lang="en-US" sz="3400">
                <a:solidFill>
                  <a:srgbClr val="272727"/>
                </a:solidFill>
                <a:latin typeface="Open Sauce Light Italics"/>
              </a:rPr>
              <a:t>parent</a:t>
            </a:r>
            <a:r>
              <a:rPr lang="en-US" sz="3400">
                <a:solidFill>
                  <a:srgbClr val="272727"/>
                </a:solidFill>
                <a:latin typeface="Open Sauce Light"/>
              </a:rPr>
              <a:t> pasangannya akan dipilih secara acak dalam metode </a:t>
            </a:r>
            <a:r>
              <a:rPr lang="en-US" sz="3400">
                <a:solidFill>
                  <a:srgbClr val="272727"/>
                </a:solidFill>
                <a:latin typeface="Open Sauce Light Italics"/>
              </a:rPr>
              <a:t>crossover</a:t>
            </a:r>
            <a:r>
              <a:rPr lang="en-US" sz="3400">
                <a:solidFill>
                  <a:srgbClr val="272727"/>
                </a:solidFill>
                <a:latin typeface="Open Sauce Light"/>
              </a:rPr>
              <a:t>. Kemudian baru dilakukan proses persilangan yang dilakukan secara acak.</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6141669" y="8140669"/>
            <a:ext cx="2235262" cy="2235262"/>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DB3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219449" y="3435552"/>
            <a:ext cx="3568921" cy="280971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5400000">
            <a:off x="0" y="119143"/>
            <a:ext cx="10287000" cy="10287000"/>
          </a:xfrm>
          <a:prstGeom prst="rect">
            <a:avLst/>
          </a:prstGeom>
        </p:spPr>
      </p:pic>
      <p:sp>
        <p:nvSpPr>
          <p:cNvPr name="TextBox 4" id="4"/>
          <p:cNvSpPr txBox="true"/>
          <p:nvPr/>
        </p:nvSpPr>
        <p:spPr>
          <a:xfrm rot="0">
            <a:off x="5540752" y="3306884"/>
            <a:ext cx="7206496" cy="3057525"/>
          </a:xfrm>
          <a:prstGeom prst="rect">
            <a:avLst/>
          </a:prstGeom>
        </p:spPr>
        <p:txBody>
          <a:bodyPr anchor="t" rtlCol="false" tIns="0" lIns="0" bIns="0" rIns="0">
            <a:spAutoFit/>
          </a:bodyPr>
          <a:lstStyle/>
          <a:p>
            <a:pPr marL="0" indent="0" lvl="0">
              <a:lnSpc>
                <a:spcPts val="12000"/>
              </a:lnSpc>
            </a:pPr>
            <a:r>
              <a:rPr lang="en-US" sz="10000">
                <a:solidFill>
                  <a:srgbClr val="272727"/>
                </a:solidFill>
                <a:latin typeface="Open Sans Bold"/>
              </a:rPr>
              <a:t>Flow Shop Scheduling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13998" y="2864176"/>
            <a:ext cx="13414357" cy="3724275"/>
          </a:xfrm>
          <a:prstGeom prst="rect">
            <a:avLst/>
          </a:prstGeom>
        </p:spPr>
        <p:txBody>
          <a:bodyPr anchor="t" rtlCol="false" tIns="0" lIns="0" bIns="0" rIns="0">
            <a:spAutoFit/>
          </a:bodyPr>
          <a:lstStyle/>
          <a:p>
            <a:pPr algn="just" marL="0" indent="0" lvl="0">
              <a:lnSpc>
                <a:spcPts val="4200"/>
              </a:lnSpc>
              <a:spcBef>
                <a:spcPct val="0"/>
              </a:spcBef>
            </a:pPr>
            <a:r>
              <a:rPr lang="en-US" sz="3000">
                <a:solidFill>
                  <a:srgbClr val="272727"/>
                </a:solidFill>
                <a:latin typeface="Open Sauce Light Italics"/>
              </a:rPr>
              <a:t>Flow Shop Scheduling Problem</a:t>
            </a:r>
            <a:r>
              <a:rPr lang="en-US" sz="3000">
                <a:solidFill>
                  <a:srgbClr val="272727"/>
                </a:solidFill>
                <a:latin typeface="Open Sauce Light"/>
              </a:rPr>
              <a:t> (FSSP) adalah masalah yang biasa ditemukan oleh perencana penjadwalan produksi di F</a:t>
            </a:r>
            <a:r>
              <a:rPr lang="en-US" sz="3000">
                <a:solidFill>
                  <a:srgbClr val="272727"/>
                </a:solidFill>
                <a:latin typeface="Open Sauce Light Italics"/>
              </a:rPr>
              <a:t>lexible Manufacturing Systems</a:t>
            </a:r>
            <a:r>
              <a:rPr lang="en-US" sz="3000">
                <a:solidFill>
                  <a:srgbClr val="272727"/>
                </a:solidFill>
                <a:latin typeface="Open Sauce Light"/>
              </a:rPr>
              <a:t> (FMS)*. Perencana harus mampu menemukan penjadwalan yang optimal untuk melaksanakan serangkaian pekerjaan untuk memenuhi tujuan yang telah ditentukan sebelumnya (mis., </a:t>
            </a:r>
            <a:r>
              <a:rPr lang="en-US" sz="3000">
                <a:solidFill>
                  <a:srgbClr val="272727"/>
                </a:solidFill>
                <a:latin typeface="Open Sauce Light Italics"/>
              </a:rPr>
              <a:t>Makespan*</a:t>
            </a:r>
            <a:r>
              <a:rPr lang="en-US" sz="3000">
                <a:solidFill>
                  <a:srgbClr val="272727"/>
                </a:solidFill>
                <a:latin typeface="Open Sauce Light"/>
              </a:rPr>
              <a:t>). Semua pekerjaan diproses dalam jalur produksi yang terdiri dari satu set mesin bersama. Selanjutnya, pekerjaan diproses dalam urutan yang sama.</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028700" y="8051738"/>
            <a:ext cx="2235262" cy="2235262"/>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354868" y="1124235"/>
            <a:ext cx="784133" cy="1232209"/>
          </a:xfrm>
          <a:prstGeom prst="rect">
            <a:avLst/>
          </a:prstGeom>
        </p:spPr>
      </p:pic>
      <p:sp>
        <p:nvSpPr>
          <p:cNvPr name="TextBox 5" id="5"/>
          <p:cNvSpPr txBox="true"/>
          <p:nvPr/>
        </p:nvSpPr>
        <p:spPr>
          <a:xfrm rot="0">
            <a:off x="3644415" y="9140794"/>
            <a:ext cx="10451335" cy="297180"/>
          </a:xfrm>
          <a:prstGeom prst="rect">
            <a:avLst/>
          </a:prstGeom>
        </p:spPr>
        <p:txBody>
          <a:bodyPr anchor="t" rtlCol="false" tIns="0" lIns="0" bIns="0" rIns="0">
            <a:spAutoFit/>
          </a:bodyPr>
          <a:lstStyle/>
          <a:p>
            <a:pPr>
              <a:lnSpc>
                <a:spcPts val="2520"/>
              </a:lnSpc>
            </a:pPr>
            <a:r>
              <a:rPr lang="en-US" sz="1800">
                <a:solidFill>
                  <a:srgbClr val="000000"/>
                </a:solidFill>
                <a:latin typeface="Open Sans"/>
              </a:rPr>
              <a:t>* </a:t>
            </a:r>
            <a:r>
              <a:rPr lang="en-US" sz="1800">
                <a:solidFill>
                  <a:srgbClr val="000000"/>
                </a:solidFill>
                <a:latin typeface="Open Sans Italics"/>
              </a:rPr>
              <a:t>Makespan</a:t>
            </a:r>
            <a:r>
              <a:rPr lang="en-US" sz="1800">
                <a:solidFill>
                  <a:srgbClr val="000000"/>
                </a:solidFill>
                <a:latin typeface="Open Sans"/>
              </a:rPr>
              <a:t> adalah total waktu yang dibutuhkan untuk menyelesaikan seluruh pekerjaan</a:t>
            </a:r>
          </a:p>
        </p:txBody>
      </p:sp>
      <p:sp>
        <p:nvSpPr>
          <p:cNvPr name="TextBox 6" id="6"/>
          <p:cNvSpPr txBox="true"/>
          <p:nvPr/>
        </p:nvSpPr>
        <p:spPr>
          <a:xfrm rot="0">
            <a:off x="3644415" y="8430771"/>
            <a:ext cx="10451335" cy="611505"/>
          </a:xfrm>
          <a:prstGeom prst="rect">
            <a:avLst/>
          </a:prstGeom>
        </p:spPr>
        <p:txBody>
          <a:bodyPr anchor="t" rtlCol="false" tIns="0" lIns="0" bIns="0" rIns="0">
            <a:spAutoFit/>
          </a:bodyPr>
          <a:lstStyle/>
          <a:p>
            <a:pPr>
              <a:lnSpc>
                <a:spcPts val="2520"/>
              </a:lnSpc>
            </a:pPr>
            <a:r>
              <a:rPr lang="en-US" sz="1800">
                <a:solidFill>
                  <a:srgbClr val="000000"/>
                </a:solidFill>
                <a:latin typeface="Open Sans"/>
              </a:rPr>
              <a:t>* FMS (</a:t>
            </a:r>
            <a:r>
              <a:rPr lang="en-US" sz="1800">
                <a:solidFill>
                  <a:srgbClr val="000000"/>
                </a:solidFill>
                <a:latin typeface="Open Sans Italics"/>
              </a:rPr>
              <a:t>Flexible Manufacturing System</a:t>
            </a:r>
            <a:r>
              <a:rPr lang="en-US" sz="1800">
                <a:solidFill>
                  <a:srgbClr val="000000"/>
                </a:solidFill>
                <a:latin typeface="Open Sans"/>
              </a:rPr>
              <a:t>) adalah sistem </a:t>
            </a:r>
            <a:r>
              <a:rPr lang="en-US" sz="1800">
                <a:solidFill>
                  <a:srgbClr val="000000"/>
                </a:solidFill>
                <a:latin typeface="Open Sans"/>
              </a:rPr>
              <a:t>manufaktur</a:t>
            </a:r>
            <a:r>
              <a:rPr lang="en-US" sz="1800">
                <a:solidFill>
                  <a:srgbClr val="000000"/>
                </a:solidFill>
                <a:latin typeface="Open Sans"/>
              </a:rPr>
              <a:t> yang dapat bereaksi secara fleksibel terhadap perubahan-perubahan. </a:t>
            </a:r>
          </a:p>
        </p:txBody>
      </p:sp>
      <p:sp>
        <p:nvSpPr>
          <p:cNvPr name="TextBox 7" id="7"/>
          <p:cNvSpPr txBox="true"/>
          <p:nvPr/>
        </p:nvSpPr>
        <p:spPr>
          <a:xfrm rot="0">
            <a:off x="1604473" y="1336634"/>
            <a:ext cx="2731345" cy="962660"/>
          </a:xfrm>
          <a:prstGeom prst="rect">
            <a:avLst/>
          </a:prstGeom>
        </p:spPr>
        <p:txBody>
          <a:bodyPr anchor="t" rtlCol="false" tIns="0" lIns="0" bIns="0" rIns="0">
            <a:spAutoFit/>
          </a:bodyPr>
          <a:lstStyle/>
          <a:p>
            <a:pPr algn="ctr">
              <a:lnSpc>
                <a:spcPts val="7839"/>
              </a:lnSpc>
            </a:pPr>
            <a:r>
              <a:rPr lang="en-US" sz="5600">
                <a:solidFill>
                  <a:srgbClr val="000000"/>
                </a:solidFill>
                <a:latin typeface="Open Sauce Light Bold"/>
              </a:rPr>
              <a:t>Definisi</a:t>
            </a:r>
          </a:p>
        </p:txBody>
      </p:sp>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024701" y="1952513"/>
            <a:ext cx="417112" cy="655462"/>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176108" y="659498"/>
            <a:ext cx="417112" cy="655462"/>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900613" y="3514725"/>
            <a:ext cx="13858435" cy="4008755"/>
          </a:xfrm>
          <a:prstGeom prst="rect">
            <a:avLst/>
          </a:prstGeom>
        </p:spPr>
        <p:txBody>
          <a:bodyPr anchor="t" rtlCol="false" tIns="0" lIns="0" bIns="0" rIns="0">
            <a:spAutoFit/>
          </a:bodyPr>
          <a:lstStyle/>
          <a:p>
            <a:pPr algn="just" marL="0" indent="0" lvl="0">
              <a:lnSpc>
                <a:spcPts val="5320"/>
              </a:lnSpc>
              <a:spcBef>
                <a:spcPct val="0"/>
              </a:spcBef>
            </a:pPr>
            <a:r>
              <a:rPr lang="en-US" sz="3800">
                <a:solidFill>
                  <a:srgbClr val="272727"/>
                </a:solidFill>
                <a:latin typeface="Open Sauce Light"/>
              </a:rPr>
              <a:t>Pekerjaan dapat dieksekusi dalam urutan apa pun. </a:t>
            </a:r>
            <a:r>
              <a:rPr lang="en-US" sz="3800">
                <a:solidFill>
                  <a:srgbClr val="272727"/>
                </a:solidFill>
                <a:latin typeface="Open Sauce Light Bold"/>
              </a:rPr>
              <a:t>Masalahnya adalah bagaimana cara menentukan pengaturan optimal tersebut, yaitu yang dengan total </a:t>
            </a:r>
            <a:r>
              <a:rPr lang="en-US" sz="3800">
                <a:solidFill>
                  <a:srgbClr val="272727"/>
                </a:solidFill>
                <a:latin typeface="Open Sauce Light Bold Italics"/>
              </a:rPr>
              <a:t>makespan</a:t>
            </a:r>
            <a:r>
              <a:rPr lang="en-US" sz="3800">
                <a:solidFill>
                  <a:srgbClr val="272727"/>
                </a:solidFill>
                <a:latin typeface="Open Sauce Light Bold"/>
              </a:rPr>
              <a:t>(</a:t>
            </a:r>
            <a:r>
              <a:rPr lang="en-US" sz="3800">
                <a:solidFill>
                  <a:srgbClr val="272727"/>
                </a:solidFill>
                <a:latin typeface="Open Sauce Light"/>
              </a:rPr>
              <a:t>waktu penyelesaian pekerjaan maksimum yang merupakan penjumlahan dari seluruh waktu proses pada suatu penjadwalan</a:t>
            </a:r>
            <a:r>
              <a:rPr lang="en-US" sz="3800">
                <a:solidFill>
                  <a:srgbClr val="272727"/>
                </a:solidFill>
                <a:latin typeface="Open Sauce Light Bold"/>
              </a:rPr>
              <a:t>) eksekusi pekerjaan sesingkat mungkin. </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5024038" y="8140669"/>
            <a:ext cx="2235262" cy="2235262"/>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189800" y="1993220"/>
            <a:ext cx="1039498" cy="1050963"/>
          </a:xfrm>
          <a:prstGeom prst="rect">
            <a:avLst/>
          </a:prstGeom>
        </p:spPr>
      </p:pic>
      <p:sp>
        <p:nvSpPr>
          <p:cNvPr name="TextBox 5" id="5"/>
          <p:cNvSpPr txBox="true"/>
          <p:nvPr/>
        </p:nvSpPr>
        <p:spPr>
          <a:xfrm rot="0">
            <a:off x="1900613" y="2065947"/>
            <a:ext cx="2943721" cy="962660"/>
          </a:xfrm>
          <a:prstGeom prst="rect">
            <a:avLst/>
          </a:prstGeom>
        </p:spPr>
        <p:txBody>
          <a:bodyPr anchor="t" rtlCol="false" tIns="0" lIns="0" bIns="0" rIns="0">
            <a:spAutoFit/>
          </a:bodyPr>
          <a:lstStyle/>
          <a:p>
            <a:pPr algn="ctr">
              <a:lnSpc>
                <a:spcPts val="7839"/>
              </a:lnSpc>
            </a:pPr>
            <a:r>
              <a:rPr lang="en-US" sz="5600">
                <a:solidFill>
                  <a:srgbClr val="000000"/>
                </a:solidFill>
                <a:latin typeface="Open Sauce Light Bold"/>
              </a:rPr>
              <a:t>Problem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5400000">
            <a:off x="0" y="119143"/>
            <a:ext cx="10287000" cy="10287000"/>
          </a:xfrm>
          <a:prstGeom prst="rect">
            <a:avLst/>
          </a:prstGeom>
        </p:spPr>
      </p:pic>
      <p:sp>
        <p:nvSpPr>
          <p:cNvPr name="TextBox 3" id="3"/>
          <p:cNvSpPr txBox="true"/>
          <p:nvPr/>
        </p:nvSpPr>
        <p:spPr>
          <a:xfrm rot="0">
            <a:off x="7666658" y="3614818"/>
            <a:ext cx="5240685" cy="31337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Bold"/>
              </a:rPr>
              <a:t>Operator</a:t>
            </a:r>
          </a:p>
          <a:p>
            <a:pPr algn="ctr">
              <a:lnSpc>
                <a:spcPts val="12599"/>
              </a:lnSpc>
            </a:pPr>
            <a:r>
              <a:rPr lang="en-US" sz="9000">
                <a:solidFill>
                  <a:srgbClr val="000000"/>
                </a:solidFill>
                <a:latin typeface="Open Sans Bold"/>
              </a:rPr>
              <a:t>Genetika</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177767" y="3776743"/>
            <a:ext cx="1675015" cy="2971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DAEgtbWjRLs</dc:identifier>
  <dcterms:modified xsi:type="dcterms:W3CDTF">2011-08-01T06:04:30Z</dcterms:modified>
  <cp:revision>1</cp:revision>
  <dc:title>24_ProjectUAS</dc:title>
</cp:coreProperties>
</file>