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Poppins Medium"/>
      <p:regular r:id="rId35"/>
      <p:bold r:id="rId36"/>
      <p:italic r:id="rId37"/>
      <p:boldItalic r:id="rId38"/>
    </p:embeddedFont>
    <p:embeddedFont>
      <p:font typeface="Poppins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bold.fntdata"/><Relationship Id="rId20" Type="http://schemas.openxmlformats.org/officeDocument/2006/relationships/slide" Target="slides/slide15.xml"/><Relationship Id="rId42" Type="http://schemas.openxmlformats.org/officeDocument/2006/relationships/font" Target="fonts/PoppinsSemiBold-boldItalic.fntdata"/><Relationship Id="rId41" Type="http://schemas.openxmlformats.org/officeDocument/2006/relationships/font" Target="fonts/PoppinsSemiBol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Poppins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PoppinsMedium-italic.fntdata"/><Relationship Id="rId14" Type="http://schemas.openxmlformats.org/officeDocument/2006/relationships/slide" Target="slides/slide9.xml"/><Relationship Id="rId36" Type="http://schemas.openxmlformats.org/officeDocument/2006/relationships/font" Target="fonts/PoppinsMedium-bold.fntdata"/><Relationship Id="rId17" Type="http://schemas.openxmlformats.org/officeDocument/2006/relationships/slide" Target="slides/slide12.xml"/><Relationship Id="rId39" Type="http://schemas.openxmlformats.org/officeDocument/2006/relationships/font" Target="fonts/Poppins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Poppins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0694263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60694263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160694263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>
            <p:ph idx="2" type="pic"/>
          </p:nvPr>
        </p:nvSpPr>
        <p:spPr>
          <a:xfrm>
            <a:off x="7023400" y="3919600"/>
            <a:ext cx="4128000" cy="3295200"/>
          </a:xfrm>
          <a:prstGeom prst="roundRect">
            <a:avLst>
              <a:gd fmla="val 5727" name="adj"/>
            </a:avLst>
          </a:prstGeom>
          <a:noFill/>
          <a:ln>
            <a:noFill/>
          </a:ln>
        </p:spPr>
      </p:sp>
      <p:sp>
        <p:nvSpPr>
          <p:cNvPr id="56" name="Google Shape;56;p13"/>
          <p:cNvSpPr/>
          <p:nvPr>
            <p:ph idx="3" type="pic"/>
          </p:nvPr>
        </p:nvSpPr>
        <p:spPr>
          <a:xfrm>
            <a:off x="7023400" y="-219433"/>
            <a:ext cx="4128000" cy="4059300"/>
          </a:xfrm>
          <a:prstGeom prst="roundRect">
            <a:avLst>
              <a:gd fmla="val 5727" name="adj"/>
            </a:avLst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046067" y="2855478"/>
            <a:ext cx="51408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b="1" sz="5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046067" y="3630733"/>
            <a:ext cx="485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25200" y="2816800"/>
            <a:ext cx="3337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0" y="2407000"/>
            <a:ext cx="107700" cy="204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41600" y="2223233"/>
            <a:ext cx="68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-71733" y="-83667"/>
            <a:ext cx="4386900" cy="70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2055700" y="1948300"/>
            <a:ext cx="4386900" cy="5247300"/>
          </a:xfrm>
          <a:prstGeom prst="roundRect">
            <a:avLst>
              <a:gd fmla="val 4420" name="adj"/>
            </a:avLst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7195667" y="4057216"/>
            <a:ext cx="4386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67" name="Google Shape;67;p15"/>
          <p:cNvSpPr txBox="1"/>
          <p:nvPr>
            <p:ph idx="3" type="title"/>
          </p:nvPr>
        </p:nvSpPr>
        <p:spPr>
          <a:xfrm>
            <a:off x="7195667" y="3114416"/>
            <a:ext cx="4386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5488"/>
              </a:buClr>
              <a:buSzPts val="3600"/>
              <a:buNone/>
              <a:defRPr sz="4800">
                <a:solidFill>
                  <a:srgbClr val="1154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195667" y="4886667"/>
            <a:ext cx="485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15600" y="1169810"/>
            <a:ext cx="3744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15600" y="1852800"/>
            <a:ext cx="374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s">
  <p:cSld name="Break Slide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-49600" y="-56667"/>
            <a:ext cx="12320400" cy="6968700"/>
          </a:xfrm>
          <a:prstGeom prst="rect">
            <a:avLst/>
          </a:prstGeom>
          <a:solidFill>
            <a:srgbClr val="11548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5922800" y="3045933"/>
            <a:ext cx="5763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ctrTitle"/>
          </p:nvPr>
        </p:nvSpPr>
        <p:spPr>
          <a:xfrm>
            <a:off x="2212900" y="442801"/>
            <a:ext cx="533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800"/>
              <a:t>Business Performance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br>
              <a:rPr lang="en-US" sz="4000"/>
            </a:br>
            <a:r>
              <a:rPr lang="en-US" sz="4600">
                <a:solidFill>
                  <a:schemeClr val="accent1"/>
                </a:solidFill>
              </a:rPr>
              <a:t>Olist</a:t>
            </a:r>
            <a:endParaRPr sz="4600">
              <a:solidFill>
                <a:schemeClr val="accent1"/>
              </a:solidFill>
            </a:endParaRPr>
          </a:p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2212900" y="3429012"/>
            <a:ext cx="48552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Luthfi Raditya Meza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 2022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3">
            <a:alphaModFix/>
          </a:blip>
          <a:srcRect b="0" l="0" r="27230" t="0"/>
          <a:stretch/>
        </p:blipFill>
        <p:spPr>
          <a:xfrm flipH="1">
            <a:off x="3035325" y="3999750"/>
            <a:ext cx="9156675" cy="28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/>
          <p:nvPr/>
        </p:nvSpPr>
        <p:spPr>
          <a:xfrm>
            <a:off x="0" y="-75900"/>
            <a:ext cx="1381800" cy="69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586267" y="593367"/>
            <a:ext cx="110212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Order by </a:t>
            </a:r>
            <a:r>
              <a:rPr b="1" lang="en-US" sz="3000">
                <a:solidFill>
                  <a:schemeClr val="accent1"/>
                </a:solidFill>
              </a:rPr>
              <a:t>Order Time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36326" y="1208887"/>
            <a:ext cx="10788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oppins Medium"/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day with the most total of order is Monday. Customers order more often during the noon(11-18).</a:t>
            </a:r>
            <a:endParaRPr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64" y="1592275"/>
            <a:ext cx="10789024" cy="50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12675" y="6627175"/>
            <a:ext cx="406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 Medium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Source: </a:t>
            </a:r>
            <a:r>
              <a:rPr lang="en-US" sz="900">
                <a:latin typeface="Poppins Medium"/>
                <a:ea typeface="Poppins Medium"/>
                <a:cs typeface="Poppins Medium"/>
                <a:sym typeface="Poppins Medium"/>
              </a:rPr>
              <a:t>Brazilian E-Commerce Public Dataset by Olist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585450" y="517167"/>
            <a:ext cx="110211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Total of Sold vs Mean of Sold by </a:t>
            </a:r>
            <a:r>
              <a:rPr b="1" lang="en-US" sz="3000">
                <a:solidFill>
                  <a:srgbClr val="115488"/>
                </a:solidFill>
              </a:rPr>
              <a:t>State</a:t>
            </a:r>
            <a:br>
              <a:rPr lang="en-US" sz="3000"/>
            </a:br>
            <a:r>
              <a:rPr lang="en-US" sz="1800">
                <a:solidFill>
                  <a:srgbClr val="115488"/>
                </a:solidFill>
              </a:rPr>
              <a:t>Period: all time</a:t>
            </a:r>
            <a:br>
              <a:rPr lang="en-US" sz="3000">
                <a:solidFill>
                  <a:srgbClr val="115488"/>
                </a:solidFill>
              </a:rPr>
            </a:br>
            <a:endParaRPr sz="3000">
              <a:solidFill>
                <a:srgbClr val="115488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701482" y="1366300"/>
            <a:ext cx="10789036" cy="585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11299" r="22352" t="0"/>
          <a:stretch/>
        </p:blipFill>
        <p:spPr>
          <a:xfrm>
            <a:off x="6495050" y="2104025"/>
            <a:ext cx="4995476" cy="4368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 flipH="1">
            <a:off x="625263" y="1723775"/>
            <a:ext cx="47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of sold by state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10495" r="20997" t="0"/>
          <a:stretch/>
        </p:blipFill>
        <p:spPr>
          <a:xfrm>
            <a:off x="701475" y="2105250"/>
            <a:ext cx="5158019" cy="4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 flipH="1">
            <a:off x="6418613" y="1723775"/>
            <a:ext cx="47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of sold by state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12675" y="6627175"/>
            <a:ext cx="406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 Medium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Source: </a:t>
            </a:r>
            <a:r>
              <a:rPr lang="en-US" sz="900">
                <a:latin typeface="Poppins Medium"/>
                <a:ea typeface="Poppins Medium"/>
                <a:cs typeface="Poppins Medium"/>
                <a:sym typeface="Poppins Medium"/>
              </a:rPr>
              <a:t>Brazilian E-Commerce Public Dataset by Olist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585400" y="593367"/>
            <a:ext cx="1102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Total of Sold vs Mean of Sold by </a:t>
            </a:r>
            <a:r>
              <a:rPr b="1" lang="en-US" sz="3000">
                <a:solidFill>
                  <a:srgbClr val="115488"/>
                </a:solidFill>
              </a:rPr>
              <a:t>State</a:t>
            </a:r>
            <a:endParaRPr b="1" sz="3000">
              <a:solidFill>
                <a:srgbClr val="115488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85407" y="1132243"/>
            <a:ext cx="10788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Poppins Medium"/>
                <a:ea typeface="Poppins Medium"/>
                <a:cs typeface="Poppins Medium"/>
                <a:sym typeface="Poppins Medium"/>
              </a:rPr>
              <a:t>Some states have a high total amount of sold but have a low price (calculated using the mean). For example, SP(Sao Paulo), this state is the most valuable state(</a:t>
            </a:r>
            <a:r>
              <a:rPr b="1" lang="en-US" sz="1600">
                <a:solidFill>
                  <a:srgbClr val="115488"/>
                </a:solidFill>
                <a:latin typeface="Poppins"/>
                <a:ea typeface="Poppins"/>
                <a:cs typeface="Poppins"/>
                <a:sym typeface="Poppins"/>
              </a:rPr>
              <a:t>R$ 5.448.302 </a:t>
            </a:r>
            <a:r>
              <a:rPr lang="en-US" sz="16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sold</a:t>
            </a:r>
            <a:r>
              <a:rPr lang="en-US" sz="1600">
                <a:latin typeface="Poppins Medium"/>
                <a:ea typeface="Poppins Medium"/>
                <a:cs typeface="Poppins Medium"/>
                <a:sym typeface="Poppins Medium"/>
              </a:rPr>
              <a:t>), but the customer there pays the lowest for each order(</a:t>
            </a:r>
            <a:r>
              <a:rPr b="1" lang="en-US" sz="1600">
                <a:solidFill>
                  <a:srgbClr val="115488"/>
                </a:solidFill>
                <a:latin typeface="Poppins"/>
                <a:ea typeface="Poppins"/>
                <a:cs typeface="Poppins"/>
                <a:sym typeface="Poppins"/>
              </a:rPr>
              <a:t>R$ 110</a:t>
            </a:r>
            <a:r>
              <a:rPr lang="en-US" sz="1600"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986700" y="2236025"/>
            <a:ext cx="4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 of price each customer by customer state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6987650" y="2236025"/>
            <a:ext cx="29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</a:t>
            </a:r>
            <a:r>
              <a:rPr lang="en-US"/>
              <a:t>of price by customer state</a:t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12675" y="6627175"/>
            <a:ext cx="406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 Medium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Source: </a:t>
            </a:r>
            <a:r>
              <a:rPr lang="en-US" sz="900">
                <a:latin typeface="Poppins Medium"/>
                <a:ea typeface="Poppins Medium"/>
                <a:cs typeface="Poppins Medium"/>
                <a:sym typeface="Poppins Medium"/>
              </a:rPr>
              <a:t>Brazilian E-Commerce Public Dataset by Olist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7175" l="0" r="0" t="0"/>
          <a:stretch/>
        </p:blipFill>
        <p:spPr>
          <a:xfrm>
            <a:off x="1569975" y="2636225"/>
            <a:ext cx="8819749" cy="3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195667" y="4057216"/>
            <a:ext cx="438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5" name="Google Shape;205;p31"/>
          <p:cNvSpPr txBox="1"/>
          <p:nvPr>
            <p:ph idx="3" type="title"/>
          </p:nvPr>
        </p:nvSpPr>
        <p:spPr>
          <a:xfrm>
            <a:off x="7195667" y="3114416"/>
            <a:ext cx="4386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5488"/>
              </a:buClr>
              <a:buSzPts val="36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00" y="3006925"/>
            <a:ext cx="4544400" cy="302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586267" y="1282746"/>
            <a:ext cx="11019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</a:rPr>
              <a:t>In 2018(january to august), total amount of order </a:t>
            </a:r>
            <a:r>
              <a:rPr b="1" lang="en-US">
                <a:solidFill>
                  <a:schemeClr val="dk1"/>
                </a:solidFill>
              </a:rPr>
              <a:t>increased by +136%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The amount of sold increase by +131%</a:t>
            </a:r>
            <a:r>
              <a:rPr lang="en-US">
                <a:solidFill>
                  <a:schemeClr val="dk1"/>
                </a:solidFill>
              </a:rPr>
              <a:t>. The highest amount of sold occurs in November,</a:t>
            </a:r>
            <a:r>
              <a:rPr b="1" lang="en-US">
                <a:solidFill>
                  <a:schemeClr val="dk1"/>
                </a:solidFill>
              </a:rPr>
              <a:t> it is because of black friday in 24 November</a:t>
            </a:r>
            <a:r>
              <a:rPr lang="en-US">
                <a:solidFill>
                  <a:schemeClr val="dk1"/>
                </a:solidFill>
              </a:rPr>
              <a:t>. Black friday causes total daily sales on black friday to </a:t>
            </a:r>
            <a:r>
              <a:rPr b="1" lang="en-US">
                <a:solidFill>
                  <a:schemeClr val="dk1"/>
                </a:solidFill>
              </a:rPr>
              <a:t>increase 5x</a:t>
            </a:r>
            <a:r>
              <a:rPr lang="en-US">
                <a:solidFill>
                  <a:schemeClr val="dk1"/>
                </a:solidFill>
              </a:rPr>
              <a:t> than the average for other days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</a:rPr>
              <a:t>Credit card is the most widely use type of payment, </a:t>
            </a:r>
            <a:r>
              <a:rPr b="1" lang="en-US">
                <a:solidFill>
                  <a:schemeClr val="dk1"/>
                </a:solidFill>
              </a:rPr>
              <a:t>76% of transactions that occur at olist(all period) use credit card.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</a:rPr>
              <a:t>Total orders tend to be a small on weekend(saturday and sunday). Customers order more often during the noon(11-18).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</a:rPr>
              <a:t>Some states have a high total amount of sold but have a low price, for example Sao Paolo.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86267" y="593367"/>
            <a:ext cx="110212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Summary</a:t>
            </a:r>
            <a:endParaRPr b="0" i="0" sz="3000" u="none" cap="none" strike="noStrike">
              <a:solidFill>
                <a:srgbClr val="11548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12366171" y="-1446617"/>
            <a:ext cx="4019714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This January 2022, Dairy division 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increased by +27% </a:t>
            </a: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on Average Weekly and overall YTD Revenue compared to same month on the previous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On the monthly Revenue index growth, Dairy division had 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above border line (1)</a:t>
            </a: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for the last 3 months</a:t>
            </a:r>
            <a:endParaRPr b="0" i="0" sz="16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Drop size 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increased by +11.5% with 340 pieces </a:t>
            </a: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drop per visit and day of visit 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increased by +1.5% with rate of 2.1x visit </a:t>
            </a: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per customer per 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Top % growing province was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Kalimantan Utara with +457.5% </a:t>
            </a: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and Bottom % growing province was 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Sumatera Barat with +3.8%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AutoNum type="arabicPeriod"/>
            </a:pP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Top absolute province was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Jawa Barat with +23.11B </a:t>
            </a:r>
            <a:r>
              <a:rPr b="0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and Bottom absolute province was </a:t>
            </a:r>
            <a:r>
              <a:rPr b="1" i="0" lang="en-US" sz="1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Sulawesi Barat with +0.08B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3890742" y="2321017"/>
            <a:ext cx="5185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YOU!</a:t>
            </a:r>
            <a:endParaRPr b="0" i="0" sz="80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/>
        </p:nvSpPr>
        <p:spPr>
          <a:xfrm>
            <a:off x="1078800" y="1575825"/>
            <a:ext cx="10034400" cy="64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Olist </a:t>
            </a:r>
            <a:r>
              <a:rPr b="0" i="0" lang="en-US" sz="1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Colours</a:t>
            </a:r>
            <a:endParaRPr b="0" i="0" sz="146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5727797" y="2720238"/>
            <a:ext cx="1188000" cy="1005600"/>
          </a:xfrm>
          <a:prstGeom prst="roundRect">
            <a:avLst>
              <a:gd fmla="val 16667" name="adj"/>
            </a:avLst>
          </a:prstGeom>
          <a:solidFill>
            <a:srgbClr val="00D99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7143557" y="2720238"/>
            <a:ext cx="1188000" cy="1005600"/>
          </a:xfrm>
          <a:prstGeom prst="roundRect">
            <a:avLst>
              <a:gd fmla="val 16667" name="adj"/>
            </a:avLst>
          </a:prstGeom>
          <a:solidFill>
            <a:srgbClr val="006D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4312031" y="2720238"/>
            <a:ext cx="1188000" cy="1005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727797" y="2929638"/>
            <a:ext cx="1188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#</a:t>
            </a:r>
            <a:r>
              <a:rPr lang="en-US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00D993</a:t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7143563" y="2929638"/>
            <a:ext cx="1188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#</a:t>
            </a:r>
            <a:r>
              <a:rPr lang="en-US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006D46</a:t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4312031" y="2929638"/>
            <a:ext cx="1188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#</a:t>
            </a:r>
            <a:r>
              <a:rPr lang="en-US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0B29D0</a:t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11662" t="0"/>
          <a:stretch/>
        </p:blipFill>
        <p:spPr>
          <a:xfrm>
            <a:off x="846987" y="2574737"/>
            <a:ext cx="4232028" cy="27954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529"/>
              </a:srgbClr>
            </a:outerShdw>
          </a:effectLst>
        </p:spPr>
      </p:pic>
      <p:sp>
        <p:nvSpPr>
          <p:cNvPr id="239" name="Google Shape;239;p35"/>
          <p:cNvSpPr/>
          <p:nvPr/>
        </p:nvSpPr>
        <p:spPr>
          <a:xfrm rot="5400000">
            <a:off x="5347446" y="3726566"/>
            <a:ext cx="780399" cy="457200"/>
          </a:xfrm>
          <a:prstGeom prst="triangle">
            <a:avLst>
              <a:gd fmla="val 50000" name="adj"/>
            </a:avLst>
          </a:prstGeom>
          <a:solidFill>
            <a:srgbClr val="2A93D6"/>
          </a:solidFill>
          <a:ln cap="flat" cmpd="sng" w="25400">
            <a:solidFill>
              <a:srgbClr val="2A93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3206" y="3671048"/>
            <a:ext cx="1065188" cy="60151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 rot="5400000">
            <a:off x="7303754" y="3726566"/>
            <a:ext cx="780399" cy="457200"/>
          </a:xfrm>
          <a:prstGeom prst="triangle">
            <a:avLst>
              <a:gd fmla="val 50000" name="adj"/>
            </a:avLst>
          </a:prstGeom>
          <a:solidFill>
            <a:srgbClr val="2A93D6"/>
          </a:solidFill>
          <a:ln cap="flat" cmpd="sng" w="25400">
            <a:solidFill>
              <a:srgbClr val="2A93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232" y="2440313"/>
            <a:ext cx="2676525" cy="3076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529"/>
              </a:srgbClr>
            </a:outerShdw>
          </a:effectLst>
        </p:spPr>
      </p:pic>
      <p:sp>
        <p:nvSpPr>
          <p:cNvPr id="243" name="Google Shape;243;p35"/>
          <p:cNvSpPr txBox="1"/>
          <p:nvPr>
            <p:ph type="title"/>
          </p:nvPr>
        </p:nvSpPr>
        <p:spPr>
          <a:xfrm>
            <a:off x="738667" y="745767"/>
            <a:ext cx="110212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/>
              <a:t>Tableau Preferences – </a:t>
            </a:r>
            <a:r>
              <a:rPr lang="en-US" sz="3000">
                <a:solidFill>
                  <a:srgbClr val="115488"/>
                </a:solidFill>
              </a:rPr>
              <a:t>EDTS Colours</a:t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585401" y="1144587"/>
            <a:ext cx="10789036" cy="585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oppins Medium"/>
              <a:buNone/>
            </a:pPr>
            <a:r>
              <a:rPr b="0" i="0" lang="en-US" sz="1400" u="none" cap="none" strike="noStrike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Replace default Preferences.tps in “My Documents” &gt; “My Tableau Repository” using following file for adding new color palette in Tableau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1025200" y="2816800"/>
            <a:ext cx="3337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800">
                <a:solidFill>
                  <a:schemeClr val="accent1"/>
                </a:solidFill>
              </a:rPr>
              <a:t>Agenda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5372186" y="2321020"/>
            <a:ext cx="58026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Summary &amp;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7195667" y="4057216"/>
            <a:ext cx="438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21"/>
          <p:cNvSpPr txBox="1"/>
          <p:nvPr>
            <p:ph idx="3" type="title"/>
          </p:nvPr>
        </p:nvSpPr>
        <p:spPr>
          <a:xfrm>
            <a:off x="7195667" y="3114416"/>
            <a:ext cx="4386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5488"/>
              </a:buClr>
              <a:buSzPts val="3600"/>
              <a:buNone/>
            </a:pPr>
            <a:r>
              <a:rPr lang="en-U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25" y="2939425"/>
            <a:ext cx="4736400" cy="3159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4294967295" type="title"/>
          </p:nvPr>
        </p:nvSpPr>
        <p:spPr>
          <a:xfrm>
            <a:off x="3376350" y="3059550"/>
            <a:ext cx="543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What will you get?</a:t>
            </a:r>
            <a:endParaRPr b="1"/>
          </a:p>
        </p:txBody>
      </p:sp>
      <p:sp>
        <p:nvSpPr>
          <p:cNvPr id="105" name="Google Shape;105;p22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580700" y="593367"/>
            <a:ext cx="110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Objectives</a:t>
            </a:r>
            <a:endParaRPr sz="3000">
              <a:solidFill>
                <a:srgbClr val="115488"/>
              </a:solidFill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580684" y="2017233"/>
            <a:ext cx="715600" cy="72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3"/>
          <p:cNvSpPr txBox="1"/>
          <p:nvPr>
            <p:ph idx="4294967295" type="body"/>
          </p:nvPr>
        </p:nvSpPr>
        <p:spPr>
          <a:xfrm>
            <a:off x="1401145" y="2434767"/>
            <a:ext cx="3946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Deliver current condition of the </a:t>
            </a:r>
            <a:r>
              <a:rPr lang="en-US" sz="1600"/>
              <a:t>c</a:t>
            </a:r>
            <a:r>
              <a:rPr lang="en-US" sz="1600"/>
              <a:t>ompany to know the business performance.</a:t>
            </a:r>
            <a:endParaRPr sz="1600"/>
          </a:p>
        </p:txBody>
      </p:sp>
      <p:sp>
        <p:nvSpPr>
          <p:cNvPr id="113" name="Google Shape;113;p23"/>
          <p:cNvSpPr txBox="1"/>
          <p:nvPr>
            <p:ph idx="4294967295" type="body"/>
          </p:nvPr>
        </p:nvSpPr>
        <p:spPr>
          <a:xfrm>
            <a:off x="1401150" y="1859975"/>
            <a:ext cx="40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-US" sz="2000">
                <a:solidFill>
                  <a:srgbClr val="115488"/>
                </a:solidFill>
              </a:rPr>
              <a:t>Company Current Condition</a:t>
            </a:r>
            <a:endParaRPr b="1" sz="2000">
              <a:solidFill>
                <a:srgbClr val="115488"/>
              </a:solidFill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5768684" y="2017233"/>
            <a:ext cx="715600" cy="72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3"/>
          <p:cNvSpPr txBox="1"/>
          <p:nvPr>
            <p:ph idx="4294967295" type="body"/>
          </p:nvPr>
        </p:nvSpPr>
        <p:spPr>
          <a:xfrm>
            <a:off x="6589151" y="2434767"/>
            <a:ext cx="3946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Can be increase company value from the new business insight.</a:t>
            </a:r>
            <a:endParaRPr sz="1600"/>
          </a:p>
        </p:txBody>
      </p:sp>
      <p:sp>
        <p:nvSpPr>
          <p:cNvPr id="116" name="Google Shape;116;p23"/>
          <p:cNvSpPr txBox="1"/>
          <p:nvPr>
            <p:ph idx="4294967295" type="body"/>
          </p:nvPr>
        </p:nvSpPr>
        <p:spPr>
          <a:xfrm>
            <a:off x="6589145" y="1859967"/>
            <a:ext cx="394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-US" sz="2000">
                <a:solidFill>
                  <a:srgbClr val="115488"/>
                </a:solidFill>
              </a:rPr>
              <a:t>Increase Company Value</a:t>
            </a:r>
            <a:endParaRPr b="1" sz="2000">
              <a:solidFill>
                <a:srgbClr val="115488"/>
              </a:solidFill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580684" y="4177400"/>
            <a:ext cx="715600" cy="72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3"/>
          <p:cNvSpPr txBox="1"/>
          <p:nvPr>
            <p:ph idx="4294967295" type="body"/>
          </p:nvPr>
        </p:nvSpPr>
        <p:spPr>
          <a:xfrm>
            <a:off x="1401145" y="4594934"/>
            <a:ext cx="39468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Get a new business insight that can help to reach a new level of company achievement.</a:t>
            </a:r>
            <a:endParaRPr/>
          </a:p>
        </p:txBody>
      </p:sp>
      <p:sp>
        <p:nvSpPr>
          <p:cNvPr id="119" name="Google Shape;119;p23"/>
          <p:cNvSpPr txBox="1"/>
          <p:nvPr>
            <p:ph idx="4294967295" type="body"/>
          </p:nvPr>
        </p:nvSpPr>
        <p:spPr>
          <a:xfrm>
            <a:off x="1401145" y="4020133"/>
            <a:ext cx="394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-US" sz="2000">
                <a:solidFill>
                  <a:srgbClr val="115488"/>
                </a:solidFill>
              </a:rPr>
              <a:t>Get New Business Insight</a:t>
            </a:r>
            <a:endParaRPr b="1" sz="2000">
              <a:solidFill>
                <a:srgbClr val="115488"/>
              </a:solidFill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5768684" y="4177400"/>
            <a:ext cx="715600" cy="72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23"/>
          <p:cNvSpPr txBox="1"/>
          <p:nvPr>
            <p:ph idx="4294967295" type="body"/>
          </p:nvPr>
        </p:nvSpPr>
        <p:spPr>
          <a:xfrm>
            <a:off x="6589145" y="4594934"/>
            <a:ext cx="39468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Give the company idea to make the future strategy to handle the obstacle for their business.</a:t>
            </a:r>
            <a:endParaRPr/>
          </a:p>
        </p:txBody>
      </p:sp>
      <p:sp>
        <p:nvSpPr>
          <p:cNvPr id="122" name="Google Shape;122;p23"/>
          <p:cNvSpPr txBox="1"/>
          <p:nvPr>
            <p:ph idx="4294967295" type="body"/>
          </p:nvPr>
        </p:nvSpPr>
        <p:spPr>
          <a:xfrm>
            <a:off x="6589145" y="4020134"/>
            <a:ext cx="394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000">
                <a:solidFill>
                  <a:srgbClr val="115488"/>
                </a:solidFill>
              </a:rPr>
              <a:t>Plan for Future Strategy</a:t>
            </a:r>
            <a:endParaRPr b="1" sz="2000">
              <a:solidFill>
                <a:srgbClr val="115488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descr="Icon&#10;&#10;Description automatically generated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6705" y="2088290"/>
            <a:ext cx="559557" cy="559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25" name="Google Shape;1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00" y="4271688"/>
            <a:ext cx="532623" cy="532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26" name="Google Shape;12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1209" y="4237782"/>
            <a:ext cx="541249" cy="54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27" name="Google Shape;12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681" y="2214115"/>
            <a:ext cx="524308" cy="524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7195667" y="4057216"/>
            <a:ext cx="438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Business Performance</a:t>
            </a:r>
            <a:endParaRPr/>
          </a:p>
        </p:txBody>
      </p:sp>
      <p:sp>
        <p:nvSpPr>
          <p:cNvPr id="134" name="Google Shape;134;p24"/>
          <p:cNvSpPr txBox="1"/>
          <p:nvPr>
            <p:ph idx="3" type="title"/>
          </p:nvPr>
        </p:nvSpPr>
        <p:spPr>
          <a:xfrm>
            <a:off x="7195667" y="3114416"/>
            <a:ext cx="4386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5488"/>
              </a:buClr>
              <a:buSzPts val="36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30475" r="8193" t="0"/>
          <a:stretch/>
        </p:blipFill>
        <p:spPr>
          <a:xfrm>
            <a:off x="2158650" y="3267175"/>
            <a:ext cx="3535800" cy="3242400"/>
          </a:xfrm>
          <a:prstGeom prst="roundRect">
            <a:avLst>
              <a:gd fmla="val 10963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585400" y="593367"/>
            <a:ext cx="110212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Business Performance in </a:t>
            </a:r>
            <a:r>
              <a:rPr lang="en-US" sz="3000">
                <a:solidFill>
                  <a:srgbClr val="1154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2018</a:t>
            </a:r>
            <a:endParaRPr b="0" i="0" sz="3000" u="none" cap="none" strike="noStrike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2678" y="6627175"/>
            <a:ext cx="373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 Medium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Source: Brazilian E-Commerce Public Dataset by Olist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36650" y="755300"/>
            <a:ext cx="116067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Medium"/>
              <a:buNone/>
            </a:pPr>
            <a:r>
              <a:t/>
            </a:r>
            <a:endParaRPr b="0" i="0" sz="1600" u="none" cap="none" strike="noStrike">
              <a:solidFill>
                <a:srgbClr val="6D6E7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oppins Medium"/>
              <a:buNone/>
            </a:pPr>
            <a:r>
              <a:rPr lang="en-US" sz="1600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2018(January to August), order increased from </a:t>
            </a:r>
            <a:r>
              <a:rPr b="1" lang="en-US" sz="1900">
                <a:solidFill>
                  <a:srgbClr val="006D46"/>
                </a:solidFill>
                <a:latin typeface="Poppins"/>
                <a:ea typeface="Poppins"/>
                <a:cs typeface="Poppins"/>
                <a:sym typeface="Poppins"/>
              </a:rPr>
              <a:t>22.6K</a:t>
            </a:r>
            <a:r>
              <a:rPr lang="en-US" sz="1600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order in 2017 to</a:t>
            </a:r>
            <a:r>
              <a:rPr b="1" lang="en-US" sz="1900">
                <a:solidFill>
                  <a:srgbClr val="006D46"/>
                </a:solidFill>
                <a:latin typeface="Poppins"/>
                <a:ea typeface="Poppins"/>
                <a:cs typeface="Poppins"/>
                <a:sym typeface="Poppins"/>
              </a:rPr>
              <a:t> 53.7K</a:t>
            </a:r>
            <a:r>
              <a:rPr lang="en-US" sz="1600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 2018(by percent </a:t>
            </a:r>
            <a:r>
              <a:rPr b="1" lang="en-US" sz="1900">
                <a:solidFill>
                  <a:srgbClr val="006D46"/>
                </a:solidFill>
                <a:latin typeface="Poppins"/>
                <a:ea typeface="Poppins"/>
                <a:cs typeface="Poppins"/>
                <a:sym typeface="Poppins"/>
              </a:rPr>
              <a:t>+136%</a:t>
            </a:r>
            <a:r>
              <a:rPr lang="en-US" sz="1600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 .</a:t>
            </a:r>
            <a:endParaRPr sz="1600">
              <a:solidFill>
                <a:srgbClr val="6D6E7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88" y="1689475"/>
            <a:ext cx="10263626" cy="47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50" y="1491300"/>
            <a:ext cx="10788900" cy="5034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11325345" y="622729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2675" y="6627175"/>
            <a:ext cx="406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 Medium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Source: </a:t>
            </a:r>
            <a:r>
              <a:rPr lang="en-US" sz="900">
                <a:latin typeface="Poppins Medium"/>
                <a:ea typeface="Poppins Medium"/>
                <a:cs typeface="Poppins Medium"/>
                <a:sym typeface="Poppins Medium"/>
              </a:rPr>
              <a:t>Brazilian E-Commerce Public Dataset by Olist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36326" y="629012"/>
            <a:ext cx="10788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Medium"/>
              <a:buNone/>
            </a:pPr>
            <a:r>
              <a:rPr lang="en-US" sz="1600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amount of sold in 2018 is increase by </a:t>
            </a:r>
            <a:r>
              <a:rPr b="1" lang="en-US" sz="190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+131% </a:t>
            </a:r>
            <a:r>
              <a:rPr lang="en-US" sz="1600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T</a:t>
            </a:r>
            <a:r>
              <a:rPr lang="en-US" sz="1600">
                <a:solidFill>
                  <a:srgbClr val="6D6E7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 highest amount of sold and order occurred in November 2017, this is due to black friday.</a:t>
            </a:r>
            <a:endParaRPr b="1" sz="1900">
              <a:solidFill>
                <a:srgbClr val="00B05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oppins Medium"/>
              <a:buNone/>
            </a:pPr>
            <a:r>
              <a:t/>
            </a:r>
            <a:endParaRPr b="1" sz="1900">
              <a:solidFill>
                <a:srgbClr val="00B05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14520" l="0" r="0" t="-14519"/>
          <a:stretch/>
        </p:blipFill>
        <p:spPr>
          <a:xfrm>
            <a:off x="3549825" y="4973275"/>
            <a:ext cx="524800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86267" y="440967"/>
            <a:ext cx="1102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Most Widely Used </a:t>
            </a:r>
            <a:r>
              <a:rPr b="1" lang="en-US" sz="3000">
                <a:solidFill>
                  <a:srgbClr val="115488"/>
                </a:solidFill>
              </a:rPr>
              <a:t>Payment Type</a:t>
            </a:r>
            <a:endParaRPr b="1" sz="3000">
              <a:solidFill>
                <a:srgbClr val="115488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586276" y="1106487"/>
            <a:ext cx="10788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oppins Medium"/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most widely used type of payment is </a:t>
            </a:r>
            <a:r>
              <a:rPr b="1" lang="en-US" sz="1600">
                <a:solidFill>
                  <a:srgbClr val="115488"/>
                </a:solidFill>
                <a:latin typeface="Poppins"/>
                <a:ea typeface="Poppins"/>
                <a:cs typeface="Poppins"/>
                <a:sym typeface="Poppins"/>
              </a:rPr>
              <a:t>Credit Card</a:t>
            </a:r>
            <a:endParaRPr b="1" i="0" sz="1600" u="none" cap="none" strike="noStrike">
              <a:solidFill>
                <a:srgbClr val="11548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1325345" y="622729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225" y="1832575"/>
            <a:ext cx="5672074" cy="28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200" y="1939425"/>
            <a:ext cx="976375" cy="8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4375" y="4652425"/>
            <a:ext cx="952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6">
            <a:alphaModFix/>
          </a:blip>
          <a:srcRect b="4936" l="24110" r="13459" t="4647"/>
          <a:stretch/>
        </p:blipFill>
        <p:spPr>
          <a:xfrm>
            <a:off x="2433575" y="1670875"/>
            <a:ext cx="3268649" cy="29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 rot="-5400000">
            <a:off x="4633325" y="2647000"/>
            <a:ext cx="247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ato"/>
                <a:ea typeface="Lato"/>
                <a:cs typeface="Lato"/>
                <a:sym typeface="Lato"/>
              </a:rPr>
              <a:t>payment instalment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2675" y="6627175"/>
            <a:ext cx="406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 Medium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Source: </a:t>
            </a:r>
            <a:r>
              <a:rPr lang="en-US" sz="900">
                <a:latin typeface="Poppins Medium"/>
                <a:ea typeface="Poppins Medium"/>
                <a:cs typeface="Poppins Medium"/>
                <a:sym typeface="Poppins Medium"/>
              </a:rPr>
              <a:t>Brazilian E-Commerce Public Dataset by Olist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