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9" r:id="rId4"/>
    <p:sldId id="258" r:id="rId5"/>
    <p:sldId id="268" r:id="rId6"/>
    <p:sldId id="257" r:id="rId7"/>
    <p:sldId id="260" r:id="rId8"/>
    <p:sldId id="261" r:id="rId9"/>
    <p:sldId id="262" r:id="rId10"/>
    <p:sldId id="263" r:id="rId11"/>
    <p:sldId id="265" r:id="rId12"/>
    <p:sldId id="266" r:id="rId13"/>
    <p:sldId id="267" r:id="rId14"/>
    <p:sldId id="277" r:id="rId15"/>
    <p:sldId id="278"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Title 5"/>
          <p:cNvSpPr>
            <a:spLocks noGrp="1"/>
          </p:cNvSpPr>
          <p:nvPr>
            <p:ph type="ctrTitle"/>
          </p:nvPr>
        </p:nvSpPr>
        <p:spPr>
          <a:xfrm>
            <a:off x="7110095" y="255905"/>
            <a:ext cx="4556125" cy="3103245"/>
          </a:xfrm>
        </p:spPr>
        <p:txBody>
          <a:bodyPr>
            <a:normAutofit fontScale="90000"/>
          </a:bodyPr>
          <a:p>
            <a:r>
              <a:rPr lang="en-US">
                <a:solidFill>
                  <a:schemeClr val="accent4"/>
                </a:solidFill>
              </a:rPr>
              <a:t>Final Project Presentation JC Data Science Batch 1</a:t>
            </a:r>
            <a:endParaRPr lang="en-US">
              <a:solidFill>
                <a:schemeClr val="accent4"/>
              </a:solidFill>
            </a:endParaRPr>
          </a:p>
        </p:txBody>
      </p:sp>
      <p:sp>
        <p:nvSpPr>
          <p:cNvPr id="7" name="Subtitle 6"/>
          <p:cNvSpPr>
            <a:spLocks noGrp="1"/>
          </p:cNvSpPr>
          <p:nvPr>
            <p:ph type="subTitle" idx="1"/>
          </p:nvPr>
        </p:nvSpPr>
        <p:spPr>
          <a:xfrm>
            <a:off x="7750810" y="3693160"/>
            <a:ext cx="3274060" cy="2290445"/>
          </a:xfrm>
        </p:spPr>
        <p:txBody>
          <a:bodyPr/>
          <a:p>
            <a:r>
              <a:rPr lang="en-US">
                <a:solidFill>
                  <a:schemeClr val="accent4"/>
                </a:solidFill>
              </a:rPr>
              <a:t>UK Data Accident 2005 -2015</a:t>
            </a:r>
            <a:endParaRPr lang="en-US">
              <a:solidFill>
                <a:schemeClr val="accent4"/>
              </a:solidFill>
            </a:endParaRPr>
          </a:p>
          <a:p>
            <a:endParaRPr lang="en-US">
              <a:solidFill>
                <a:schemeClr val="accent4"/>
              </a:solidFill>
            </a:endParaRPr>
          </a:p>
          <a:p>
            <a:r>
              <a:rPr lang="en-US">
                <a:solidFill>
                  <a:schemeClr val="accent4"/>
                </a:solidFill>
              </a:rPr>
              <a:t>by Luthfir Rahman Bagaskara</a:t>
            </a:r>
            <a:endParaRPr lang="en-US">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solidFill>
                  <a:schemeClr val="accent4"/>
                </a:solidFill>
              </a:rPr>
              <a:t>Random Forest and K-NN Method</a:t>
            </a:r>
            <a:endParaRPr lang="en-US">
              <a:solidFill>
                <a:schemeClr val="accent4"/>
              </a:solidFill>
            </a:endParaRPr>
          </a:p>
        </p:txBody>
      </p:sp>
      <p:sp>
        <p:nvSpPr>
          <p:cNvPr id="3" name="Text Placeholder 2"/>
          <p:cNvSpPr>
            <a:spLocks noGrp="1"/>
          </p:cNvSpPr>
          <p:nvPr>
            <p:ph type="body" idx="1"/>
          </p:nvPr>
        </p:nvSpPr>
        <p:spPr/>
        <p:txBody>
          <a:bodyPr/>
          <a:p>
            <a:r>
              <a:rPr lang="en-US">
                <a:solidFill>
                  <a:schemeClr val="accent4"/>
                </a:solidFill>
              </a:rPr>
              <a:t>Random Forest</a:t>
            </a:r>
            <a:endParaRPr lang="en-US">
              <a:solidFill>
                <a:schemeClr val="accent4"/>
              </a:solidFill>
            </a:endParaRPr>
          </a:p>
        </p:txBody>
      </p:sp>
      <p:pic>
        <p:nvPicPr>
          <p:cNvPr id="7" name="Content Placeholder 6" descr="Random_Forest_Result"/>
          <p:cNvPicPr>
            <a:picLocks noChangeAspect="1"/>
          </p:cNvPicPr>
          <p:nvPr>
            <p:ph sz="half" idx="2"/>
          </p:nvPr>
        </p:nvPicPr>
        <p:blipFill>
          <a:blip r:embed="rId2"/>
          <a:stretch>
            <a:fillRect/>
          </a:stretch>
        </p:blipFill>
        <p:spPr>
          <a:xfrm>
            <a:off x="840105" y="2505075"/>
            <a:ext cx="5157470" cy="1870075"/>
          </a:xfrm>
          <a:prstGeom prst="rect">
            <a:avLst/>
          </a:prstGeom>
        </p:spPr>
      </p:pic>
      <p:sp>
        <p:nvSpPr>
          <p:cNvPr id="5" name="Text Placeholder 4"/>
          <p:cNvSpPr>
            <a:spLocks noGrp="1"/>
          </p:cNvSpPr>
          <p:nvPr>
            <p:ph type="body" sz="quarter" idx="3"/>
          </p:nvPr>
        </p:nvSpPr>
        <p:spPr/>
        <p:txBody>
          <a:bodyPr/>
          <a:p>
            <a:r>
              <a:rPr lang="en-US">
                <a:solidFill>
                  <a:schemeClr val="accent4"/>
                </a:solidFill>
              </a:rPr>
              <a:t>K-NN</a:t>
            </a:r>
            <a:endParaRPr lang="en-US">
              <a:solidFill>
                <a:schemeClr val="accent4"/>
              </a:solidFill>
            </a:endParaRPr>
          </a:p>
        </p:txBody>
      </p:sp>
      <p:pic>
        <p:nvPicPr>
          <p:cNvPr id="8" name="Content Placeholder 7" descr="K-NN_Result"/>
          <p:cNvPicPr>
            <a:picLocks noChangeAspect="1"/>
          </p:cNvPicPr>
          <p:nvPr>
            <p:ph sz="quarter" idx="4"/>
          </p:nvPr>
        </p:nvPicPr>
        <p:blipFill>
          <a:blip r:embed="rId3"/>
          <a:stretch>
            <a:fillRect/>
          </a:stretch>
        </p:blipFill>
        <p:spPr>
          <a:xfrm>
            <a:off x="6172200" y="2505075"/>
            <a:ext cx="5183505" cy="1674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solidFill>
                  <a:schemeClr val="accent4"/>
                </a:solidFill>
              </a:rPr>
              <a:t>AdaBoost Method</a:t>
            </a:r>
            <a:endParaRPr lang="en-US">
              <a:solidFill>
                <a:schemeClr val="accent4"/>
              </a:solidFill>
            </a:endParaRPr>
          </a:p>
        </p:txBody>
      </p:sp>
      <p:sp>
        <p:nvSpPr>
          <p:cNvPr id="3" name="Text Placeholder 2"/>
          <p:cNvSpPr>
            <a:spLocks noGrp="1"/>
          </p:cNvSpPr>
          <p:nvPr>
            <p:ph type="body" idx="1"/>
          </p:nvPr>
        </p:nvSpPr>
        <p:spPr/>
        <p:txBody>
          <a:bodyPr/>
          <a:p>
            <a:r>
              <a:rPr lang="en-US">
                <a:solidFill>
                  <a:schemeClr val="accent4"/>
                </a:solidFill>
              </a:rPr>
              <a:t>With ROS</a:t>
            </a:r>
            <a:endParaRPr lang="en-US">
              <a:solidFill>
                <a:schemeClr val="accent4"/>
              </a:solidFill>
            </a:endParaRPr>
          </a:p>
        </p:txBody>
      </p:sp>
      <p:pic>
        <p:nvPicPr>
          <p:cNvPr id="7" name="Content Placeholder 6" descr="AdaBoost_With_ROS"/>
          <p:cNvPicPr>
            <a:picLocks noChangeAspect="1"/>
          </p:cNvPicPr>
          <p:nvPr>
            <p:ph sz="half" idx="2"/>
          </p:nvPr>
        </p:nvPicPr>
        <p:blipFill>
          <a:blip r:embed="rId2"/>
          <a:stretch>
            <a:fillRect/>
          </a:stretch>
        </p:blipFill>
        <p:spPr>
          <a:xfrm>
            <a:off x="840105" y="2505075"/>
            <a:ext cx="5157470" cy="1817370"/>
          </a:xfrm>
          <a:prstGeom prst="rect">
            <a:avLst/>
          </a:prstGeom>
        </p:spPr>
      </p:pic>
      <p:sp>
        <p:nvSpPr>
          <p:cNvPr id="5" name="Text Placeholder 4"/>
          <p:cNvSpPr>
            <a:spLocks noGrp="1"/>
          </p:cNvSpPr>
          <p:nvPr>
            <p:ph type="body" sz="quarter" idx="3"/>
          </p:nvPr>
        </p:nvSpPr>
        <p:spPr/>
        <p:txBody>
          <a:bodyPr/>
          <a:p>
            <a:r>
              <a:rPr lang="en-US">
                <a:solidFill>
                  <a:schemeClr val="accent4"/>
                </a:solidFill>
              </a:rPr>
              <a:t>Without ROS</a:t>
            </a:r>
            <a:endParaRPr lang="en-US">
              <a:solidFill>
                <a:schemeClr val="accent4"/>
              </a:solidFill>
            </a:endParaRPr>
          </a:p>
        </p:txBody>
      </p:sp>
      <p:pic>
        <p:nvPicPr>
          <p:cNvPr id="8" name="Content Placeholder 7" descr="AdaBoost_Without_ROS"/>
          <p:cNvPicPr>
            <a:picLocks noChangeAspect="1"/>
          </p:cNvPicPr>
          <p:nvPr>
            <p:ph sz="quarter" idx="4"/>
          </p:nvPr>
        </p:nvPicPr>
        <p:blipFill>
          <a:blip r:embed="rId3"/>
          <a:stretch>
            <a:fillRect/>
          </a:stretch>
        </p:blipFill>
        <p:spPr>
          <a:xfrm>
            <a:off x="6172200" y="2505075"/>
            <a:ext cx="5183505" cy="1818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solidFill>
                  <a:schemeClr val="accent4"/>
                </a:solidFill>
              </a:rPr>
              <a:t>Conclusion</a:t>
            </a:r>
            <a:endParaRPr lang="en-US">
              <a:solidFill>
                <a:schemeClr val="accent4"/>
              </a:solidFill>
            </a:endParaRPr>
          </a:p>
        </p:txBody>
      </p:sp>
      <p:sp>
        <p:nvSpPr>
          <p:cNvPr id="8" name="Content Placeholder 7"/>
          <p:cNvSpPr>
            <a:spLocks noGrp="1"/>
          </p:cNvSpPr>
          <p:nvPr>
            <p:ph idx="1"/>
          </p:nvPr>
        </p:nvSpPr>
        <p:spPr/>
        <p:txBody>
          <a:bodyPr/>
          <a:p>
            <a:pPr marL="0" indent="0">
              <a:buNone/>
            </a:pPr>
            <a:r>
              <a:rPr lang="en-US">
                <a:solidFill>
                  <a:schemeClr val="accent4"/>
                </a:solidFill>
              </a:rPr>
              <a:t>The highest rate number of Accidents is on Slight Accident, but we can reduce the Accidents(Slight, Serious, or Fatal) when we go out with Public Transportation. But if you really urgently to go out with your own Vehicle, you must focus on the way up to your destination and obey the traffic rules.</a:t>
            </a:r>
            <a:endParaRPr lang="en-US">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Background Image Source</a:t>
            </a:r>
            <a:endParaRPr lang="en-US">
              <a:solidFill>
                <a:schemeClr val="accent4"/>
              </a:solidFill>
            </a:endParaRPr>
          </a:p>
        </p:txBody>
      </p:sp>
      <p:sp>
        <p:nvSpPr>
          <p:cNvPr id="3" name="Content Placeholder 2"/>
          <p:cNvSpPr>
            <a:spLocks noGrp="1"/>
          </p:cNvSpPr>
          <p:nvPr>
            <p:ph idx="1"/>
          </p:nvPr>
        </p:nvSpPr>
        <p:spPr/>
        <p:txBody>
          <a:bodyPr/>
          <a:p>
            <a:r>
              <a:rPr lang="en-US">
                <a:solidFill>
                  <a:schemeClr val="accent4"/>
                </a:solidFill>
              </a:rPr>
              <a:t>https://www.xoriant.com/blog/product-engineering/decision-trees-machine-learning-algorithm.html</a:t>
            </a:r>
            <a:endParaRPr lang="en-US">
              <a:solidFill>
                <a:schemeClr val="accent4"/>
              </a:solidFill>
            </a:endParaRPr>
          </a:p>
          <a:p>
            <a:r>
              <a:rPr lang="en-US">
                <a:solidFill>
                  <a:schemeClr val="accent4"/>
                </a:solidFill>
              </a:rPr>
              <a:t>https://martechtoday.com/modern-marketers-guide-machine-learning-algorithms-197246</a:t>
            </a:r>
            <a:endParaRPr lang="en-US">
              <a:solidFill>
                <a:schemeClr val="accent4"/>
              </a:solidFill>
            </a:endParaRPr>
          </a:p>
          <a:p>
            <a:r>
              <a:rPr lang="en-US">
                <a:solidFill>
                  <a:schemeClr val="accent4"/>
                </a:solidFill>
              </a:rPr>
              <a:t>https://datascience.foundation/datatalk/machine-learning-and-data-security</a:t>
            </a:r>
            <a:endParaRPr lang="en-US">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Content Placeholder 3"/>
          <p:cNvSpPr>
            <a:spLocks noGrp="1"/>
          </p:cNvSpPr>
          <p:nvPr>
            <p:ph/>
          </p:nvPr>
        </p:nvSpPr>
        <p:spPr/>
        <p:txBody>
          <a:bodyPr>
            <a:noAutofit/>
          </a:bodyPr>
          <a:p>
            <a:pPr marL="2286000" lvl="5" indent="0" algn="r">
              <a:lnSpc>
                <a:spcPct val="510000"/>
              </a:lnSpc>
              <a:buNone/>
            </a:pPr>
            <a:r>
              <a:rPr lang="en-US" sz="6165">
                <a:solidFill>
                  <a:schemeClr val="accent4"/>
                </a:solidFill>
              </a:rPr>
              <a:t>Thank You :) </a:t>
            </a:r>
            <a:endParaRPr lang="en-US" sz="6165">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solidFill>
                  <a:schemeClr val="accent4"/>
                </a:solidFill>
              </a:rPr>
              <a:t>Problem</a:t>
            </a:r>
            <a:endParaRPr lang="en-US">
              <a:solidFill>
                <a:schemeClr val="accent4"/>
              </a:solidFill>
            </a:endParaRPr>
          </a:p>
        </p:txBody>
      </p:sp>
      <p:sp>
        <p:nvSpPr>
          <p:cNvPr id="3" name="Content Placeholder 2"/>
          <p:cNvSpPr>
            <a:spLocks noGrp="1"/>
          </p:cNvSpPr>
          <p:nvPr>
            <p:ph idx="1"/>
          </p:nvPr>
        </p:nvSpPr>
        <p:spPr/>
        <p:txBody>
          <a:bodyPr/>
          <a:p>
            <a:pPr marL="0" indent="0">
              <a:buNone/>
            </a:pPr>
            <a:r>
              <a:rPr lang="en-US">
                <a:solidFill>
                  <a:schemeClr val="accent4"/>
                </a:solidFill>
              </a:rPr>
              <a:t>High Numbers of Accidents in UK, whether It was Slight or Fatal Accidents</a:t>
            </a:r>
            <a:endParaRPr lang="en-US">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Goal</a:t>
            </a:r>
            <a:endParaRPr lang="en-US">
              <a:solidFill>
                <a:schemeClr val="accent4"/>
              </a:solidFill>
            </a:endParaRPr>
          </a:p>
        </p:txBody>
      </p:sp>
      <p:sp>
        <p:nvSpPr>
          <p:cNvPr id="3" name="Content Placeholder 2"/>
          <p:cNvSpPr>
            <a:spLocks noGrp="1"/>
          </p:cNvSpPr>
          <p:nvPr>
            <p:ph idx="1"/>
          </p:nvPr>
        </p:nvSpPr>
        <p:spPr/>
        <p:txBody>
          <a:bodyPr/>
          <a:p>
            <a:pPr marL="0" indent="0">
              <a:buNone/>
            </a:pPr>
            <a:r>
              <a:rPr lang="en-US">
                <a:solidFill>
                  <a:schemeClr val="accent4"/>
                </a:solidFill>
              </a:rPr>
              <a:t>Reduce the number of Accidents(Slight, Serious and Fatal) in UK</a:t>
            </a:r>
            <a:endParaRPr lang="en-US">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Data Pros and Cons</a:t>
            </a:r>
            <a:endParaRPr lang="en-US">
              <a:solidFill>
                <a:schemeClr val="accent4"/>
              </a:solidFill>
            </a:endParaRPr>
          </a:p>
        </p:txBody>
      </p:sp>
      <p:sp>
        <p:nvSpPr>
          <p:cNvPr id="4" name="Text Placeholder 3"/>
          <p:cNvSpPr>
            <a:spLocks noGrp="1"/>
          </p:cNvSpPr>
          <p:nvPr>
            <p:ph type="body" idx="1"/>
          </p:nvPr>
        </p:nvSpPr>
        <p:spPr/>
        <p:txBody>
          <a:bodyPr/>
          <a:p>
            <a:r>
              <a:rPr lang="en-US">
                <a:solidFill>
                  <a:schemeClr val="accent4"/>
                </a:solidFill>
              </a:rPr>
              <a:t>Pros</a:t>
            </a:r>
            <a:endParaRPr lang="en-US">
              <a:solidFill>
                <a:schemeClr val="accent4"/>
              </a:solidFill>
            </a:endParaRPr>
          </a:p>
        </p:txBody>
      </p:sp>
      <p:sp>
        <p:nvSpPr>
          <p:cNvPr id="5" name="Content Placeholder 4"/>
          <p:cNvSpPr>
            <a:spLocks noGrp="1"/>
          </p:cNvSpPr>
          <p:nvPr>
            <p:ph sz="half" idx="2"/>
          </p:nvPr>
        </p:nvSpPr>
        <p:spPr/>
        <p:txBody>
          <a:bodyPr/>
          <a:p>
            <a:r>
              <a:rPr lang="en-US">
                <a:solidFill>
                  <a:schemeClr val="accent4"/>
                </a:solidFill>
              </a:rPr>
              <a:t>Easy to Processing the Data Because Almost features is Categorical Data</a:t>
            </a:r>
            <a:endParaRPr lang="en-US">
              <a:solidFill>
                <a:schemeClr val="accent4"/>
              </a:solidFill>
            </a:endParaRPr>
          </a:p>
        </p:txBody>
      </p:sp>
      <p:sp>
        <p:nvSpPr>
          <p:cNvPr id="6" name="Text Placeholder 5"/>
          <p:cNvSpPr>
            <a:spLocks noGrp="1"/>
          </p:cNvSpPr>
          <p:nvPr>
            <p:ph type="body" sz="quarter" idx="3"/>
          </p:nvPr>
        </p:nvSpPr>
        <p:spPr/>
        <p:txBody>
          <a:bodyPr/>
          <a:p>
            <a:r>
              <a:rPr lang="en-US">
                <a:solidFill>
                  <a:schemeClr val="accent4"/>
                </a:solidFill>
              </a:rPr>
              <a:t>Cons</a:t>
            </a:r>
            <a:endParaRPr lang="en-US">
              <a:solidFill>
                <a:schemeClr val="accent4"/>
              </a:solidFill>
            </a:endParaRPr>
          </a:p>
        </p:txBody>
      </p:sp>
      <p:sp>
        <p:nvSpPr>
          <p:cNvPr id="7" name="Content Placeholder 6"/>
          <p:cNvSpPr>
            <a:spLocks noGrp="1"/>
          </p:cNvSpPr>
          <p:nvPr>
            <p:ph sz="quarter" idx="4"/>
          </p:nvPr>
        </p:nvSpPr>
        <p:spPr/>
        <p:txBody>
          <a:bodyPr/>
          <a:p>
            <a:r>
              <a:rPr lang="en-US">
                <a:solidFill>
                  <a:schemeClr val="accent4"/>
                </a:solidFill>
              </a:rPr>
              <a:t>Imbalanced Accident and Severity Data</a:t>
            </a:r>
            <a:endParaRPr lang="en-US">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The Accidents causes By</a:t>
            </a:r>
            <a:endParaRPr lang="en-US">
              <a:solidFill>
                <a:schemeClr val="accent4"/>
              </a:solidFill>
            </a:endParaRPr>
          </a:p>
        </p:txBody>
      </p:sp>
      <p:sp>
        <p:nvSpPr>
          <p:cNvPr id="6" name="Content Placeholder 5"/>
          <p:cNvSpPr>
            <a:spLocks noGrp="1"/>
          </p:cNvSpPr>
          <p:nvPr>
            <p:ph idx="1"/>
          </p:nvPr>
        </p:nvSpPr>
        <p:spPr/>
        <p:txBody>
          <a:bodyPr/>
          <a:p>
            <a:r>
              <a:rPr lang="en-US">
                <a:solidFill>
                  <a:schemeClr val="accent4"/>
                </a:solidFill>
              </a:rPr>
              <a:t>Vehicle Type</a:t>
            </a:r>
            <a:endParaRPr lang="en-US">
              <a:solidFill>
                <a:schemeClr val="accent4"/>
              </a:solidFill>
            </a:endParaRPr>
          </a:p>
          <a:p>
            <a:r>
              <a:rPr lang="en-US">
                <a:solidFill>
                  <a:schemeClr val="accent4"/>
                </a:solidFill>
              </a:rPr>
              <a:t>Weather Conditions</a:t>
            </a:r>
            <a:endParaRPr lang="en-US">
              <a:solidFill>
                <a:schemeClr val="accent4"/>
              </a:solidFill>
            </a:endParaRPr>
          </a:p>
          <a:p>
            <a:r>
              <a:rPr lang="en-US">
                <a:solidFill>
                  <a:schemeClr val="accent4"/>
                </a:solidFill>
              </a:rPr>
              <a:t>Road Type</a:t>
            </a:r>
            <a:endParaRPr lang="en-US">
              <a:solidFill>
                <a:schemeClr val="accent4"/>
              </a:solidFill>
            </a:endParaRPr>
          </a:p>
          <a:p>
            <a:r>
              <a:rPr lang="en-US">
                <a:solidFill>
                  <a:schemeClr val="accent4"/>
                </a:solidFill>
              </a:rPr>
              <a:t>Months (</a:t>
            </a:r>
            <a:r>
              <a:rPr lang="en-US">
                <a:solidFill>
                  <a:schemeClr val="accent4"/>
                </a:solidFill>
                <a:sym typeface="+mn-ea"/>
              </a:rPr>
              <a:t>Winter, </a:t>
            </a:r>
            <a:r>
              <a:rPr lang="en-US">
                <a:solidFill>
                  <a:schemeClr val="accent4"/>
                </a:solidFill>
              </a:rPr>
              <a:t>Spring, Summer, Autumn)</a:t>
            </a:r>
            <a:endParaRPr lang="en-US">
              <a:solidFill>
                <a:schemeClr val="accent4"/>
              </a:solidFill>
            </a:endParaRPr>
          </a:p>
          <a:p>
            <a:r>
              <a:rPr lang="en-US">
                <a:solidFill>
                  <a:schemeClr val="accent4"/>
                </a:solidFill>
              </a:rPr>
              <a:t>Time</a:t>
            </a:r>
            <a:endParaRPr lang="en-US">
              <a:solidFill>
                <a:schemeClr val="accent4"/>
              </a:solidFill>
            </a:endParaRPr>
          </a:p>
          <a:p>
            <a:r>
              <a:rPr lang="en-US">
                <a:solidFill>
                  <a:schemeClr val="accent4"/>
                </a:solidFill>
              </a:rPr>
              <a:t>and Many More</a:t>
            </a:r>
            <a:endParaRPr lang="en-US">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accent4"/>
                </a:solidFill>
              </a:rPr>
              <a:t>Vehicle Type</a:t>
            </a:r>
            <a:endParaRPr lang="en-US">
              <a:solidFill>
                <a:schemeClr val="accent4"/>
              </a:solidFill>
            </a:endParaRPr>
          </a:p>
        </p:txBody>
      </p:sp>
      <p:pic>
        <p:nvPicPr>
          <p:cNvPr id="7" name="Content Placeholder 6" descr="D:\Purwadhika\Final Project\Images\Vehicle_Type_Code.PNGVehicle_Type_Code"/>
          <p:cNvPicPr>
            <a:picLocks noChangeAspect="1"/>
          </p:cNvPicPr>
          <p:nvPr>
            <p:ph sz="quarter" idx="4"/>
          </p:nvPr>
        </p:nvPicPr>
        <p:blipFill>
          <a:blip r:embed="rId1"/>
          <a:srcRect/>
          <a:stretch>
            <a:fillRect/>
          </a:stretch>
        </p:blipFill>
        <p:spPr>
          <a:xfrm>
            <a:off x="7488238" y="2505710"/>
            <a:ext cx="2468880" cy="2626995"/>
          </a:xfrm>
          <a:prstGeom prst="rect">
            <a:avLst/>
          </a:prstGeom>
        </p:spPr>
      </p:pic>
      <p:sp>
        <p:nvSpPr>
          <p:cNvPr id="6" name="Text Placeholder 5"/>
          <p:cNvSpPr>
            <a:spLocks noGrp="1"/>
          </p:cNvSpPr>
          <p:nvPr>
            <p:ph type="body" idx="1"/>
          </p:nvPr>
        </p:nvSpPr>
        <p:spPr/>
        <p:txBody>
          <a:bodyPr/>
          <a:p>
            <a:r>
              <a:rPr lang="en-US">
                <a:solidFill>
                  <a:schemeClr val="accent4"/>
                </a:solidFill>
              </a:rPr>
              <a:t>Bar Plot</a:t>
            </a:r>
            <a:endParaRPr lang="en-US">
              <a:solidFill>
                <a:schemeClr val="accent4"/>
              </a:solidFill>
            </a:endParaRPr>
          </a:p>
        </p:txBody>
      </p:sp>
      <p:sp>
        <p:nvSpPr>
          <p:cNvPr id="9" name="Text Placeholder 8"/>
          <p:cNvSpPr>
            <a:spLocks noGrp="1"/>
          </p:cNvSpPr>
          <p:nvPr>
            <p:ph type="body" sz="quarter" idx="3"/>
          </p:nvPr>
        </p:nvSpPr>
        <p:spPr>
          <a:xfrm>
            <a:off x="7392670" y="1681480"/>
            <a:ext cx="3963035" cy="823595"/>
          </a:xfrm>
        </p:spPr>
        <p:txBody>
          <a:bodyPr/>
          <a:p>
            <a:r>
              <a:rPr lang="en-US">
                <a:solidFill>
                  <a:schemeClr val="accent4"/>
                </a:solidFill>
              </a:rPr>
              <a:t>Code</a:t>
            </a:r>
            <a:endParaRPr lang="en-US">
              <a:solidFill>
                <a:schemeClr val="accent4"/>
              </a:solidFill>
            </a:endParaRPr>
          </a:p>
        </p:txBody>
      </p:sp>
      <p:pic>
        <p:nvPicPr>
          <p:cNvPr id="8" name="Picture Placeholder 6" descr="Vehicle_Type"/>
          <p:cNvPicPr>
            <a:picLocks noChangeAspect="1"/>
          </p:cNvPicPr>
          <p:nvPr>
            <p:ph sz="half" idx="2"/>
          </p:nvPr>
        </p:nvPicPr>
        <p:blipFill>
          <a:blip r:embed="rId2"/>
          <a:stretch>
            <a:fillRect/>
          </a:stretch>
        </p:blipFill>
        <p:spPr>
          <a:xfrm>
            <a:off x="901700" y="2505075"/>
            <a:ext cx="5157470" cy="2627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Sex of Driver</a:t>
            </a:r>
            <a:endParaRPr lang="en-US">
              <a:solidFill>
                <a:schemeClr val="accent4"/>
              </a:solidFill>
            </a:endParaRPr>
          </a:p>
        </p:txBody>
      </p:sp>
      <p:sp>
        <p:nvSpPr>
          <p:cNvPr id="3" name="Text Placeholder 2"/>
          <p:cNvSpPr>
            <a:spLocks noGrp="1"/>
          </p:cNvSpPr>
          <p:nvPr>
            <p:ph type="body" idx="1"/>
          </p:nvPr>
        </p:nvSpPr>
        <p:spPr/>
        <p:txBody>
          <a:bodyPr/>
          <a:p>
            <a:r>
              <a:rPr lang="en-US">
                <a:solidFill>
                  <a:schemeClr val="accent4"/>
                </a:solidFill>
              </a:rPr>
              <a:t>Bar plot</a:t>
            </a:r>
            <a:endParaRPr lang="en-US">
              <a:solidFill>
                <a:schemeClr val="accent4"/>
              </a:solidFill>
            </a:endParaRPr>
          </a:p>
        </p:txBody>
      </p:sp>
      <p:pic>
        <p:nvPicPr>
          <p:cNvPr id="7" name="Content Placeholder 6" descr="D:\Purwadhika\Final Project\Images\Sex_of_Driver.PNGSex_of_Driver"/>
          <p:cNvPicPr>
            <a:picLocks noChangeAspect="1"/>
          </p:cNvPicPr>
          <p:nvPr>
            <p:ph sz="half" idx="2"/>
          </p:nvPr>
        </p:nvPicPr>
        <p:blipFill>
          <a:blip r:embed="rId1"/>
          <a:srcRect/>
          <a:stretch>
            <a:fillRect/>
          </a:stretch>
        </p:blipFill>
        <p:spPr>
          <a:xfrm>
            <a:off x="840105" y="2505075"/>
            <a:ext cx="4857115" cy="2442210"/>
          </a:xfrm>
          <a:prstGeom prst="rect">
            <a:avLst/>
          </a:prstGeom>
        </p:spPr>
      </p:pic>
      <p:sp>
        <p:nvSpPr>
          <p:cNvPr id="5" name="Text Placeholder 4"/>
          <p:cNvSpPr>
            <a:spLocks noGrp="1"/>
          </p:cNvSpPr>
          <p:nvPr>
            <p:ph type="body" sz="quarter" idx="3"/>
          </p:nvPr>
        </p:nvSpPr>
        <p:spPr/>
        <p:txBody>
          <a:bodyPr/>
          <a:p>
            <a:r>
              <a:rPr lang="en-US">
                <a:solidFill>
                  <a:schemeClr val="accent4"/>
                </a:solidFill>
              </a:rPr>
              <a:t>Code</a:t>
            </a:r>
            <a:endParaRPr lang="en-US">
              <a:solidFill>
                <a:schemeClr val="accent4"/>
              </a:solidFill>
            </a:endParaRPr>
          </a:p>
        </p:txBody>
      </p:sp>
      <p:pic>
        <p:nvPicPr>
          <p:cNvPr id="8" name="Content Placeholder 7" descr="Sex_of_Driver_Code"/>
          <p:cNvPicPr>
            <a:picLocks noChangeAspect="1"/>
          </p:cNvPicPr>
          <p:nvPr>
            <p:ph sz="quarter" idx="4"/>
          </p:nvPr>
        </p:nvPicPr>
        <p:blipFill>
          <a:blip r:embed="rId2"/>
          <a:stretch>
            <a:fillRect/>
          </a:stretch>
        </p:blipFill>
        <p:spPr>
          <a:xfrm>
            <a:off x="6172200" y="2505075"/>
            <a:ext cx="4908550" cy="2442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Road Type</a:t>
            </a:r>
            <a:endParaRPr lang="en-US">
              <a:solidFill>
                <a:schemeClr val="accent4"/>
              </a:solidFill>
            </a:endParaRPr>
          </a:p>
        </p:txBody>
      </p:sp>
      <p:sp>
        <p:nvSpPr>
          <p:cNvPr id="3" name="Text Placeholder 2"/>
          <p:cNvSpPr>
            <a:spLocks noGrp="1"/>
          </p:cNvSpPr>
          <p:nvPr>
            <p:ph type="body" idx="1"/>
          </p:nvPr>
        </p:nvSpPr>
        <p:spPr/>
        <p:txBody>
          <a:bodyPr/>
          <a:p>
            <a:r>
              <a:rPr lang="en-US">
                <a:solidFill>
                  <a:schemeClr val="accent4"/>
                </a:solidFill>
              </a:rPr>
              <a:t>Bar Plot</a:t>
            </a:r>
            <a:endParaRPr lang="en-US">
              <a:solidFill>
                <a:schemeClr val="accent4"/>
              </a:solidFill>
            </a:endParaRPr>
          </a:p>
        </p:txBody>
      </p:sp>
      <p:pic>
        <p:nvPicPr>
          <p:cNvPr id="7" name="Content Placeholder 6" descr="Road_Type"/>
          <p:cNvPicPr>
            <a:picLocks noChangeAspect="1"/>
          </p:cNvPicPr>
          <p:nvPr>
            <p:ph sz="half" idx="2"/>
          </p:nvPr>
        </p:nvPicPr>
        <p:blipFill>
          <a:blip r:embed="rId1"/>
          <a:stretch>
            <a:fillRect/>
          </a:stretch>
        </p:blipFill>
        <p:spPr>
          <a:xfrm>
            <a:off x="840105" y="2505075"/>
            <a:ext cx="5156835" cy="2736215"/>
          </a:xfrm>
          <a:prstGeom prst="rect">
            <a:avLst/>
          </a:prstGeom>
        </p:spPr>
      </p:pic>
      <p:sp>
        <p:nvSpPr>
          <p:cNvPr id="5" name="Text Placeholder 4"/>
          <p:cNvSpPr>
            <a:spLocks noGrp="1"/>
          </p:cNvSpPr>
          <p:nvPr>
            <p:ph type="body" sz="quarter" idx="3"/>
          </p:nvPr>
        </p:nvSpPr>
        <p:spPr/>
        <p:txBody>
          <a:bodyPr/>
          <a:p>
            <a:r>
              <a:rPr lang="en-US">
                <a:solidFill>
                  <a:schemeClr val="accent4"/>
                </a:solidFill>
              </a:rPr>
              <a:t>Code</a:t>
            </a:r>
            <a:endParaRPr lang="en-US">
              <a:solidFill>
                <a:schemeClr val="accent4"/>
              </a:solidFill>
            </a:endParaRPr>
          </a:p>
        </p:txBody>
      </p:sp>
      <p:pic>
        <p:nvPicPr>
          <p:cNvPr id="8" name="Content Placeholder 7" descr="Road_Type_Code"/>
          <p:cNvPicPr>
            <a:picLocks noChangeAspect="1"/>
          </p:cNvPicPr>
          <p:nvPr>
            <p:ph sz="quarter" idx="4"/>
          </p:nvPr>
        </p:nvPicPr>
        <p:blipFill>
          <a:blip r:embed="rId2"/>
          <a:stretch>
            <a:fillRect/>
          </a:stretch>
        </p:blipFill>
        <p:spPr>
          <a:xfrm>
            <a:off x="6269355" y="2505075"/>
            <a:ext cx="3406140" cy="2910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Months(Winter, Spring, Summer, Autumn)</a:t>
            </a:r>
            <a:endParaRPr lang="en-US">
              <a:solidFill>
                <a:schemeClr val="accent4"/>
              </a:solidFill>
            </a:endParaRPr>
          </a:p>
        </p:txBody>
      </p:sp>
      <p:sp>
        <p:nvSpPr>
          <p:cNvPr id="3" name="Text Placeholder 2"/>
          <p:cNvSpPr>
            <a:spLocks noGrp="1"/>
          </p:cNvSpPr>
          <p:nvPr>
            <p:ph type="body" idx="1"/>
          </p:nvPr>
        </p:nvSpPr>
        <p:spPr/>
        <p:txBody>
          <a:bodyPr/>
          <a:p>
            <a:r>
              <a:rPr lang="en-US">
                <a:solidFill>
                  <a:schemeClr val="accent4"/>
                </a:solidFill>
              </a:rPr>
              <a:t>By Months</a:t>
            </a:r>
            <a:endParaRPr lang="en-US">
              <a:solidFill>
                <a:schemeClr val="accent4"/>
              </a:solidFill>
            </a:endParaRPr>
          </a:p>
        </p:txBody>
      </p:sp>
      <p:pic>
        <p:nvPicPr>
          <p:cNvPr id="7" name="Content Placeholder 6" descr="Months"/>
          <p:cNvPicPr>
            <a:picLocks noChangeAspect="1"/>
          </p:cNvPicPr>
          <p:nvPr>
            <p:ph sz="half" idx="2"/>
          </p:nvPr>
        </p:nvPicPr>
        <p:blipFill>
          <a:blip r:embed="rId1"/>
          <a:stretch>
            <a:fillRect/>
          </a:stretch>
        </p:blipFill>
        <p:spPr>
          <a:xfrm>
            <a:off x="840105" y="2505075"/>
            <a:ext cx="5157470" cy="2767330"/>
          </a:xfrm>
          <a:prstGeom prst="rect">
            <a:avLst/>
          </a:prstGeom>
        </p:spPr>
      </p:pic>
      <p:sp>
        <p:nvSpPr>
          <p:cNvPr id="5" name="Text Placeholder 4"/>
          <p:cNvSpPr>
            <a:spLocks noGrp="1"/>
          </p:cNvSpPr>
          <p:nvPr>
            <p:ph type="body" sz="quarter" idx="3"/>
          </p:nvPr>
        </p:nvSpPr>
        <p:spPr/>
        <p:txBody>
          <a:bodyPr/>
          <a:p>
            <a:r>
              <a:rPr lang="en-US">
                <a:solidFill>
                  <a:schemeClr val="accent4"/>
                </a:solidFill>
              </a:rPr>
              <a:t>By Seasons</a:t>
            </a:r>
            <a:endParaRPr lang="en-US">
              <a:solidFill>
                <a:schemeClr val="accent4"/>
              </a:solidFill>
            </a:endParaRPr>
          </a:p>
        </p:txBody>
      </p:sp>
      <p:pic>
        <p:nvPicPr>
          <p:cNvPr id="8" name="Content Placeholder 7" descr="Months_Code"/>
          <p:cNvPicPr>
            <a:picLocks noChangeAspect="1"/>
          </p:cNvPicPr>
          <p:nvPr>
            <p:ph sz="quarter" idx="4"/>
          </p:nvPr>
        </p:nvPicPr>
        <p:blipFill>
          <a:blip r:embed="rId2"/>
          <a:stretch>
            <a:fillRect/>
          </a:stretch>
        </p:blipFill>
        <p:spPr>
          <a:xfrm>
            <a:off x="6240780" y="2505075"/>
            <a:ext cx="4450080" cy="2587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Words>
  <Application>WPS Presentation</Application>
  <PresentationFormat>Widescreen</PresentationFormat>
  <Paragraphs>81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Final Project Presentation JC Data Science Batch 1</vt:lpstr>
      <vt:lpstr>Problem</vt:lpstr>
      <vt:lpstr>Goal</vt:lpstr>
      <vt:lpstr>Data Pros and Cons</vt:lpstr>
      <vt:lpstr>The Accidents causes By</vt:lpstr>
      <vt:lpstr>Vehicle Type</vt:lpstr>
      <vt:lpstr>Sex of Driver</vt:lpstr>
      <vt:lpstr>Road Type</vt:lpstr>
      <vt:lpstr>Months(Winter, Spring, Summer, Autumn)</vt:lpstr>
      <vt:lpstr>Method</vt:lpstr>
      <vt:lpstr>AdaBoost Method</vt:lpstr>
      <vt:lpstr>Conclusion</vt:lpstr>
      <vt:lpstr>Background Image Copyright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JC Data Science Batch 1</dc:title>
  <dc:creator>Luthfir</dc:creator>
  <cp:lastModifiedBy>Luthfir</cp:lastModifiedBy>
  <cp:revision>17</cp:revision>
  <dcterms:created xsi:type="dcterms:W3CDTF">2018-10-16T03:28:00Z</dcterms:created>
  <dcterms:modified xsi:type="dcterms:W3CDTF">2018-10-16T09:43:19Z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