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85" r:id="rId4"/>
    <p:sldId id="260" r:id="rId5"/>
    <p:sldId id="286" r:id="rId6"/>
    <p:sldId id="259" r:id="rId7"/>
    <p:sldId id="261" r:id="rId8"/>
    <p:sldId id="258" r:id="rId9"/>
    <p:sldId id="262" r:id="rId10"/>
    <p:sldId id="287" r:id="rId11"/>
    <p:sldId id="288" r:id="rId12"/>
    <p:sldId id="289" r:id="rId13"/>
    <p:sldId id="290" r:id="rId14"/>
    <p:sldId id="263" r:id="rId15"/>
    <p:sldId id="264" r:id="rId16"/>
    <p:sldId id="275" r:id="rId17"/>
    <p:sldId id="277" r:id="rId18"/>
    <p:sldId id="278" r:id="rId19"/>
    <p:sldId id="276" r:id="rId20"/>
    <p:sldId id="270" r:id="rId21"/>
    <p:sldId id="271" r:id="rId22"/>
    <p:sldId id="272" r:id="rId23"/>
    <p:sldId id="273" r:id="rId24"/>
    <p:sldId id="265" r:id="rId25"/>
    <p:sldId id="279" r:id="rId26"/>
    <p:sldId id="280" r:id="rId27"/>
    <p:sldId id="274" r:id="rId28"/>
    <p:sldId id="281" r:id="rId29"/>
    <p:sldId id="282" r:id="rId30"/>
    <p:sldId id="283" r:id="rId31"/>
    <p:sldId id="266" r:id="rId32"/>
    <p:sldId id="267" r:id="rId33"/>
    <p:sldId id="268" r:id="rId34"/>
    <p:sldId id="269" r:id="rId35"/>
    <p:sldId id="284"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71"/>
    <a:srgbClr val="EF720B"/>
    <a:srgbClr val="6F4001"/>
    <a:srgbClr val="F79B4F"/>
    <a:srgbClr val="D89102"/>
    <a:srgbClr val="003BC0"/>
    <a:srgbClr val="E20087"/>
    <a:srgbClr val="FFABCB"/>
    <a:srgbClr val="CC9900"/>
    <a:srgbClr val="15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954" y="13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94206-E938-4E2B-A1BF-20AD96B19091}" type="datetimeFigureOut">
              <a:rPr lang="en-US" smtClean="0"/>
              <a:t>9/16/2021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1B65F-FB7B-4F64-B1B4-09899F67ED51}" type="slidenum">
              <a:rPr lang="en-US" smtClean="0"/>
              <a:t>‹#›</a:t>
            </a:fld>
            <a:endParaRPr lang="en-US"/>
          </a:p>
        </p:txBody>
      </p:sp>
    </p:spTree>
    <p:extLst>
      <p:ext uri="{BB962C8B-B14F-4D97-AF65-F5344CB8AC3E}">
        <p14:creationId xmlns:p14="http://schemas.microsoft.com/office/powerpoint/2010/main" val="608778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FC909-9822-48E7-8FE2-A615527E49F9}" type="slidenum">
              <a:rPr lang="en-US" altLang="en-US"/>
              <a:pPr/>
              <a:t>3</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473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1A0CB-7BB9-4186-84EC-59A2AEFF0042}" type="slidenum">
              <a:rPr lang="en-US" altLang="en-US"/>
              <a:pPr/>
              <a:t>5</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89762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B4A8F7-9548-4095-BAD6-5F65FDD896AC}" type="slidenum">
              <a:rPr lang="en-US" altLang="en-US"/>
              <a:pPr/>
              <a:t>10</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8394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BEB33-4D5D-4F1C-B5D0-45BB040F797B}" type="slidenum">
              <a:rPr lang="en-US" altLang="en-US"/>
              <a:pPr/>
              <a:t>11</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8205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19B81D-263E-428E-8FFC-0CA70334CFF3}" type="slidenum">
              <a:rPr lang="en-US" altLang="en-US"/>
              <a:pPr/>
              <a:t>12</a:t>
            </a:fld>
            <a:endParaRPr lang="en-US" alt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2847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0D40B-1485-4E58-B65B-1619C7505442}" type="slidenum">
              <a:rPr lang="en-US" altLang="en-US"/>
              <a:pPr/>
              <a:t>13</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67273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5A9D6-51F2-4120-99FD-C88D2C7D7071}" type="slidenum">
              <a:rPr lang="en-US" altLang="en-US"/>
              <a:pPr/>
              <a:t>36</a:t>
            </a:fld>
            <a:endParaRPr lang="en-US" alt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2883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D60A73-2946-4252-A5D8-5198B3E130BA}" type="slidenum">
              <a:rPr lang="en-US" altLang="en-US"/>
              <a:pPr/>
              <a:t>37</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410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2970885"/>
            <a:ext cx="8093365" cy="1832460"/>
          </a:xfrm>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754375" y="4803345"/>
            <a:ext cx="8080555" cy="1374345"/>
          </a:xfrm>
        </p:spPr>
        <p:txBody>
          <a:bodyPr>
            <a:normAutofit/>
          </a:bodyPr>
          <a:lstStyle>
            <a:lvl1pPr marL="0" indent="0" algn="r">
              <a:buNone/>
              <a:defRPr sz="2600">
                <a:solidFill>
                  <a:srgbClr val="EF720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46070" cy="610820"/>
          </a:xfrm>
        </p:spPr>
        <p:txBody>
          <a:bodyPr>
            <a:normAutofit/>
          </a:bodyPr>
          <a:lstStyle>
            <a:lvl1pPr algn="l">
              <a:defRPr sz="3600">
                <a:solidFill>
                  <a:srgbClr val="F79B4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2054655"/>
            <a:ext cx="8246070" cy="397033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84885"/>
          </a:xfrm>
        </p:spPr>
        <p:txBody>
          <a:bodyPr>
            <a:normAutofit/>
          </a:bodyPr>
          <a:lstStyle>
            <a:lvl1pPr algn="l">
              <a:defRPr sz="3600">
                <a:solidFill>
                  <a:srgbClr val="F79B4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291130"/>
            <a:ext cx="7016195" cy="4428445"/>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1369770"/>
            <a:ext cx="8076895" cy="532180"/>
          </a:xfrm>
        </p:spPr>
        <p:txBody>
          <a:bodyPr>
            <a:normAutofit/>
          </a:bodyPr>
          <a:lstStyle>
            <a:lvl1pPr algn="l">
              <a:defRPr sz="3600">
                <a:solidFill>
                  <a:srgbClr val="F79B4F"/>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1670" y="2050244"/>
            <a:ext cx="3817625" cy="773424"/>
          </a:xfrm>
        </p:spPr>
        <p:txBody>
          <a:bodyPr anchor="b"/>
          <a:lstStyle>
            <a:lvl1pPr marL="0" indent="0">
              <a:buNone/>
              <a:defRPr sz="2400" b="1" baseline="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1670" y="2813769"/>
            <a:ext cx="3817625" cy="3035058"/>
          </a:xfrm>
        </p:spPr>
        <p:txBody>
          <a:bodyPr/>
          <a:lstStyle>
            <a:lvl1pPr>
              <a:defRPr sz="2400">
                <a:solidFill>
                  <a:srgbClr val="002060"/>
                </a:solidFill>
              </a:defRPr>
            </a:lvl1pPr>
            <a:lvl2pPr>
              <a:defRPr sz="2000">
                <a:solidFill>
                  <a:srgbClr val="002060"/>
                </a:solidFill>
              </a:defRPr>
            </a:lvl2pPr>
            <a:lvl3pPr>
              <a:defRPr sz="1800">
                <a:solidFill>
                  <a:srgbClr val="002060"/>
                </a:solidFill>
              </a:defRPr>
            </a:lvl3pPr>
            <a:lvl4pPr>
              <a:defRPr sz="1600">
                <a:solidFill>
                  <a:srgbClr val="002060"/>
                </a:solidFill>
              </a:defRPr>
            </a:lvl4pPr>
            <a:lvl5pP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705" y="2050244"/>
            <a:ext cx="3817625" cy="773424"/>
          </a:xfrm>
        </p:spPr>
        <p:txBody>
          <a:bodyPr anchor="b"/>
          <a:lstStyle>
            <a:lvl1pPr marL="0" indent="0">
              <a:buNone/>
              <a:defRPr sz="2400" b="1">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4705" y="2813769"/>
            <a:ext cx="3817625" cy="3035058"/>
          </a:xfrm>
        </p:spPr>
        <p:txBody>
          <a:bodyPr/>
          <a:lstStyle>
            <a:lvl1pPr>
              <a:defRPr sz="2400">
                <a:solidFill>
                  <a:srgbClr val="002060"/>
                </a:solidFill>
              </a:defRPr>
            </a:lvl1pPr>
            <a:lvl2pPr>
              <a:defRPr sz="2000">
                <a:solidFill>
                  <a:srgbClr val="002060"/>
                </a:solidFill>
              </a:defRPr>
            </a:lvl2pPr>
            <a:lvl3pPr>
              <a:defRPr sz="1800">
                <a:solidFill>
                  <a:srgbClr val="002060"/>
                </a:solidFill>
              </a:defRPr>
            </a:lvl3pPr>
            <a:lvl4pPr>
              <a:defRPr sz="1600">
                <a:solidFill>
                  <a:srgbClr val="002060"/>
                </a:solidFill>
              </a:defRPr>
            </a:lvl4pPr>
            <a:lvl5pP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123590"/>
            <a:ext cx="8246070" cy="1527050"/>
          </a:xfrm>
        </p:spPr>
        <p:txBody>
          <a:bodyPr>
            <a:normAutofit/>
          </a:bodyPr>
          <a:lstStyle/>
          <a:p>
            <a:r>
              <a:rPr lang="es-UY" b="1">
                <a:solidFill>
                  <a:schemeClr val="tx1">
                    <a:lumMod val="65000"/>
                    <a:lumOff val="35000"/>
                  </a:schemeClr>
                </a:solidFill>
              </a:rPr>
              <a:t>Pemrograman </a:t>
            </a:r>
            <a:br>
              <a:rPr lang="es-UY" b="1">
                <a:solidFill>
                  <a:schemeClr val="tx1">
                    <a:lumMod val="65000"/>
                    <a:lumOff val="35000"/>
                  </a:schemeClr>
                </a:solidFill>
              </a:rPr>
            </a:br>
            <a:r>
              <a:rPr lang="es-UY" b="1">
                <a:solidFill>
                  <a:schemeClr val="tx1">
                    <a:lumMod val="65000"/>
                    <a:lumOff val="35000"/>
                  </a:schemeClr>
                </a:solidFill>
              </a:rPr>
              <a:t>Bergerak (</a:t>
            </a:r>
            <a:r>
              <a:rPr lang="es-UY" b="1" smtClean="0">
                <a:solidFill>
                  <a:schemeClr val="tx1">
                    <a:lumMod val="65000"/>
                    <a:lumOff val="35000"/>
                  </a:schemeClr>
                </a:solidFill>
              </a:rPr>
              <a:t>Android)</a:t>
            </a:r>
            <a:endParaRPr lang="en-US"/>
          </a:p>
        </p:txBody>
      </p:sp>
      <p:sp>
        <p:nvSpPr>
          <p:cNvPr id="3" name="Subtitle 2"/>
          <p:cNvSpPr>
            <a:spLocks noGrp="1"/>
          </p:cNvSpPr>
          <p:nvPr>
            <p:ph type="subTitle" idx="1"/>
          </p:nvPr>
        </p:nvSpPr>
        <p:spPr>
          <a:xfrm>
            <a:off x="2128720" y="4650640"/>
            <a:ext cx="6566316" cy="1221640"/>
          </a:xfrm>
        </p:spPr>
        <p:txBody>
          <a:bodyPr>
            <a:normAutofit/>
          </a:bodyPr>
          <a:lstStyle/>
          <a:p>
            <a:pPr>
              <a:defRPr/>
            </a:pPr>
            <a:r>
              <a:rPr lang="es-UY" b="1">
                <a:solidFill>
                  <a:schemeClr val="tx1">
                    <a:lumMod val="65000"/>
                    <a:lumOff val="35000"/>
                  </a:schemeClr>
                </a:solidFill>
              </a:rPr>
              <a:t>Dosen: Dwi Sunaryono</a:t>
            </a:r>
            <a:endParaRPr lang="es-ES" b="1">
              <a:solidFill>
                <a:schemeClr val="tx1">
                  <a:lumMod val="65000"/>
                  <a:lumOff val="35000"/>
                </a:schemeClr>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9DEBBD-EAE2-4E2E-BF68-DE427C07F89A}" type="slidenum">
              <a:rPr lang="en-US" altLang="en-US"/>
              <a:pPr/>
              <a:t>10</a:t>
            </a:fld>
            <a:endParaRPr lang="en-US" altLang="en-US"/>
          </a:p>
        </p:txBody>
      </p:sp>
      <p:sp>
        <p:nvSpPr>
          <p:cNvPr id="80898" name="Rectangle 2"/>
          <p:cNvSpPr>
            <a:spLocks noGrp="1" noChangeArrowheads="1"/>
          </p:cNvSpPr>
          <p:nvPr>
            <p:ph type="title"/>
          </p:nvPr>
        </p:nvSpPr>
        <p:spPr/>
        <p:txBody>
          <a:bodyPr>
            <a:normAutofit fontScale="90000"/>
          </a:bodyPr>
          <a:lstStyle/>
          <a:p>
            <a:r>
              <a:rPr lang="en-US" altLang="en-US"/>
              <a:t>/res/layout/main.xml</a:t>
            </a:r>
          </a:p>
        </p:txBody>
      </p:sp>
      <p:sp>
        <p:nvSpPr>
          <p:cNvPr id="8089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800"/>
              <a:t>&lt;?xml version="1.0" encoding="utf-8"?&gt;</a:t>
            </a:r>
          </a:p>
          <a:p>
            <a:pPr>
              <a:lnSpc>
                <a:spcPct val="80000"/>
              </a:lnSpc>
              <a:buFont typeface="Wingdings" panose="05000000000000000000" pitchFamily="2" charset="2"/>
              <a:buNone/>
            </a:pPr>
            <a:r>
              <a:rPr lang="en-US" altLang="en-US" sz="1800"/>
              <a:t>&lt;LinearLayout xmlns:android="http://schemas.android.com/apk/res/android"</a:t>
            </a:r>
          </a:p>
          <a:p>
            <a:pPr>
              <a:lnSpc>
                <a:spcPct val="80000"/>
              </a:lnSpc>
              <a:buFont typeface="Wingdings" panose="05000000000000000000" pitchFamily="2" charset="2"/>
              <a:buNone/>
            </a:pPr>
            <a:r>
              <a:rPr lang="en-US" altLang="en-US" sz="1800"/>
              <a:t>    android:orientation="vertical"</a:t>
            </a:r>
          </a:p>
          <a:p>
            <a:pPr>
              <a:lnSpc>
                <a:spcPct val="80000"/>
              </a:lnSpc>
              <a:buFont typeface="Wingdings" panose="05000000000000000000" pitchFamily="2" charset="2"/>
              <a:buNone/>
            </a:pPr>
            <a:r>
              <a:rPr lang="en-US" altLang="en-US" sz="1800"/>
              <a:t>    android:layout_width="fill_parent"</a:t>
            </a:r>
          </a:p>
          <a:p>
            <a:pPr>
              <a:lnSpc>
                <a:spcPct val="80000"/>
              </a:lnSpc>
              <a:buFont typeface="Wingdings" panose="05000000000000000000" pitchFamily="2" charset="2"/>
              <a:buNone/>
            </a:pPr>
            <a:r>
              <a:rPr lang="en-US" altLang="en-US" sz="1800"/>
              <a:t>    android:layout_height="fill_parent"</a:t>
            </a:r>
          </a:p>
          <a:p>
            <a:pPr>
              <a:lnSpc>
                <a:spcPct val="80000"/>
              </a:lnSpc>
              <a:buFont typeface="Wingdings" panose="05000000000000000000" pitchFamily="2" charset="2"/>
              <a:buNone/>
            </a:pPr>
            <a:r>
              <a:rPr lang="en-US" altLang="en-US" sz="1800"/>
              <a:t>    &gt;</a:t>
            </a:r>
          </a:p>
          <a:p>
            <a:pPr>
              <a:lnSpc>
                <a:spcPct val="80000"/>
              </a:lnSpc>
              <a:buFont typeface="Wingdings" panose="05000000000000000000" pitchFamily="2" charset="2"/>
              <a:buNone/>
            </a:pPr>
            <a:r>
              <a:rPr lang="en-US" altLang="en-US" sz="1800"/>
              <a:t>&lt;TextView  </a:t>
            </a:r>
          </a:p>
          <a:p>
            <a:pPr>
              <a:lnSpc>
                <a:spcPct val="80000"/>
              </a:lnSpc>
              <a:buFont typeface="Wingdings" panose="05000000000000000000" pitchFamily="2" charset="2"/>
              <a:buNone/>
            </a:pPr>
            <a:r>
              <a:rPr lang="en-US" altLang="en-US" sz="1800"/>
              <a:t>    android:layout_width="fill_parent" </a:t>
            </a:r>
          </a:p>
          <a:p>
            <a:pPr>
              <a:lnSpc>
                <a:spcPct val="80000"/>
              </a:lnSpc>
              <a:buFont typeface="Wingdings" panose="05000000000000000000" pitchFamily="2" charset="2"/>
              <a:buNone/>
            </a:pPr>
            <a:r>
              <a:rPr lang="en-US" altLang="en-US" sz="1800"/>
              <a:t>    android:layout_height="wrap_content" </a:t>
            </a:r>
          </a:p>
          <a:p>
            <a:pPr>
              <a:lnSpc>
                <a:spcPct val="80000"/>
              </a:lnSpc>
              <a:buFont typeface="Wingdings" panose="05000000000000000000" pitchFamily="2" charset="2"/>
              <a:buNone/>
            </a:pPr>
            <a:r>
              <a:rPr lang="en-US" altLang="en-US" sz="1800"/>
              <a:t>    android:text="@string/hello"</a:t>
            </a:r>
          </a:p>
          <a:p>
            <a:pPr>
              <a:lnSpc>
                <a:spcPct val="80000"/>
              </a:lnSpc>
              <a:buFont typeface="Wingdings" panose="05000000000000000000" pitchFamily="2" charset="2"/>
              <a:buNone/>
            </a:pPr>
            <a:r>
              <a:rPr lang="en-US" altLang="en-US" sz="1800"/>
              <a:t>    /&gt;</a:t>
            </a:r>
          </a:p>
          <a:p>
            <a:pPr>
              <a:lnSpc>
                <a:spcPct val="80000"/>
              </a:lnSpc>
              <a:buFont typeface="Wingdings" panose="05000000000000000000" pitchFamily="2" charset="2"/>
              <a:buNone/>
            </a:pPr>
            <a:r>
              <a:rPr lang="en-US" altLang="en-US" sz="1800"/>
              <a:t>&lt;/LinearLayout&gt;</a:t>
            </a:r>
          </a:p>
        </p:txBody>
      </p:sp>
    </p:spTree>
    <p:extLst>
      <p:ext uri="{BB962C8B-B14F-4D97-AF65-F5344CB8AC3E}">
        <p14:creationId xmlns:p14="http://schemas.microsoft.com/office/powerpoint/2010/main" val="888229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3D72D9-0034-4461-80C3-E011729ACC15}" type="slidenum">
              <a:rPr lang="en-US" altLang="en-US"/>
              <a:pPr/>
              <a:t>11</a:t>
            </a:fld>
            <a:endParaRPr lang="en-US" altLang="en-US"/>
          </a:p>
        </p:txBody>
      </p:sp>
      <p:sp>
        <p:nvSpPr>
          <p:cNvPr id="97282" name="Rectangle 2"/>
          <p:cNvSpPr>
            <a:spLocks noGrp="1" noChangeArrowheads="1"/>
          </p:cNvSpPr>
          <p:nvPr>
            <p:ph type="title"/>
          </p:nvPr>
        </p:nvSpPr>
        <p:spPr/>
        <p:txBody>
          <a:bodyPr>
            <a:normAutofit fontScale="90000"/>
          </a:bodyPr>
          <a:lstStyle/>
          <a:p>
            <a:r>
              <a:rPr lang="en-US" altLang="en-US"/>
              <a:t>XML attributes</a:t>
            </a:r>
          </a:p>
        </p:txBody>
      </p:sp>
      <p:sp>
        <p:nvSpPr>
          <p:cNvPr id="97283" name="Rectangle 3"/>
          <p:cNvSpPr>
            <a:spLocks noGrp="1" noChangeArrowheads="1"/>
          </p:cNvSpPr>
          <p:nvPr>
            <p:ph type="body" idx="1"/>
          </p:nvPr>
        </p:nvSpPr>
        <p:spPr/>
        <p:txBody>
          <a:bodyPr/>
          <a:lstStyle/>
          <a:p>
            <a:pPr>
              <a:lnSpc>
                <a:spcPct val="90000"/>
              </a:lnSpc>
            </a:pPr>
            <a:r>
              <a:rPr lang="en-US" altLang="en-US" sz="2000"/>
              <a:t>xmlns:android 	</a:t>
            </a:r>
          </a:p>
          <a:p>
            <a:pPr>
              <a:lnSpc>
                <a:spcPct val="90000"/>
              </a:lnSpc>
              <a:buFont typeface="Wingdings" panose="05000000000000000000" pitchFamily="2" charset="2"/>
              <a:buNone/>
            </a:pPr>
            <a:r>
              <a:rPr lang="en-US" altLang="en-US" sz="2000"/>
              <a:t>	This is an XML namespace declaration that tells the Android tools that you are going to refer to common attributes defined in the Android namespace. The outermost tag in every Android layout file must have this attribute.</a:t>
            </a:r>
          </a:p>
          <a:p>
            <a:pPr>
              <a:lnSpc>
                <a:spcPct val="90000"/>
              </a:lnSpc>
            </a:pPr>
            <a:r>
              <a:rPr lang="en-US" altLang="en-US" sz="2000"/>
              <a:t>android:id 	</a:t>
            </a:r>
          </a:p>
          <a:p>
            <a:pPr>
              <a:lnSpc>
                <a:spcPct val="90000"/>
              </a:lnSpc>
              <a:buFont typeface="Wingdings" panose="05000000000000000000" pitchFamily="2" charset="2"/>
              <a:buNone/>
            </a:pPr>
            <a:r>
              <a:rPr lang="en-US" altLang="en-US" sz="2000"/>
              <a:t>	This attribute assigns a unique identifier to the TextView element. You can use the assigned ID to reference this View from your source code or from other XML resource declarations. </a:t>
            </a:r>
          </a:p>
          <a:p>
            <a:pPr>
              <a:lnSpc>
                <a:spcPct val="90000"/>
              </a:lnSpc>
            </a:pPr>
            <a:r>
              <a:rPr lang="en-US" altLang="en-US" sz="2000"/>
              <a:t>android:layout_width 	</a:t>
            </a:r>
          </a:p>
          <a:p>
            <a:pPr>
              <a:lnSpc>
                <a:spcPct val="90000"/>
              </a:lnSpc>
              <a:buFont typeface="Wingdings" panose="05000000000000000000" pitchFamily="2" charset="2"/>
              <a:buNone/>
            </a:pPr>
            <a:r>
              <a:rPr lang="en-US" altLang="en-US" sz="2000"/>
              <a:t>	This attribute defines how much of the available width on the screen this View should consume. In this case, it's the only View so you want it to take up the entire screen, which is what a value of "fill_parent" means.</a:t>
            </a:r>
          </a:p>
        </p:txBody>
      </p:sp>
    </p:spTree>
    <p:extLst>
      <p:ext uri="{BB962C8B-B14F-4D97-AF65-F5344CB8AC3E}">
        <p14:creationId xmlns:p14="http://schemas.microsoft.com/office/powerpoint/2010/main" val="342662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EF26539-4312-4D6F-8DC4-571A1F9AA729}" type="slidenum">
              <a:rPr lang="en-US" altLang="en-US"/>
              <a:pPr/>
              <a:t>12</a:t>
            </a:fld>
            <a:endParaRPr lang="en-US" altLang="en-US"/>
          </a:p>
        </p:txBody>
      </p:sp>
      <p:sp>
        <p:nvSpPr>
          <p:cNvPr id="98306" name="Rectangle 2"/>
          <p:cNvSpPr>
            <a:spLocks noGrp="1" noChangeArrowheads="1"/>
          </p:cNvSpPr>
          <p:nvPr>
            <p:ph type="title"/>
          </p:nvPr>
        </p:nvSpPr>
        <p:spPr/>
        <p:txBody>
          <a:bodyPr>
            <a:normAutofit fontScale="90000"/>
          </a:bodyPr>
          <a:lstStyle/>
          <a:p>
            <a:r>
              <a:rPr lang="en-US" altLang="en-US"/>
              <a:t>XML attributes</a:t>
            </a:r>
          </a:p>
        </p:txBody>
      </p:sp>
      <p:sp>
        <p:nvSpPr>
          <p:cNvPr id="98307" name="Rectangle 3"/>
          <p:cNvSpPr>
            <a:spLocks noGrp="1" noChangeArrowheads="1"/>
          </p:cNvSpPr>
          <p:nvPr>
            <p:ph type="body" idx="1"/>
          </p:nvPr>
        </p:nvSpPr>
        <p:spPr/>
        <p:txBody>
          <a:bodyPr/>
          <a:lstStyle/>
          <a:p>
            <a:pPr>
              <a:lnSpc>
                <a:spcPct val="90000"/>
              </a:lnSpc>
            </a:pPr>
            <a:r>
              <a:rPr lang="en-US" altLang="en-US" sz="2000"/>
              <a:t>android:layout_height 	</a:t>
            </a:r>
          </a:p>
          <a:p>
            <a:pPr>
              <a:lnSpc>
                <a:spcPct val="90000"/>
              </a:lnSpc>
              <a:buFont typeface="Wingdings" panose="05000000000000000000" pitchFamily="2" charset="2"/>
              <a:buNone/>
            </a:pPr>
            <a:r>
              <a:rPr lang="en-US" altLang="en-US" sz="2000"/>
              <a:t>	This is just like android:layout_width, except that it refers to available screen height. </a:t>
            </a:r>
          </a:p>
          <a:p>
            <a:pPr>
              <a:lnSpc>
                <a:spcPct val="90000"/>
              </a:lnSpc>
            </a:pPr>
            <a:endParaRPr lang="en-US" altLang="en-US" sz="2000"/>
          </a:p>
          <a:p>
            <a:pPr>
              <a:lnSpc>
                <a:spcPct val="90000"/>
              </a:lnSpc>
            </a:pPr>
            <a:r>
              <a:rPr lang="en-US" altLang="en-US" sz="2000"/>
              <a:t>android:text 	</a:t>
            </a:r>
          </a:p>
          <a:p>
            <a:pPr>
              <a:lnSpc>
                <a:spcPct val="90000"/>
              </a:lnSpc>
              <a:buFont typeface="Wingdings" panose="05000000000000000000" pitchFamily="2" charset="2"/>
              <a:buNone/>
            </a:pPr>
            <a:r>
              <a:rPr lang="en-US" altLang="en-US" sz="2000"/>
              <a:t>	This sets the text that the TextView should display. In this example, you use a string resource instead of a hard-coded string value. The hello string is defined in the res/values/strings.xml file. This is the recommended practice for inserting strings to your application, because it makes the localization of your application to other languages graceful, without need to hard-code changes to the layout file. </a:t>
            </a:r>
          </a:p>
          <a:p>
            <a:pPr>
              <a:lnSpc>
                <a:spcPct val="90000"/>
              </a:lnSpc>
            </a:pPr>
            <a:endParaRPr lang="en-US" altLang="en-US" sz="2000"/>
          </a:p>
        </p:txBody>
      </p:sp>
    </p:spTree>
    <p:extLst>
      <p:ext uri="{BB962C8B-B14F-4D97-AF65-F5344CB8AC3E}">
        <p14:creationId xmlns:p14="http://schemas.microsoft.com/office/powerpoint/2010/main" val="2949859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FB289A-F4EA-4ABC-9D9A-E94B6FB2ABAF}" type="slidenum">
              <a:rPr lang="en-US" altLang="en-US"/>
              <a:pPr/>
              <a:t>13</a:t>
            </a:fld>
            <a:endParaRPr lang="en-US" altLang="en-US"/>
          </a:p>
        </p:txBody>
      </p:sp>
      <p:sp>
        <p:nvSpPr>
          <p:cNvPr id="81922" name="Rectangle 2"/>
          <p:cNvSpPr>
            <a:spLocks noGrp="1" noChangeArrowheads="1"/>
          </p:cNvSpPr>
          <p:nvPr>
            <p:ph type="title"/>
          </p:nvPr>
        </p:nvSpPr>
        <p:spPr>
          <a:xfrm>
            <a:off x="4563765" y="374900"/>
            <a:ext cx="4436680" cy="610820"/>
          </a:xfrm>
        </p:spPr>
        <p:txBody>
          <a:bodyPr>
            <a:normAutofit fontScale="90000"/>
          </a:bodyPr>
          <a:lstStyle/>
          <a:p>
            <a:pPr algn="r"/>
            <a:r>
              <a:rPr lang="en-US" altLang="en-US"/>
              <a:t>/res/values/strings.xml</a:t>
            </a:r>
          </a:p>
        </p:txBody>
      </p:sp>
      <p:sp>
        <p:nvSpPr>
          <p:cNvPr id="81923" name="Rectangle 3"/>
          <p:cNvSpPr>
            <a:spLocks noGrp="1" noChangeArrowheads="1"/>
          </p:cNvSpPr>
          <p:nvPr>
            <p:ph type="body" idx="1"/>
          </p:nvPr>
        </p:nvSpPr>
        <p:spPr>
          <a:xfrm>
            <a:off x="448965" y="1443835"/>
            <a:ext cx="8229600" cy="4683125"/>
          </a:xfrm>
        </p:spPr>
        <p:txBody>
          <a:bodyPr/>
          <a:lstStyle/>
          <a:p>
            <a:pPr>
              <a:lnSpc>
                <a:spcPct val="80000"/>
              </a:lnSpc>
            </a:pPr>
            <a:r>
              <a:rPr lang="en-US" altLang="en-US" sz="1800"/>
              <a:t>In Android, the UI of each activity is represented using various objects known as Views. You can create a view using code, or more simply through the use of an XML file.</a:t>
            </a:r>
          </a:p>
          <a:p>
            <a:pPr>
              <a:lnSpc>
                <a:spcPct val="80000"/>
              </a:lnSpc>
            </a:pPr>
            <a:r>
              <a:rPr lang="en-US" altLang="en-US" sz="1800"/>
              <a:t>In this case, the UI Is represented using an XML file. </a:t>
            </a:r>
          </a:p>
          <a:p>
            <a:pPr>
              <a:lnSpc>
                <a:spcPct val="80000"/>
              </a:lnSpc>
            </a:pPr>
            <a:r>
              <a:rPr lang="en-US" altLang="en-US" sz="1800"/>
              <a:t>The &lt;TextView&gt; element represents a text label on the screen while the &lt;LinearLayout&gt; element specifies how views should be arranged. </a:t>
            </a:r>
          </a:p>
          <a:p>
            <a:pPr>
              <a:lnSpc>
                <a:spcPct val="80000"/>
              </a:lnSpc>
            </a:pPr>
            <a:r>
              <a:rPr lang="en-US" altLang="en-US" sz="1800"/>
              <a:t>Notice that the &lt;TextView&gt; element has an attribute named android:text with its value set to "@string/hello".</a:t>
            </a:r>
          </a:p>
          <a:p>
            <a:pPr>
              <a:lnSpc>
                <a:spcPct val="80000"/>
              </a:lnSpc>
            </a:pPr>
            <a:r>
              <a:rPr lang="en-US" altLang="en-US" sz="1800"/>
              <a:t>The @string/hello refers to the string named hello defined in the strings.xml file in the res/values folder.</a:t>
            </a:r>
            <a:r>
              <a:rPr lang="en-US" altLang="en-US" sz="2000"/>
              <a:t> </a:t>
            </a:r>
          </a:p>
          <a:p>
            <a:pPr>
              <a:lnSpc>
                <a:spcPct val="80000"/>
              </a:lnSpc>
              <a:buFont typeface="Wingdings" panose="05000000000000000000" pitchFamily="2" charset="2"/>
              <a:buNone/>
            </a:pPr>
            <a:endParaRPr lang="en-US" altLang="en-US" sz="2000"/>
          </a:p>
          <a:p>
            <a:pPr>
              <a:lnSpc>
                <a:spcPct val="80000"/>
              </a:lnSpc>
              <a:buFont typeface="Wingdings" panose="05000000000000000000" pitchFamily="2" charset="2"/>
              <a:buNone/>
            </a:pPr>
            <a:r>
              <a:rPr lang="en-US" altLang="en-US" sz="1600"/>
              <a:t>&lt;?xml version=</a:t>
            </a:r>
            <a:r>
              <a:rPr lang="en-US" altLang="en-US" sz="1600" i="1"/>
              <a:t>"1.0"</a:t>
            </a:r>
            <a:r>
              <a:rPr lang="en-US" altLang="en-US" sz="1600"/>
              <a:t> encoding=</a:t>
            </a:r>
            <a:r>
              <a:rPr lang="en-US" altLang="en-US" sz="1600" i="1"/>
              <a:t>"utf-8"</a:t>
            </a:r>
            <a:r>
              <a:rPr lang="en-US" altLang="en-US" sz="1600"/>
              <a:t>?&gt;</a:t>
            </a:r>
          </a:p>
          <a:p>
            <a:pPr>
              <a:lnSpc>
                <a:spcPct val="80000"/>
              </a:lnSpc>
              <a:buFont typeface="Wingdings" panose="05000000000000000000" pitchFamily="2" charset="2"/>
              <a:buNone/>
            </a:pPr>
            <a:r>
              <a:rPr lang="en-US" altLang="en-US" sz="1600"/>
              <a:t>&lt;resources&gt;</a:t>
            </a:r>
          </a:p>
          <a:p>
            <a:pPr>
              <a:lnSpc>
                <a:spcPct val="80000"/>
              </a:lnSpc>
              <a:buFont typeface="Wingdings" panose="05000000000000000000" pitchFamily="2" charset="2"/>
              <a:buNone/>
            </a:pPr>
            <a:r>
              <a:rPr lang="en-US" altLang="en-US" sz="1600"/>
              <a:t>    &lt;string name=</a:t>
            </a:r>
            <a:r>
              <a:rPr lang="en-US" altLang="en-US" sz="1600" i="1"/>
              <a:t>"hello"</a:t>
            </a:r>
            <a:r>
              <a:rPr lang="en-US" altLang="en-US" sz="1600"/>
              <a:t>&gt;Hello World, HelloAndroid!&lt;/string&gt;</a:t>
            </a:r>
          </a:p>
          <a:p>
            <a:pPr>
              <a:lnSpc>
                <a:spcPct val="80000"/>
              </a:lnSpc>
              <a:buFont typeface="Wingdings" panose="05000000000000000000" pitchFamily="2" charset="2"/>
              <a:buNone/>
            </a:pPr>
            <a:r>
              <a:rPr lang="en-US" altLang="en-US" sz="1600"/>
              <a:t>    &lt;string name=</a:t>
            </a:r>
            <a:r>
              <a:rPr lang="en-US" altLang="en-US" sz="1600" i="1"/>
              <a:t>"app_name"</a:t>
            </a:r>
            <a:r>
              <a:rPr lang="en-US" altLang="en-US" sz="1600"/>
              <a:t>&gt;HelloAndroid&lt;/string&gt;</a:t>
            </a:r>
          </a:p>
          <a:p>
            <a:pPr>
              <a:lnSpc>
                <a:spcPct val="80000"/>
              </a:lnSpc>
              <a:buFont typeface="Wingdings" panose="05000000000000000000" pitchFamily="2" charset="2"/>
              <a:buNone/>
            </a:pPr>
            <a:r>
              <a:rPr lang="en-US" altLang="en-US" sz="1600"/>
              <a:t>&lt;/resources&gt;</a:t>
            </a:r>
          </a:p>
        </p:txBody>
      </p:sp>
    </p:spTree>
    <p:extLst>
      <p:ext uri="{BB962C8B-B14F-4D97-AF65-F5344CB8AC3E}">
        <p14:creationId xmlns:p14="http://schemas.microsoft.com/office/powerpoint/2010/main" val="3404598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a:t>Layout</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b="1"/>
              <a:t>Komponen Layout</a:t>
            </a:r>
            <a:endParaRPr lang="en-US"/>
          </a:p>
          <a:p>
            <a:r>
              <a:rPr lang="en-US"/>
              <a:t>Layout adalah komponen dasar dalam pembentukan UI dan merupakan container utama untuk komponen-komponen lain pada tampilan aplikasi Android.  Dalam satu tampilan aplikasi Android bisa terdapat lebih dari satu Layout dengan adanya sebuah file XML layout sebagai parent, dan dimungkinkan adanya nested layout dalam satu file UI XML. </a:t>
            </a:r>
          </a:p>
          <a:p>
            <a:pPr marL="0" indent="0">
              <a:buNone/>
            </a:pPr>
            <a:r>
              <a:rPr lang="en-US"/>
              <a:t>Terdapat empat jenis layout utama di Android :</a:t>
            </a:r>
          </a:p>
          <a:p>
            <a:pPr marL="914400" lvl="1" indent="-514350">
              <a:buFont typeface="+mj-lt"/>
              <a:buAutoNum type="arabicPeriod"/>
            </a:pPr>
            <a:r>
              <a:rPr lang="en-US"/>
              <a:t>Linear Layout</a:t>
            </a:r>
          </a:p>
          <a:p>
            <a:pPr marL="914400" lvl="1" indent="-514350">
              <a:buFont typeface="+mj-lt"/>
              <a:buAutoNum type="arabicPeriod"/>
            </a:pPr>
            <a:r>
              <a:rPr lang="en-US"/>
              <a:t>Relative Layout</a:t>
            </a:r>
          </a:p>
          <a:p>
            <a:pPr marL="914400" lvl="1" indent="-514350">
              <a:buFont typeface="+mj-lt"/>
              <a:buAutoNum type="arabicPeriod"/>
            </a:pPr>
            <a:r>
              <a:rPr lang="en-US"/>
              <a:t>Frame Layout</a:t>
            </a:r>
          </a:p>
          <a:p>
            <a:pPr marL="914400" lvl="1" indent="-514350">
              <a:buFont typeface="+mj-lt"/>
              <a:buAutoNum type="arabicPeriod"/>
            </a:pPr>
            <a:r>
              <a:rPr lang="en-US"/>
              <a:t>Grid </a:t>
            </a:r>
            <a:r>
              <a:rPr lang="en-US" smtClean="0"/>
              <a:t>Layout/Table layout</a:t>
            </a:r>
            <a:endParaRPr lang="en-US"/>
          </a:p>
          <a:p>
            <a:pPr marL="0" indent="0">
              <a:buNone/>
            </a:pPr>
            <a:r>
              <a:rPr lang="en-US"/>
              <a:t>Pembedanya adalah pada posisi penempatan komponen-komponen (child view) didalamnya</a:t>
            </a:r>
          </a:p>
          <a:p>
            <a:endParaRPr lang="en-US"/>
          </a:p>
          <a:p>
            <a:endParaRPr lang="en-US"/>
          </a:p>
        </p:txBody>
      </p:sp>
    </p:spTree>
    <p:extLst>
      <p:ext uri="{BB962C8B-B14F-4D97-AF65-F5344CB8AC3E}">
        <p14:creationId xmlns:p14="http://schemas.microsoft.com/office/powerpoint/2010/main" val="151488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a:solidFill>
                  <a:schemeClr val="tx1"/>
                </a:solidFill>
              </a:rPr>
              <a:t>Linear Layout</a:t>
            </a:r>
            <a:endParaRPr lang="en-US">
              <a:solidFill>
                <a:schemeClr val="tx1"/>
              </a:solidFill>
            </a:endParaRPr>
          </a:p>
        </p:txBody>
      </p:sp>
      <p:sp>
        <p:nvSpPr>
          <p:cNvPr id="3" name="Content Placeholder 2"/>
          <p:cNvSpPr>
            <a:spLocks noGrp="1"/>
          </p:cNvSpPr>
          <p:nvPr>
            <p:ph idx="1"/>
          </p:nvPr>
        </p:nvSpPr>
        <p:spPr>
          <a:xfrm>
            <a:off x="375427" y="1291130"/>
            <a:ext cx="8704185" cy="4428445"/>
          </a:xfrm>
        </p:spPr>
        <p:txBody>
          <a:bodyPr>
            <a:normAutofit/>
          </a:bodyPr>
          <a:lstStyle/>
          <a:p>
            <a:pPr marL="0" indent="0">
              <a:buNone/>
            </a:pPr>
            <a:r>
              <a:rPr lang="en-US" sz="2000"/>
              <a:t>Bentuk Linear Layout menempatkan komponen-komponen didalamnya secara horizontal atau vertical (menyamping atau menurun). LinearLayout memiliki atribut weight untuk masing-masing child view yang terdapat didalam LinearLayout yang berguna untuk mengontrol porsi ukuran view secara Relatif dalam sebuah ruang (space) yang tersedia.</a:t>
            </a:r>
          </a:p>
          <a:p>
            <a:endParaRPr lang="en-US" sz="2000"/>
          </a:p>
        </p:txBody>
      </p:sp>
      <p:pic>
        <p:nvPicPr>
          <p:cNvPr id="1026" name="Picture 2" descr="https://blog.dicoding.com/wp-content/uploads/2015/07/Picture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 y="2970885"/>
            <a:ext cx="5191970" cy="35961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30115" y="3276295"/>
            <a:ext cx="3512215" cy="1200329"/>
          </a:xfrm>
          <a:prstGeom prst="rect">
            <a:avLst/>
          </a:prstGeom>
        </p:spPr>
        <p:txBody>
          <a:bodyPr wrap="square">
            <a:spAutoFit/>
          </a:bodyPr>
          <a:lstStyle/>
          <a:p>
            <a:r>
              <a:rPr lang="en-US"/>
              <a:t>Linear layout akan menampilkan elemen-elemen View secara garis lurus, baik vertical ataupun </a:t>
            </a:r>
            <a:r>
              <a:rPr lang="en-US" smtClean="0"/>
              <a:t>horizontal</a:t>
            </a:r>
            <a:endParaRPr lang="en-US"/>
          </a:p>
        </p:txBody>
      </p:sp>
    </p:spTree>
    <p:extLst>
      <p:ext uri="{BB962C8B-B14F-4D97-AF65-F5344CB8AC3E}">
        <p14:creationId xmlns:p14="http://schemas.microsoft.com/office/powerpoint/2010/main" val="1897710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mtClean="0"/>
              <a:t>Contoh Linear Layout ke 1</a:t>
            </a:r>
            <a:endParaRPr lang="en-US"/>
          </a:p>
        </p:txBody>
      </p:sp>
      <p:sp>
        <p:nvSpPr>
          <p:cNvPr id="3" name="Content Placeholder 2"/>
          <p:cNvSpPr>
            <a:spLocks noGrp="1"/>
          </p:cNvSpPr>
          <p:nvPr>
            <p:ph idx="1"/>
          </p:nvPr>
        </p:nvSpPr>
        <p:spPr>
          <a:xfrm>
            <a:off x="3918737" y="1596540"/>
            <a:ext cx="4878325" cy="4428445"/>
          </a:xfrm>
        </p:spPr>
        <p:txBody>
          <a:bodyPr/>
          <a:lstStyle/>
          <a:p>
            <a:r>
              <a:rPr lang="en-US" smtClean="0"/>
              <a:t>Dua tombol </a:t>
            </a:r>
            <a:r>
              <a:rPr lang="en-US"/>
              <a:t>akan saling </a:t>
            </a:r>
            <a:r>
              <a:rPr lang="en-US" smtClean="0"/>
              <a:t>menyamping dengan </a:t>
            </a:r>
            <a:r>
              <a:rPr lang="en-US"/>
              <a:t>menambahkan LinearLayout di </a:t>
            </a:r>
            <a:r>
              <a:rPr lang="en-US" smtClean="0"/>
              <a:t>dalamnya.</a:t>
            </a:r>
          </a:p>
          <a:p>
            <a:r>
              <a:rPr lang="en-US" smtClean="0"/>
              <a:t>Terdapat 5 Komponen, dan yang berbeda adalah letak tombol hitung dan exit yang di atur lewat linear layout</a:t>
            </a:r>
            <a:endParaRPr lang="en-US"/>
          </a:p>
        </p:txBody>
      </p:sp>
      <p:pic>
        <p:nvPicPr>
          <p:cNvPr id="4" name="Picture 3"/>
          <p:cNvPicPr>
            <a:picLocks noChangeAspect="1"/>
          </p:cNvPicPr>
          <p:nvPr/>
        </p:nvPicPr>
        <p:blipFill>
          <a:blip r:embed="rId2"/>
          <a:stretch>
            <a:fillRect/>
          </a:stretch>
        </p:blipFill>
        <p:spPr>
          <a:xfrm>
            <a:off x="143555" y="1291130"/>
            <a:ext cx="3970330" cy="5412030"/>
          </a:xfrm>
          <a:prstGeom prst="rect">
            <a:avLst/>
          </a:prstGeom>
        </p:spPr>
      </p:pic>
    </p:spTree>
    <p:extLst>
      <p:ext uri="{BB962C8B-B14F-4D97-AF65-F5344CB8AC3E}">
        <p14:creationId xmlns:p14="http://schemas.microsoft.com/office/powerpoint/2010/main" val="218147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3224" y="1596540"/>
            <a:ext cx="9000445"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LinearLayout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"http://schemas.android.com/apk/res/android"</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:orientation=</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"vertical"</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"Nilai"</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"@+id/txt"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:textSize=</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"20dp"</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EditText</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:hint=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"Type here"</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"@+id/txtEdit"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EditText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099050" y="2512770"/>
            <a:ext cx="2687063" cy="3662785"/>
          </a:xfrm>
          <a:prstGeom prst="rect">
            <a:avLst/>
          </a:prstGeom>
        </p:spPr>
      </p:pic>
    </p:spTree>
    <p:extLst>
      <p:ext uri="{BB962C8B-B14F-4D97-AF65-F5344CB8AC3E}">
        <p14:creationId xmlns:p14="http://schemas.microsoft.com/office/powerpoint/2010/main" val="71394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940703"/>
            <a:ext cx="9000445"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a:solidFill>
                  <a:srgbClr val="000080"/>
                </a:solidFill>
                <a:latin typeface="Courier New" panose="02070309020205020404" pitchFamily="49" charset="0"/>
                <a:cs typeface="Courier New" panose="02070309020205020404" pitchFamily="49" charset="0"/>
              </a:rPr>
              <a:t>LinearLayout</a:t>
            </a:r>
            <a:br>
              <a:rPr lang="en-US" altLang="en-US" sz="1400" b="1">
                <a:solidFill>
                  <a:srgbClr val="000080"/>
                </a:solidFill>
                <a:latin typeface="Courier New" panose="02070309020205020404" pitchFamily="49" charset="0"/>
                <a:cs typeface="Courier New" panose="02070309020205020404" pitchFamily="49" charset="0"/>
              </a:rPr>
            </a:br>
            <a:r>
              <a:rPr lang="en-US" altLang="en-US" sz="1400" b="1">
                <a:solidFill>
                  <a:srgbClr val="00008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:orientation=</a:t>
            </a:r>
            <a:r>
              <a:rPr lang="en-US" altLang="en-US" sz="1400" b="1">
                <a:solidFill>
                  <a:srgbClr val="008000"/>
                </a:solidFill>
                <a:latin typeface="Courier New" panose="02070309020205020404" pitchFamily="49" charset="0"/>
                <a:cs typeface="Courier New" panose="02070309020205020404" pitchFamily="49" charset="0"/>
              </a:rPr>
              <a:t>"horizontal"</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:layout_width=</a:t>
            </a:r>
            <a:r>
              <a:rPr lang="en-US" altLang="en-US" sz="1400" b="1">
                <a:solidFill>
                  <a:srgbClr val="008000"/>
                </a:solidFill>
                <a:latin typeface="Courier New" panose="02070309020205020404" pitchFamily="49" charset="0"/>
                <a:cs typeface="Courier New" panose="02070309020205020404" pitchFamily="49" charset="0"/>
              </a:rPr>
              <a:t>"fill_parent"</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:layout_height=</a:t>
            </a:r>
            <a:r>
              <a:rPr lang="en-US" altLang="en-US" sz="1400" b="1">
                <a:solidFill>
                  <a:srgbClr val="008000"/>
                </a:solidFill>
                <a:latin typeface="Courier New" panose="02070309020205020404" pitchFamily="49" charset="0"/>
                <a:cs typeface="Courier New" panose="02070309020205020404" pitchFamily="49" charset="0"/>
              </a:rPr>
              <a:t>"wrap_content"</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:gravity=</a:t>
            </a:r>
            <a:r>
              <a:rPr lang="en-US" altLang="en-US" sz="1400" b="1">
                <a:solidFill>
                  <a:srgbClr val="008000"/>
                </a:solidFill>
                <a:latin typeface="Courier New" panose="02070309020205020404" pitchFamily="49" charset="0"/>
                <a:cs typeface="Courier New" panose="02070309020205020404" pitchFamily="49" charset="0"/>
              </a:rPr>
              <a:t>"center_horizontal"</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a:solidFill>
                  <a:srgbClr val="000080"/>
                </a:solidFill>
                <a:latin typeface="Courier New" panose="02070309020205020404" pitchFamily="49" charset="0"/>
                <a:cs typeface="Courier New" panose="02070309020205020404" pitchFamily="49" charset="0"/>
              </a:rPr>
              <a:t>Button</a:t>
            </a:r>
            <a:br>
              <a:rPr lang="en-US" altLang="en-US" sz="1400" b="1">
                <a:solidFill>
                  <a:srgbClr val="000080"/>
                </a:solidFill>
                <a:latin typeface="Courier New" panose="02070309020205020404" pitchFamily="49" charset="0"/>
                <a:cs typeface="Courier New" panose="02070309020205020404" pitchFamily="49" charset="0"/>
              </a:rPr>
            </a:br>
            <a:r>
              <a:rPr lang="en-US" altLang="en-US" sz="1400" b="1">
                <a:solidFill>
                  <a:srgbClr val="00008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:text=</a:t>
            </a:r>
            <a:r>
              <a:rPr lang="en-US" altLang="en-US" sz="1400" b="1">
                <a:solidFill>
                  <a:srgbClr val="008000"/>
                </a:solidFill>
                <a:latin typeface="Courier New" panose="02070309020205020404" pitchFamily="49" charset="0"/>
                <a:cs typeface="Courier New" panose="02070309020205020404" pitchFamily="49" charset="0"/>
              </a:rPr>
              <a:t>"Hitung"</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:id=</a:t>
            </a:r>
            <a:r>
              <a:rPr lang="en-US" altLang="en-US" sz="1400" b="1">
                <a:solidFill>
                  <a:srgbClr val="008000"/>
                </a:solidFill>
                <a:latin typeface="Courier New" panose="02070309020205020404" pitchFamily="49" charset="0"/>
                <a:cs typeface="Courier New" panose="02070309020205020404" pitchFamily="49" charset="0"/>
              </a:rPr>
              <a:t>"@+id/btn1"</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:layout_width=</a:t>
            </a:r>
            <a:r>
              <a:rPr lang="en-US" altLang="en-US" sz="1400" b="1">
                <a:solidFill>
                  <a:srgbClr val="008000"/>
                </a:solidFill>
                <a:latin typeface="Courier New" panose="02070309020205020404" pitchFamily="49" charset="0"/>
                <a:cs typeface="Courier New" panose="02070309020205020404" pitchFamily="49" charset="0"/>
              </a:rPr>
              <a:t>"wrap_content"</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:layout_height=</a:t>
            </a:r>
            <a:r>
              <a:rPr lang="en-US" altLang="en-US" sz="1400" b="1">
                <a:solidFill>
                  <a:srgbClr val="008000"/>
                </a:solidFill>
                <a:latin typeface="Courier New" panose="02070309020205020404" pitchFamily="49" charset="0"/>
                <a:cs typeface="Courier New" panose="02070309020205020404" pitchFamily="49" charset="0"/>
              </a:rPr>
              <a:t>"wrap_content"</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a:solidFill>
                  <a:srgbClr val="000080"/>
                </a:solidFill>
                <a:latin typeface="Courier New" panose="02070309020205020404" pitchFamily="49" charset="0"/>
                <a:cs typeface="Courier New" panose="02070309020205020404" pitchFamily="49" charset="0"/>
              </a:rPr>
              <a:t>Button</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a:solidFill>
                  <a:srgbClr val="000080"/>
                </a:solidFill>
                <a:latin typeface="Courier New" panose="02070309020205020404" pitchFamily="49" charset="0"/>
                <a:cs typeface="Courier New" panose="02070309020205020404" pitchFamily="49" charset="0"/>
              </a:rPr>
              <a:t>Button</a:t>
            </a:r>
            <a:br>
              <a:rPr lang="en-US" altLang="en-US" sz="1400" b="1">
                <a:solidFill>
                  <a:srgbClr val="000080"/>
                </a:solidFill>
                <a:latin typeface="Courier New" panose="02070309020205020404" pitchFamily="49" charset="0"/>
                <a:cs typeface="Courier New" panose="02070309020205020404" pitchFamily="49" charset="0"/>
              </a:rPr>
            </a:br>
            <a:r>
              <a:rPr lang="en-US" altLang="en-US" sz="1400" b="1">
                <a:solidFill>
                  <a:srgbClr val="00008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:text=</a:t>
            </a:r>
            <a:r>
              <a:rPr lang="en-US" altLang="en-US" sz="1400" b="1">
                <a:solidFill>
                  <a:srgbClr val="008000"/>
                </a:solidFill>
                <a:latin typeface="Courier New" panose="02070309020205020404" pitchFamily="49" charset="0"/>
                <a:cs typeface="Courier New" panose="02070309020205020404" pitchFamily="49" charset="0"/>
              </a:rPr>
              <a:t>"Exit"</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:id=</a:t>
            </a:r>
            <a:r>
              <a:rPr lang="en-US" altLang="en-US" sz="1400" b="1">
                <a:solidFill>
                  <a:srgbClr val="008000"/>
                </a:solidFill>
                <a:latin typeface="Courier New" panose="02070309020205020404" pitchFamily="49" charset="0"/>
                <a:cs typeface="Courier New" panose="02070309020205020404" pitchFamily="49" charset="0"/>
              </a:rPr>
              <a:t>"@+id/btn2"</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:layout_width=</a:t>
            </a:r>
            <a:r>
              <a:rPr lang="en-US" altLang="en-US" sz="1400" b="1">
                <a:solidFill>
                  <a:srgbClr val="008000"/>
                </a:solidFill>
                <a:latin typeface="Courier New" panose="02070309020205020404" pitchFamily="49" charset="0"/>
                <a:cs typeface="Courier New" panose="02070309020205020404" pitchFamily="49" charset="0"/>
              </a:rPr>
              <a:t>"wrap_content"</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:layout_height=</a:t>
            </a:r>
            <a:r>
              <a:rPr lang="en-US" altLang="en-US" sz="1400" b="1">
                <a:solidFill>
                  <a:srgbClr val="008000"/>
                </a:solidFill>
                <a:latin typeface="Courier New" panose="02070309020205020404" pitchFamily="49" charset="0"/>
                <a:cs typeface="Courier New" panose="02070309020205020404" pitchFamily="49" charset="0"/>
              </a:rPr>
              <a:t>"wrap_content"</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a:solidFill>
                  <a:srgbClr val="000080"/>
                </a:solidFill>
                <a:latin typeface="Courier New" panose="02070309020205020404" pitchFamily="49" charset="0"/>
                <a:cs typeface="Courier New" panose="02070309020205020404" pitchFamily="49" charset="0"/>
              </a:rPr>
              <a:t>Button</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a:solidFill>
                  <a:srgbClr val="000080"/>
                </a:solidFill>
                <a:latin typeface="Courier New" panose="02070309020205020404" pitchFamily="49" charset="0"/>
                <a:cs typeface="Courier New" panose="02070309020205020404" pitchFamily="49" charset="0"/>
              </a:rPr>
              <a:t>LinearLayout</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a:solidFill>
                  <a:srgbClr val="000080"/>
                </a:solidFill>
                <a:latin typeface="Courier New" panose="02070309020205020404" pitchFamily="49" charset="0"/>
                <a:cs typeface="Courier New" panose="02070309020205020404" pitchFamily="49" charset="0"/>
              </a:rPr>
              <a:t>TextView</a:t>
            </a:r>
            <a:br>
              <a:rPr lang="en-US" altLang="en-US" sz="1400" b="1">
                <a:solidFill>
                  <a:srgbClr val="000080"/>
                </a:solidFill>
                <a:latin typeface="Courier New" panose="02070309020205020404" pitchFamily="49" charset="0"/>
                <a:cs typeface="Courier New" panose="02070309020205020404" pitchFamily="49" charset="0"/>
              </a:rPr>
            </a:br>
            <a:r>
              <a:rPr lang="en-US" altLang="en-US" sz="1400" b="1">
                <a:solidFill>
                  <a:srgbClr val="00008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:text=</a:t>
            </a:r>
            <a:r>
              <a:rPr lang="en-US" altLang="en-US" sz="1400" b="1">
                <a:solidFill>
                  <a:srgbClr val="008000"/>
                </a:solidFill>
                <a:latin typeface="Courier New" panose="02070309020205020404" pitchFamily="49" charset="0"/>
                <a:cs typeface="Courier New" panose="02070309020205020404" pitchFamily="49" charset="0"/>
              </a:rPr>
              <a:t>"Hasil"</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:id=</a:t>
            </a:r>
            <a:r>
              <a:rPr lang="en-US" altLang="en-US" sz="1400" b="1">
                <a:solidFill>
                  <a:srgbClr val="008000"/>
                </a:solidFill>
                <a:latin typeface="Courier New" panose="02070309020205020404" pitchFamily="49" charset="0"/>
                <a:cs typeface="Courier New" panose="02070309020205020404" pitchFamily="49" charset="0"/>
              </a:rPr>
              <a:t>"@+id/txtTampil"</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:layout_width=</a:t>
            </a:r>
            <a:r>
              <a:rPr lang="en-US" altLang="en-US" sz="1400" b="1">
                <a:solidFill>
                  <a:srgbClr val="008000"/>
                </a:solidFill>
                <a:latin typeface="Courier New" panose="02070309020205020404" pitchFamily="49" charset="0"/>
                <a:cs typeface="Courier New" panose="02070309020205020404" pitchFamily="49" charset="0"/>
              </a:rPr>
              <a:t>"wrap_content"</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a:solidFill>
                  <a:srgbClr val="660E7A"/>
                </a:solidFill>
                <a:latin typeface="Courier New" panose="02070309020205020404" pitchFamily="49" charset="0"/>
                <a:cs typeface="Courier New" panose="02070309020205020404" pitchFamily="49" charset="0"/>
              </a:rPr>
              <a:t>android</a:t>
            </a:r>
            <a:r>
              <a:rPr lang="en-US" altLang="en-US" sz="1400" b="1">
                <a:solidFill>
                  <a:srgbClr val="0000FF"/>
                </a:solidFill>
                <a:latin typeface="Courier New" panose="02070309020205020404" pitchFamily="49" charset="0"/>
                <a:cs typeface="Courier New" panose="02070309020205020404" pitchFamily="49" charset="0"/>
              </a:rPr>
              <a:t>:layout_height=</a:t>
            </a:r>
            <a:r>
              <a:rPr lang="en-US" altLang="en-US" sz="1400" b="1">
                <a:solidFill>
                  <a:srgbClr val="008000"/>
                </a:solidFill>
                <a:latin typeface="Courier New" panose="02070309020205020404" pitchFamily="49" charset="0"/>
                <a:cs typeface="Courier New" panose="02070309020205020404" pitchFamily="49" charset="0"/>
              </a:rPr>
              <a:t>"wrap_content"</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a:solidFill>
                  <a:srgbClr val="000080"/>
                </a:solidFill>
                <a:latin typeface="Courier New" panose="02070309020205020404" pitchFamily="49" charset="0"/>
                <a:cs typeface="Courier New" panose="02070309020205020404" pitchFamily="49" charset="0"/>
              </a:rPr>
              <a:t>TextView</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&lt;/</a:t>
            </a:r>
            <a:r>
              <a:rPr lang="en-US" altLang="en-US" sz="1400" b="1">
                <a:solidFill>
                  <a:srgbClr val="000080"/>
                </a:solidFill>
                <a:latin typeface="Courier New" panose="02070309020205020404" pitchFamily="49" charset="0"/>
                <a:cs typeface="Courier New" panose="02070309020205020404" pitchFamily="49" charset="0"/>
              </a:rPr>
              <a:t>LinearLayout</a:t>
            </a:r>
            <a:r>
              <a:rPr lang="en-US" altLang="en-US" sz="1400">
                <a:solidFill>
                  <a:srgbClr val="000000"/>
                </a:solidFill>
                <a:latin typeface="Courier New" panose="02070309020205020404" pitchFamily="49" charset="0"/>
                <a:cs typeface="Courier New" panose="02070309020205020404" pitchFamily="49" charset="0"/>
              </a:rPr>
              <a:t>&gt;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5946345" y="1443834"/>
            <a:ext cx="2875328" cy="5039265"/>
          </a:xfrm>
          <a:prstGeom prst="rect">
            <a:avLst/>
          </a:prstGeom>
        </p:spPr>
      </p:pic>
    </p:spTree>
    <p:extLst>
      <p:ext uri="{BB962C8B-B14F-4D97-AF65-F5344CB8AC3E}">
        <p14:creationId xmlns:p14="http://schemas.microsoft.com/office/powerpoint/2010/main" val="1701465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smtClean="0"/>
              <a:t>Kelemahan Linear Layout</a:t>
            </a:r>
            <a:endParaRPr lang="en-US" b="1"/>
          </a:p>
        </p:txBody>
      </p:sp>
      <p:sp>
        <p:nvSpPr>
          <p:cNvPr id="3" name="Content Placeholder 2"/>
          <p:cNvSpPr>
            <a:spLocks noGrp="1"/>
          </p:cNvSpPr>
          <p:nvPr>
            <p:ph idx="1"/>
          </p:nvPr>
        </p:nvSpPr>
        <p:spPr/>
        <p:txBody>
          <a:bodyPr/>
          <a:lstStyle/>
          <a:p>
            <a:r>
              <a:rPr lang="en-US"/>
              <a:t>Menggunakan terlalu banyak Nested layout akan membuat performance aplikasi </a:t>
            </a:r>
            <a:r>
              <a:rPr lang="en-US" smtClean="0"/>
              <a:t>semakin </a:t>
            </a:r>
            <a:r>
              <a:rPr lang="en-US"/>
              <a:t>lambat. Semakin banyak layout yang dibuat, semakin lama pula aplikasi </a:t>
            </a:r>
            <a:r>
              <a:rPr lang="en-US" smtClean="0"/>
              <a:t>untuk </a:t>
            </a:r>
            <a:r>
              <a:rPr lang="en-US"/>
              <a:t>me-render </a:t>
            </a:r>
            <a:r>
              <a:rPr lang="en-US" smtClean="0"/>
              <a:t>tampilan. Cara </a:t>
            </a:r>
            <a:r>
              <a:rPr lang="en-US"/>
              <a:t>yang lebih baik untuk membuat tata letak tidak “monoton” adalah dengan </a:t>
            </a:r>
            <a:r>
              <a:rPr lang="en-US" smtClean="0"/>
              <a:t> menggunakan </a:t>
            </a:r>
            <a:r>
              <a:rPr lang="en-US"/>
              <a:t>RelativeLayout</a:t>
            </a:r>
          </a:p>
        </p:txBody>
      </p:sp>
    </p:spTree>
    <p:extLst>
      <p:ext uri="{BB962C8B-B14F-4D97-AF65-F5344CB8AC3E}">
        <p14:creationId xmlns:p14="http://schemas.microsoft.com/office/powerpoint/2010/main" val="243849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138425"/>
            <a:ext cx="8246070" cy="610820"/>
          </a:xfrm>
        </p:spPr>
        <p:txBody>
          <a:bodyPr>
            <a:normAutofit fontScale="90000"/>
          </a:bodyPr>
          <a:lstStyle/>
          <a:p>
            <a:r>
              <a:rPr lang="en-US" b="1">
                <a:solidFill>
                  <a:schemeClr val="tx1"/>
                </a:solidFill>
              </a:rPr>
              <a:t>Project Structure</a:t>
            </a:r>
            <a:endParaRPr lang="en-US"/>
          </a:p>
        </p:txBody>
      </p:sp>
      <p:sp>
        <p:nvSpPr>
          <p:cNvPr id="3" name="Content Placeholder 2"/>
          <p:cNvSpPr>
            <a:spLocks noGrp="1"/>
          </p:cNvSpPr>
          <p:nvPr>
            <p:ph idx="1"/>
          </p:nvPr>
        </p:nvSpPr>
        <p:spPr>
          <a:xfrm>
            <a:off x="206304" y="1749245"/>
            <a:ext cx="5497380" cy="4581150"/>
          </a:xfrm>
        </p:spPr>
        <p:txBody>
          <a:bodyPr>
            <a:normAutofit/>
          </a:bodyPr>
          <a:lstStyle/>
          <a:p>
            <a:r>
              <a:rPr lang="en-US"/>
              <a:t>Project Android dibangun berdasarkan </a:t>
            </a:r>
            <a:r>
              <a:rPr lang="en-US" smtClean="0"/>
              <a:t>direktori </a:t>
            </a:r>
            <a:r>
              <a:rPr lang="en-US"/>
              <a:t>yang spesifik mirip membuat project Java</a:t>
            </a:r>
          </a:p>
          <a:p>
            <a:r>
              <a:rPr lang="en-US" b="1"/>
              <a:t>Root Content</a:t>
            </a:r>
          </a:p>
          <a:p>
            <a:pPr lvl="1"/>
            <a:r>
              <a:rPr lang="en-US" sz="2000" b="1"/>
              <a:t>Project Android memiliki 5 item utama dalam direktori root </a:t>
            </a:r>
          </a:p>
          <a:p>
            <a:pPr marL="800100" lvl="1" indent="-342900">
              <a:buFont typeface="+mj-lt"/>
              <a:buAutoNum type="arabicPeriod"/>
            </a:pPr>
            <a:r>
              <a:rPr lang="en-US" sz="1600" b="1"/>
              <a:t>File : AndoidManifest.xml : file XML yang mendeskripsikan aplikasi yang dibangun dan  komponen (activities, services, etc) yang disediakan oleh aplikasi</a:t>
            </a:r>
            <a:r>
              <a:rPr lang="en-US" sz="1600" b="1" smtClean="0"/>
              <a:t>.</a:t>
            </a:r>
            <a:endParaRPr lang="en-US" sz="1600" b="1"/>
          </a:p>
        </p:txBody>
      </p:sp>
      <p:pic>
        <p:nvPicPr>
          <p:cNvPr id="4" name="Picture 3"/>
          <p:cNvPicPr>
            <a:picLocks noChangeAspect="1"/>
          </p:cNvPicPr>
          <p:nvPr/>
        </p:nvPicPr>
        <p:blipFill>
          <a:blip r:embed="rId2"/>
          <a:stretch>
            <a:fillRect/>
          </a:stretch>
        </p:blipFill>
        <p:spPr>
          <a:xfrm>
            <a:off x="5635026" y="1749245"/>
            <a:ext cx="3533775" cy="3905250"/>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815" y="69490"/>
            <a:ext cx="7016195" cy="684885"/>
          </a:xfrm>
        </p:spPr>
        <p:txBody>
          <a:bodyPr/>
          <a:lstStyle/>
          <a:p>
            <a:pPr algn="r"/>
            <a:r>
              <a:rPr lang="en-US" smtClean="0"/>
              <a:t>Contoh Linear Layout ke 2</a:t>
            </a:r>
            <a:endParaRPr lang="en-US"/>
          </a:p>
        </p:txBody>
      </p:sp>
      <p:pic>
        <p:nvPicPr>
          <p:cNvPr id="4" name="Picture 3"/>
          <p:cNvPicPr>
            <a:picLocks noChangeAspect="1"/>
          </p:cNvPicPr>
          <p:nvPr/>
        </p:nvPicPr>
        <p:blipFill>
          <a:blip r:embed="rId2"/>
          <a:stretch>
            <a:fillRect/>
          </a:stretch>
        </p:blipFill>
        <p:spPr>
          <a:xfrm>
            <a:off x="127860" y="1596540"/>
            <a:ext cx="3527910" cy="4533900"/>
          </a:xfrm>
          <a:prstGeom prst="rect">
            <a:avLst/>
          </a:prstGeom>
        </p:spPr>
      </p:pic>
      <p:sp>
        <p:nvSpPr>
          <p:cNvPr id="6" name="Rectangle 5"/>
          <p:cNvSpPr/>
          <p:nvPr/>
        </p:nvSpPr>
        <p:spPr>
          <a:xfrm>
            <a:off x="4329351" y="803559"/>
            <a:ext cx="4572000" cy="1200329"/>
          </a:xfrm>
          <a:prstGeom prst="rect">
            <a:avLst/>
          </a:prstGeom>
        </p:spPr>
        <p:txBody>
          <a:bodyPr>
            <a:spAutoFit/>
          </a:bodyPr>
          <a:lstStyle/>
          <a:p>
            <a:r>
              <a:rPr lang="en-US" smtClean="0"/>
              <a:t>Aplikasi  </a:t>
            </a:r>
            <a:r>
              <a:rPr lang="en-US"/>
              <a:t>android  dibuat  dari  kombinasi  XML  dan </a:t>
            </a:r>
            <a:r>
              <a:rPr lang="en-US" smtClean="0"/>
              <a:t> JAVA</a:t>
            </a:r>
            <a:r>
              <a:rPr lang="en-US"/>
              <a:t>.  </a:t>
            </a:r>
            <a:r>
              <a:rPr lang="en-US" smtClean="0"/>
              <a:t>File xml  </a:t>
            </a:r>
            <a:r>
              <a:rPr lang="en-US"/>
              <a:t>digunakan  untuk  mengatur  layout  aplikasi </a:t>
            </a:r>
            <a:r>
              <a:rPr lang="en-US" smtClean="0"/>
              <a:t>dan file java  </a:t>
            </a:r>
            <a:r>
              <a:rPr lang="en-US"/>
              <a:t>berperan  sebagai  pusat  pengendalinya</a:t>
            </a:r>
          </a:p>
        </p:txBody>
      </p:sp>
      <p:sp>
        <p:nvSpPr>
          <p:cNvPr id="7" name="Rectangle 6"/>
          <p:cNvSpPr/>
          <p:nvPr/>
        </p:nvSpPr>
        <p:spPr>
          <a:xfrm>
            <a:off x="4284329" y="2003888"/>
            <a:ext cx="4572000" cy="4801314"/>
          </a:xfrm>
          <a:prstGeom prst="rect">
            <a:avLst/>
          </a:prstGeom>
        </p:spPr>
        <p:txBody>
          <a:bodyPr>
            <a:spAutoFit/>
          </a:bodyPr>
          <a:lstStyle/>
          <a:p>
            <a:r>
              <a:rPr lang="en-US" b="1" smtClean="0"/>
              <a:t>LinearLayout utama</a:t>
            </a:r>
            <a:r>
              <a:rPr lang="en-US" smtClean="0"/>
              <a:t> sebagai  </a:t>
            </a:r>
            <a:r>
              <a:rPr lang="en-US"/>
              <a:t>parent  </a:t>
            </a:r>
            <a:r>
              <a:rPr lang="en-US" smtClean="0"/>
              <a:t>dengan orientation = vertical  artinya  </a:t>
            </a:r>
            <a:r>
              <a:rPr lang="en-US"/>
              <a:t>berapapun </a:t>
            </a:r>
          </a:p>
          <a:p>
            <a:r>
              <a:rPr lang="en-US"/>
              <a:t>jumlah  widget  yang  ada  didalamnya  akan  tersusun  secara </a:t>
            </a:r>
            <a:r>
              <a:rPr lang="en-US" smtClean="0"/>
              <a:t>vertical  </a:t>
            </a:r>
            <a:r>
              <a:rPr lang="en-US"/>
              <a:t>dari  atas  ke  bawah. </a:t>
            </a:r>
            <a:endParaRPr lang="en-US" smtClean="0"/>
          </a:p>
          <a:p>
            <a:endParaRPr lang="en-US" smtClean="0"/>
          </a:p>
          <a:p>
            <a:r>
              <a:rPr lang="en-US" altLang="en-US" b="1">
                <a:solidFill>
                  <a:srgbClr val="0000FF"/>
                </a:solidFill>
                <a:latin typeface="Courier New" panose="02070309020205020404" pitchFamily="49" charset="0"/>
                <a:cs typeface="Courier New" panose="02070309020205020404" pitchFamily="49" charset="0"/>
              </a:rPr>
              <a:t>android:orientation=</a:t>
            </a:r>
            <a:r>
              <a:rPr lang="en-US" altLang="en-US" b="1">
                <a:solidFill>
                  <a:srgbClr val="008000"/>
                </a:solidFill>
                <a:latin typeface="Courier New" panose="02070309020205020404" pitchFamily="49" charset="0"/>
                <a:cs typeface="Courier New" panose="02070309020205020404" pitchFamily="49" charset="0"/>
              </a:rPr>
              <a:t>"vertical"</a:t>
            </a:r>
            <a:endParaRPr lang="en-US" altLang="en-US" sz="4400">
              <a:latin typeface="Arial" panose="020B0604020202020204" pitchFamily="34" charset="0"/>
            </a:endParaRPr>
          </a:p>
          <a:p>
            <a:endParaRPr lang="en-US"/>
          </a:p>
          <a:p>
            <a:r>
              <a:rPr lang="en-US" b="1" smtClean="0"/>
              <a:t>Parent  </a:t>
            </a:r>
            <a:r>
              <a:rPr lang="en-US" b="1"/>
              <a:t>LinearLayout</a:t>
            </a:r>
            <a:r>
              <a:rPr lang="en-US"/>
              <a:t>  memiliki  2  buah  child  </a:t>
            </a:r>
            <a:r>
              <a:rPr lang="en-US" smtClean="0"/>
              <a:t>:</a:t>
            </a:r>
          </a:p>
          <a:p>
            <a:pPr marL="285750" indent="-285750">
              <a:buFont typeface="Arial" panose="020B0604020202020204" pitchFamily="34" charset="0"/>
              <a:buChar char="•"/>
            </a:pPr>
            <a:r>
              <a:rPr lang="en-US" smtClean="0"/>
              <a:t>LinearLayout1 </a:t>
            </a:r>
            <a:r>
              <a:rPr lang="en-US" altLang="en-US" b="1">
                <a:solidFill>
                  <a:srgbClr val="0000FF"/>
                </a:solidFill>
                <a:latin typeface="Courier New" panose="02070309020205020404" pitchFamily="49" charset="0"/>
                <a:cs typeface="Courier New" panose="02070309020205020404" pitchFamily="49" charset="0"/>
              </a:rPr>
              <a:t>android:id=</a:t>
            </a:r>
            <a:r>
              <a:rPr lang="en-US" altLang="en-US" b="1">
                <a:solidFill>
                  <a:srgbClr val="008000"/>
                </a:solidFill>
                <a:latin typeface="Courier New" panose="02070309020205020404" pitchFamily="49" charset="0"/>
                <a:cs typeface="Courier New" panose="02070309020205020404" pitchFamily="49" charset="0"/>
              </a:rPr>
              <a:t>"@+id/LinearLayout1</a:t>
            </a:r>
            <a:endParaRPr lang="en-US" smtClean="0"/>
          </a:p>
          <a:p>
            <a:pPr marL="285750" indent="-285750">
              <a:buFont typeface="Arial" panose="020B0604020202020204" pitchFamily="34" charset="0"/>
              <a:buChar char="•"/>
            </a:pPr>
            <a:r>
              <a:rPr lang="en-US" smtClean="0"/>
              <a:t>LinearLayout2 </a:t>
            </a:r>
            <a:r>
              <a:rPr lang="en-US" altLang="en-US" b="1">
                <a:solidFill>
                  <a:srgbClr val="0000FF"/>
                </a:solidFill>
                <a:latin typeface="Courier New" panose="02070309020205020404" pitchFamily="49" charset="0"/>
                <a:cs typeface="Courier New" panose="02070309020205020404" pitchFamily="49" charset="0"/>
              </a:rPr>
              <a:t>android:id=</a:t>
            </a:r>
            <a:r>
              <a:rPr lang="en-US" altLang="en-US" b="1">
                <a:solidFill>
                  <a:srgbClr val="008000"/>
                </a:solidFill>
                <a:latin typeface="Courier New" panose="02070309020205020404" pitchFamily="49" charset="0"/>
                <a:cs typeface="Courier New" panose="02070309020205020404" pitchFamily="49" charset="0"/>
              </a:rPr>
              <a:t>"@+id/LinearLayout2"</a:t>
            </a:r>
            <a:endParaRPr lang="en-US" altLang="en-US" sz="4400">
              <a:latin typeface="Arial" panose="020B0604020202020204" pitchFamily="34" charset="0"/>
            </a:endParaRPr>
          </a:p>
          <a:p>
            <a:r>
              <a:rPr lang="en-US" smtClean="0"/>
              <a:t>Karena  </a:t>
            </a:r>
            <a:r>
              <a:rPr lang="en-US"/>
              <a:t>parent  LinearLayout </a:t>
            </a:r>
            <a:r>
              <a:rPr lang="en-US" smtClean="0"/>
              <a:t>orientationnya  </a:t>
            </a:r>
            <a:r>
              <a:rPr lang="en-US"/>
              <a:t>vertical,  maka  otomatis  child  LinearLayout1  dan </a:t>
            </a:r>
            <a:r>
              <a:rPr lang="en-US" smtClean="0"/>
              <a:t> LinearLayout2 </a:t>
            </a:r>
            <a:r>
              <a:rPr lang="en-US"/>
              <a:t>tersusun secara vertical atas dan bawah</a:t>
            </a:r>
            <a:r>
              <a:rPr lang="en-US" smtClean="0"/>
              <a:t>.</a:t>
            </a:r>
            <a:endParaRPr lang="en-US"/>
          </a:p>
        </p:txBody>
      </p:sp>
    </p:spTree>
    <p:extLst>
      <p:ext uri="{BB962C8B-B14F-4D97-AF65-F5344CB8AC3E}">
        <p14:creationId xmlns:p14="http://schemas.microsoft.com/office/powerpoint/2010/main" val="2528895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860" y="1596540"/>
            <a:ext cx="3527910" cy="4533900"/>
          </a:xfrm>
          <a:prstGeom prst="rect">
            <a:avLst/>
          </a:prstGeom>
        </p:spPr>
      </p:pic>
      <p:sp>
        <p:nvSpPr>
          <p:cNvPr id="5" name="Rectangle 4"/>
          <p:cNvSpPr/>
          <p:nvPr/>
        </p:nvSpPr>
        <p:spPr>
          <a:xfrm>
            <a:off x="4113885" y="62831"/>
            <a:ext cx="5191970" cy="7848302"/>
          </a:xfrm>
          <a:prstGeom prst="rect">
            <a:avLst/>
          </a:prstGeom>
        </p:spPr>
        <p:txBody>
          <a:bodyPr wrap="square">
            <a:spAutoFit/>
          </a:bodyPr>
          <a:lstStyle/>
          <a:p>
            <a:pPr marL="285750" indent="-285750">
              <a:buFont typeface="Arial" panose="020B0604020202020204" pitchFamily="34" charset="0"/>
              <a:buChar char="•"/>
            </a:pPr>
            <a:r>
              <a:rPr lang="en-US" smtClean="0"/>
              <a:t>LinearLayout1 </a:t>
            </a:r>
            <a:r>
              <a:rPr lang="en-US"/>
              <a:t>memiliki 4 buah </a:t>
            </a:r>
            <a:r>
              <a:rPr lang="en-US" smtClean="0"/>
              <a:t>child   </a:t>
            </a:r>
            <a:r>
              <a:rPr lang="en-US"/>
              <a:t>textview  berisi  content  </a:t>
            </a:r>
            <a:r>
              <a:rPr lang="en-US" smtClean="0"/>
              <a:t> :</a:t>
            </a:r>
          </a:p>
          <a:p>
            <a:pPr marL="285750" indent="-285750">
              <a:buFont typeface="Arial" panose="020B0604020202020204" pitchFamily="34" charset="0"/>
              <a:buChar char="•"/>
            </a:pPr>
            <a:r>
              <a:rPr lang="en-US" smtClean="0"/>
              <a:t>Merah </a:t>
            </a:r>
            <a:r>
              <a:rPr lang="en-US" altLang="en-US" b="1">
                <a:solidFill>
                  <a:srgbClr val="0000FF"/>
                </a:solidFill>
                <a:latin typeface="Courier New" panose="02070309020205020404" pitchFamily="49" charset="0"/>
                <a:cs typeface="Courier New" panose="02070309020205020404" pitchFamily="49" charset="0"/>
              </a:rPr>
              <a:t>android:background=</a:t>
            </a:r>
            <a:r>
              <a:rPr lang="en-US" altLang="en-US" b="1">
                <a:solidFill>
                  <a:srgbClr val="008000"/>
                </a:solidFill>
                <a:latin typeface="Courier New" panose="02070309020205020404" pitchFamily="49" charset="0"/>
                <a:cs typeface="Courier New" panose="02070309020205020404" pitchFamily="49" charset="0"/>
              </a:rPr>
              <a:t>"#aa0000"</a:t>
            </a:r>
            <a:endParaRPr lang="en-US" altLang="en-US" sz="4400">
              <a:latin typeface="Arial" panose="020B0604020202020204" pitchFamily="34" charset="0"/>
            </a:endParaRPr>
          </a:p>
          <a:p>
            <a:pPr marL="285750" indent="-285750">
              <a:buFont typeface="Arial" panose="020B0604020202020204" pitchFamily="34" charset="0"/>
              <a:buChar char="•"/>
            </a:pPr>
            <a:r>
              <a:rPr lang="en-US" smtClean="0"/>
              <a:t>Hijau </a:t>
            </a:r>
            <a:r>
              <a:rPr lang="en-US" altLang="en-US" b="1">
                <a:solidFill>
                  <a:srgbClr val="0000FF"/>
                </a:solidFill>
                <a:latin typeface="Courier New" panose="02070309020205020404" pitchFamily="49" charset="0"/>
                <a:cs typeface="Courier New" panose="02070309020205020404" pitchFamily="49" charset="0"/>
              </a:rPr>
              <a:t>android:background=</a:t>
            </a:r>
            <a:r>
              <a:rPr lang="en-US" altLang="en-US" b="1">
                <a:solidFill>
                  <a:srgbClr val="008000"/>
                </a:solidFill>
                <a:latin typeface="Courier New" panose="02070309020205020404" pitchFamily="49" charset="0"/>
                <a:cs typeface="Courier New" panose="02070309020205020404" pitchFamily="49" charset="0"/>
              </a:rPr>
              <a:t>"#00aa00"</a:t>
            </a:r>
            <a:endParaRPr lang="en-US" altLang="en-US" sz="4400">
              <a:latin typeface="Arial" panose="020B0604020202020204" pitchFamily="34" charset="0"/>
            </a:endParaRPr>
          </a:p>
          <a:p>
            <a:pPr marL="285750" indent="-285750">
              <a:buFont typeface="Arial" panose="020B0604020202020204" pitchFamily="34" charset="0"/>
              <a:buChar char="•"/>
            </a:pPr>
            <a:r>
              <a:rPr lang="en-US" smtClean="0"/>
              <a:t>Biru  </a:t>
            </a:r>
            <a:r>
              <a:rPr lang="en-US" altLang="en-US" b="1">
                <a:solidFill>
                  <a:srgbClr val="0000FF"/>
                </a:solidFill>
                <a:latin typeface="Courier New" panose="02070309020205020404" pitchFamily="49" charset="0"/>
                <a:cs typeface="Courier New" panose="02070309020205020404" pitchFamily="49" charset="0"/>
              </a:rPr>
              <a:t>android:background=</a:t>
            </a:r>
            <a:r>
              <a:rPr lang="en-US" altLang="en-US" b="1">
                <a:solidFill>
                  <a:srgbClr val="008000"/>
                </a:solidFill>
                <a:latin typeface="Courier New" panose="02070309020205020404" pitchFamily="49" charset="0"/>
                <a:cs typeface="Courier New" panose="02070309020205020404" pitchFamily="49" charset="0"/>
              </a:rPr>
              <a:t>"#0000aa"</a:t>
            </a:r>
            <a:endParaRPr lang="en-US" altLang="en-US" sz="4400">
              <a:latin typeface="Arial" panose="020B0604020202020204" pitchFamily="34" charset="0"/>
            </a:endParaRPr>
          </a:p>
          <a:p>
            <a:pPr marL="285750" indent="-285750">
              <a:buFont typeface="Arial" panose="020B0604020202020204" pitchFamily="34" charset="0"/>
              <a:buChar char="•"/>
            </a:pPr>
            <a:r>
              <a:rPr lang="en-US" smtClean="0"/>
              <a:t>Kuning </a:t>
            </a:r>
            <a:r>
              <a:rPr lang="en-US" altLang="en-US" b="1">
                <a:solidFill>
                  <a:srgbClr val="0000FF"/>
                </a:solidFill>
                <a:latin typeface="Courier New" panose="02070309020205020404" pitchFamily="49" charset="0"/>
                <a:cs typeface="Courier New" panose="02070309020205020404" pitchFamily="49" charset="0"/>
              </a:rPr>
              <a:t>android:background=</a:t>
            </a:r>
            <a:r>
              <a:rPr lang="en-US" altLang="en-US" b="1">
                <a:solidFill>
                  <a:srgbClr val="008000"/>
                </a:solidFill>
                <a:latin typeface="Courier New" panose="02070309020205020404" pitchFamily="49" charset="0"/>
                <a:cs typeface="Courier New" panose="02070309020205020404" pitchFamily="49" charset="0"/>
              </a:rPr>
              <a:t>"#aaaa00"</a:t>
            </a:r>
            <a:endParaRPr lang="en-US" altLang="en-US" sz="4400">
              <a:latin typeface="Arial" panose="020B0604020202020204" pitchFamily="34" charset="0"/>
            </a:endParaRPr>
          </a:p>
          <a:p>
            <a:pPr marL="285750" indent="-285750">
              <a:buFont typeface="Arial" panose="020B0604020202020204" pitchFamily="34" charset="0"/>
              <a:buChar char="•"/>
            </a:pPr>
            <a:r>
              <a:rPr lang="en-US" smtClean="0"/>
              <a:t>Orientasi  </a:t>
            </a:r>
            <a:r>
              <a:rPr lang="en-US"/>
              <a:t>LinerarLayout1  </a:t>
            </a:r>
            <a:r>
              <a:rPr lang="en-US" smtClean="0"/>
              <a:t>= horizontal    </a:t>
            </a:r>
            <a:r>
              <a:rPr lang="en-US"/>
              <a:t>sehingga </a:t>
            </a:r>
            <a:r>
              <a:rPr lang="en-US" smtClean="0"/>
              <a:t> efeknya  </a:t>
            </a:r>
            <a:r>
              <a:rPr lang="en-US"/>
              <a:t>4  textview  susunannya  berjajar  dari  kiri  ke  kanan. </a:t>
            </a:r>
            <a:endParaRPr lang="en-US" smtClean="0"/>
          </a:p>
          <a:p>
            <a:r>
              <a:rPr lang="en-US" altLang="en-US" b="1">
                <a:solidFill>
                  <a:srgbClr val="0000FF"/>
                </a:solidFill>
                <a:latin typeface="Courier New" panose="02070309020205020404" pitchFamily="49" charset="0"/>
                <a:cs typeface="Courier New" panose="02070309020205020404" pitchFamily="49" charset="0"/>
              </a:rPr>
              <a:t>android:orientation=</a:t>
            </a:r>
            <a:r>
              <a:rPr lang="en-US" altLang="en-US" b="1">
                <a:solidFill>
                  <a:srgbClr val="008000"/>
                </a:solidFill>
                <a:latin typeface="Courier New" panose="02070309020205020404" pitchFamily="49" charset="0"/>
                <a:cs typeface="Courier New" panose="02070309020205020404" pitchFamily="49" charset="0"/>
              </a:rPr>
              <a:t>"horizontal"</a:t>
            </a:r>
            <a:endParaRPr lang="en-US" altLang="en-US" sz="4400">
              <a:latin typeface="Arial" panose="020B0604020202020204" pitchFamily="34" charset="0"/>
            </a:endParaRPr>
          </a:p>
          <a:p>
            <a:endParaRPr lang="en-US"/>
          </a:p>
          <a:p>
            <a:pPr marL="285750" indent="-285750">
              <a:buFont typeface="Arial" panose="020B0604020202020204" pitchFamily="34" charset="0"/>
              <a:buChar char="•"/>
            </a:pPr>
            <a:r>
              <a:rPr lang="en-US"/>
              <a:t>Masing-masing textview lebarnya diset wrap_content </a:t>
            </a:r>
            <a:r>
              <a:rPr lang="en-US" smtClean="0"/>
              <a:t>agar  </a:t>
            </a:r>
            <a:r>
              <a:rPr lang="en-US"/>
              <a:t>bisa  menyesuaikan  dengan  panjang  content  didalamnya, </a:t>
            </a:r>
            <a:r>
              <a:rPr lang="en-US" smtClean="0"/>
              <a:t>sedangkan  </a:t>
            </a:r>
            <a:r>
              <a:rPr lang="en-US"/>
              <a:t>tingginya  diset  fill_parent  sehingga  efeknya  tinggi </a:t>
            </a:r>
            <a:r>
              <a:rPr lang="en-US" smtClean="0"/>
              <a:t>masing-masing  </a:t>
            </a:r>
            <a:r>
              <a:rPr lang="en-US"/>
              <a:t>textview  menghabiskan  ruang  </a:t>
            </a:r>
            <a:r>
              <a:rPr lang="en-US" smtClean="0"/>
              <a:t>LinearLayout1</a:t>
            </a:r>
          </a:p>
          <a:p>
            <a:r>
              <a:rPr lang="en-US" altLang="en-US" b="1">
                <a:solidFill>
                  <a:srgbClr val="660E7A"/>
                </a:solidFill>
                <a:latin typeface="Courier New" panose="02070309020205020404" pitchFamily="49" charset="0"/>
                <a:cs typeface="Courier New" panose="02070309020205020404" pitchFamily="49" charset="0"/>
              </a:rPr>
              <a:t>android</a:t>
            </a:r>
            <a:r>
              <a:rPr lang="en-US" altLang="en-US" b="1">
                <a:solidFill>
                  <a:srgbClr val="0000FF"/>
                </a:solidFill>
                <a:latin typeface="Courier New" panose="02070309020205020404" pitchFamily="49" charset="0"/>
                <a:cs typeface="Courier New" panose="02070309020205020404" pitchFamily="49" charset="0"/>
              </a:rPr>
              <a:t>:layout_width=</a:t>
            </a:r>
            <a:r>
              <a:rPr lang="en-US" altLang="en-US" b="1">
                <a:solidFill>
                  <a:srgbClr val="008000"/>
                </a:solidFill>
                <a:latin typeface="Courier New" panose="02070309020205020404" pitchFamily="49" charset="0"/>
                <a:cs typeface="Courier New" panose="02070309020205020404" pitchFamily="49" charset="0"/>
              </a:rPr>
              <a:t>"wrap_content"</a:t>
            </a:r>
            <a:br>
              <a:rPr lang="en-US" altLang="en-US" b="1">
                <a:solidFill>
                  <a:srgbClr val="008000"/>
                </a:solidFill>
                <a:latin typeface="Courier New" panose="02070309020205020404" pitchFamily="49" charset="0"/>
                <a:cs typeface="Courier New" panose="02070309020205020404" pitchFamily="49" charset="0"/>
              </a:rPr>
            </a:br>
            <a:r>
              <a:rPr lang="en-US" altLang="en-US" b="1">
                <a:solidFill>
                  <a:srgbClr val="660E7A"/>
                </a:solidFill>
                <a:latin typeface="Courier New" panose="02070309020205020404" pitchFamily="49" charset="0"/>
                <a:cs typeface="Courier New" panose="02070309020205020404" pitchFamily="49" charset="0"/>
              </a:rPr>
              <a:t>android</a:t>
            </a:r>
            <a:r>
              <a:rPr lang="en-US" altLang="en-US" b="1">
                <a:solidFill>
                  <a:srgbClr val="0000FF"/>
                </a:solidFill>
                <a:latin typeface="Courier New" panose="02070309020205020404" pitchFamily="49" charset="0"/>
                <a:cs typeface="Courier New" panose="02070309020205020404" pitchFamily="49" charset="0"/>
              </a:rPr>
              <a:t>:layout_height=</a:t>
            </a:r>
            <a:r>
              <a:rPr lang="en-US" altLang="en-US" b="1">
                <a:solidFill>
                  <a:srgbClr val="008000"/>
                </a:solidFill>
                <a:latin typeface="Courier New" panose="02070309020205020404" pitchFamily="49" charset="0"/>
                <a:cs typeface="Courier New" panose="02070309020205020404" pitchFamily="49" charset="0"/>
              </a:rPr>
              <a:t>"</a:t>
            </a:r>
            <a:r>
              <a:rPr lang="en-US" altLang="en-US" b="1" smtClean="0">
                <a:solidFill>
                  <a:srgbClr val="008000"/>
                </a:solidFill>
                <a:latin typeface="Courier New" panose="02070309020205020404" pitchFamily="49" charset="0"/>
                <a:cs typeface="Courier New" panose="02070309020205020404" pitchFamily="49" charset="0"/>
              </a:rPr>
              <a:t>fill_parent</a:t>
            </a:r>
          </a:p>
          <a:p>
            <a:pPr marL="285750" indent="-285750">
              <a:buFont typeface="Arial" panose="020B0604020202020204" pitchFamily="34" charset="0"/>
              <a:buChar char="•"/>
            </a:pPr>
            <a:r>
              <a:rPr lang="en-US" smtClean="0"/>
              <a:t>Atribut  </a:t>
            </a:r>
            <a:r>
              <a:rPr lang="en-US"/>
              <a:t>gravity  pada  textview  (baris  )  mengakibatkan  </a:t>
            </a:r>
            <a:r>
              <a:rPr lang="en-US" smtClean="0"/>
              <a:t>tulisan merah,hijau,biru  </a:t>
            </a:r>
            <a:r>
              <a:rPr lang="en-US"/>
              <a:t>dan  kuning  posisinya  ada  ditengah  secara </a:t>
            </a:r>
            <a:r>
              <a:rPr lang="en-US" smtClean="0"/>
              <a:t> horizontal.</a:t>
            </a:r>
          </a:p>
          <a:p>
            <a:r>
              <a:rPr lang="en-US" altLang="en-US" b="1">
                <a:solidFill>
                  <a:srgbClr val="660E7A"/>
                </a:solidFill>
                <a:latin typeface="Courier New" panose="02070309020205020404" pitchFamily="49" charset="0"/>
                <a:cs typeface="Courier New" panose="02070309020205020404" pitchFamily="49" charset="0"/>
              </a:rPr>
              <a:t>android</a:t>
            </a:r>
            <a:r>
              <a:rPr lang="en-US" altLang="en-US" b="1">
                <a:solidFill>
                  <a:srgbClr val="0000FF"/>
                </a:solidFill>
                <a:latin typeface="Courier New" panose="02070309020205020404" pitchFamily="49" charset="0"/>
                <a:cs typeface="Courier New" panose="02070309020205020404" pitchFamily="49" charset="0"/>
              </a:rPr>
              <a:t>:gravity=</a:t>
            </a:r>
            <a:r>
              <a:rPr lang="en-US" altLang="en-US" b="1">
                <a:solidFill>
                  <a:srgbClr val="008000"/>
                </a:solidFill>
                <a:latin typeface="Courier New" panose="02070309020205020404" pitchFamily="49" charset="0"/>
                <a:cs typeface="Courier New" panose="02070309020205020404" pitchFamily="49" charset="0"/>
              </a:rPr>
              <a:t>"center_horizontal"</a:t>
            </a:r>
            <a:endParaRPr lang="en-US" altLang="en-US" sz="4400">
              <a:latin typeface="Arial" panose="020B0604020202020204" pitchFamily="34" charset="0"/>
            </a:endParaRPr>
          </a:p>
          <a:p>
            <a:pPr marL="285750" indent="-285750">
              <a:buFont typeface="Arial" panose="020B0604020202020204" pitchFamily="34" charset="0"/>
              <a:buChar char="•"/>
            </a:pPr>
            <a:endParaRPr lang="en-US"/>
          </a:p>
          <a:p>
            <a:endParaRPr lang="en-US"/>
          </a:p>
          <a:p>
            <a:endParaRPr lang="en-US"/>
          </a:p>
        </p:txBody>
      </p:sp>
    </p:spTree>
    <p:extLst>
      <p:ext uri="{BB962C8B-B14F-4D97-AF65-F5344CB8AC3E}">
        <p14:creationId xmlns:p14="http://schemas.microsoft.com/office/powerpoint/2010/main" val="307923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11295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LinearLayout </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"http://schemas.android.com/apk/res/android"</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"http://schemas.android.com/tools"</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:orientation=</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"vertical"</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LinearLayout</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:orientation=</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"horizontal"</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"@+id/LinearLayout1"</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"Merah"</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:gravity=</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"center_horizontal"</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:background=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"#aa0000"</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"Hijau"</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:gravity=</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"center_horizontal"</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:background=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"#00aa00"</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"Biru"</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:gravity=</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"center_horizontal"</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:background=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"#0000aa"</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"Kuning"</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:gravity=</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"center_horizontal"</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:background=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"#aaaa00"</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LinearLayout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5616090" y="1596540"/>
            <a:ext cx="3527910" cy="4533900"/>
          </a:xfrm>
          <a:prstGeom prst="rect">
            <a:avLst/>
          </a:prstGeom>
        </p:spPr>
      </p:pic>
    </p:spTree>
    <p:extLst>
      <p:ext uri="{BB962C8B-B14F-4D97-AF65-F5344CB8AC3E}">
        <p14:creationId xmlns:p14="http://schemas.microsoft.com/office/powerpoint/2010/main" val="237902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661993"/>
            <a:ext cx="9144000" cy="79714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a:solidFill>
                  <a:srgbClr val="000000"/>
                </a:solidFill>
                <a:latin typeface="Courier New" panose="02070309020205020404" pitchFamily="49" charset="0"/>
                <a:cs typeface="Courier New" panose="02070309020205020404" pitchFamily="49" charset="0"/>
              </a:rPr>
              <a:t> &lt;</a:t>
            </a:r>
            <a:r>
              <a:rPr lang="en-US" altLang="en-US" sz="1600" b="1">
                <a:solidFill>
                  <a:srgbClr val="000080"/>
                </a:solidFill>
                <a:latin typeface="Courier New" panose="02070309020205020404" pitchFamily="49" charset="0"/>
                <a:cs typeface="Courier New" panose="02070309020205020404" pitchFamily="49" charset="0"/>
              </a:rPr>
              <a:t>LinearLayout</a:t>
            </a:r>
            <a:br>
              <a:rPr lang="en-US" altLang="en-US" sz="1600" b="1">
                <a:solidFill>
                  <a:srgbClr val="000080"/>
                </a:solidFill>
                <a:latin typeface="Courier New" panose="02070309020205020404" pitchFamily="49" charset="0"/>
                <a:cs typeface="Courier New" panose="02070309020205020404" pitchFamily="49" charset="0"/>
              </a:rPr>
            </a:br>
            <a:r>
              <a:rPr lang="en-US" altLang="en-US" sz="1600" b="1">
                <a:solidFill>
                  <a:srgbClr val="00008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:orientation=</a:t>
            </a:r>
            <a:r>
              <a:rPr lang="en-US" altLang="en-US" sz="1600" b="1">
                <a:solidFill>
                  <a:srgbClr val="008000"/>
                </a:solidFill>
                <a:latin typeface="Courier New" panose="02070309020205020404" pitchFamily="49" charset="0"/>
                <a:cs typeface="Courier New" panose="02070309020205020404" pitchFamily="49" charset="0"/>
              </a:rPr>
              <a:t>"vertical"</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:layout_width=</a:t>
            </a:r>
            <a:r>
              <a:rPr lang="en-US" altLang="en-US" sz="1600" b="1">
                <a:solidFill>
                  <a:srgbClr val="008000"/>
                </a:solidFill>
                <a:latin typeface="Courier New" panose="02070309020205020404" pitchFamily="49" charset="0"/>
                <a:cs typeface="Courier New" panose="02070309020205020404" pitchFamily="49" charset="0"/>
              </a:rPr>
              <a:t>"fill_parent"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:layout_height=</a:t>
            </a:r>
            <a:r>
              <a:rPr lang="en-US" altLang="en-US" sz="1600" b="1">
                <a:solidFill>
                  <a:srgbClr val="008000"/>
                </a:solidFill>
                <a:latin typeface="Courier New" panose="02070309020205020404" pitchFamily="49" charset="0"/>
                <a:cs typeface="Courier New" panose="02070309020205020404" pitchFamily="49" charset="0"/>
              </a:rPr>
              <a:t>"fill_parent"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:id=</a:t>
            </a:r>
            <a:r>
              <a:rPr lang="en-US" altLang="en-US" sz="1600" b="1">
                <a:solidFill>
                  <a:srgbClr val="008000"/>
                </a:solidFill>
                <a:latin typeface="Courier New" panose="02070309020205020404" pitchFamily="49" charset="0"/>
                <a:cs typeface="Courier New" panose="02070309020205020404" pitchFamily="49" charset="0"/>
              </a:rPr>
              <a:t>"@+id/LinearLayout2"</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:layout_weight=</a:t>
            </a:r>
            <a:r>
              <a:rPr lang="en-US" altLang="en-US" sz="1600" b="1">
                <a:solidFill>
                  <a:srgbClr val="008000"/>
                </a:solidFill>
                <a:latin typeface="Courier New" panose="02070309020205020404" pitchFamily="49" charset="0"/>
                <a:cs typeface="Courier New" panose="02070309020205020404" pitchFamily="49" charset="0"/>
              </a:rPr>
              <a:t>"1"</a:t>
            </a:r>
            <a:r>
              <a:rPr lang="en-US" altLang="en-US" sz="1600">
                <a:solidFill>
                  <a:srgbClr val="000000"/>
                </a:solidFill>
                <a:latin typeface="Courier New" panose="02070309020205020404" pitchFamily="49" charset="0"/>
                <a:cs typeface="Courier New" panose="02070309020205020404" pitchFamily="49" charset="0"/>
              </a:rPr>
              <a:t>&gt;</a:t>
            </a:r>
            <a:br>
              <a:rPr lang="en-US" altLang="en-US" sz="1600">
                <a:solidFill>
                  <a:srgbClr val="000000"/>
                </a:solidFill>
                <a:latin typeface="Courier New" panose="02070309020205020404" pitchFamily="49" charset="0"/>
                <a:cs typeface="Courier New" panose="02070309020205020404" pitchFamily="49" charset="0"/>
              </a:rPr>
            </a:br>
            <a:r>
              <a:rPr lang="en-US" altLang="en-US" sz="1600">
                <a:solidFill>
                  <a:srgbClr val="000000"/>
                </a:solidFill>
                <a:latin typeface="Courier New" panose="02070309020205020404" pitchFamily="49" charset="0"/>
                <a:cs typeface="Courier New" panose="02070309020205020404" pitchFamily="49" charset="0"/>
              </a:rPr>
              <a:t>    &lt;</a:t>
            </a:r>
            <a:r>
              <a:rPr lang="en-US" altLang="en-US" sz="1600" b="1">
                <a:solidFill>
                  <a:srgbClr val="000080"/>
                </a:solidFill>
                <a:latin typeface="Courier New" panose="02070309020205020404" pitchFamily="49" charset="0"/>
                <a:cs typeface="Courier New" panose="02070309020205020404" pitchFamily="49" charset="0"/>
              </a:rPr>
              <a:t>TextView</a:t>
            </a:r>
            <a:br>
              <a:rPr lang="en-US" altLang="en-US" sz="1600" b="1">
                <a:solidFill>
                  <a:srgbClr val="000080"/>
                </a:solidFill>
                <a:latin typeface="Courier New" panose="02070309020205020404" pitchFamily="49" charset="0"/>
                <a:cs typeface="Courier New" panose="02070309020205020404" pitchFamily="49" charset="0"/>
              </a:rPr>
            </a:br>
            <a:r>
              <a:rPr lang="en-US" altLang="en-US" sz="1600" b="1">
                <a:solidFill>
                  <a:srgbClr val="00008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:text=</a:t>
            </a:r>
            <a:r>
              <a:rPr lang="en-US" altLang="en-US" sz="1600" b="1">
                <a:solidFill>
                  <a:srgbClr val="008000"/>
                </a:solidFill>
                <a:latin typeface="Courier New" panose="02070309020205020404" pitchFamily="49" charset="0"/>
                <a:cs typeface="Courier New" panose="02070309020205020404" pitchFamily="49" charset="0"/>
              </a:rPr>
              <a:t>"Baris pertama"</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:textSize=</a:t>
            </a:r>
            <a:r>
              <a:rPr lang="en-US" altLang="en-US" sz="1600" b="1">
                <a:solidFill>
                  <a:srgbClr val="008000"/>
                </a:solidFill>
                <a:latin typeface="Courier New" panose="02070309020205020404" pitchFamily="49" charset="0"/>
                <a:cs typeface="Courier New" panose="02070309020205020404" pitchFamily="49" charset="0"/>
              </a:rPr>
              <a:t>"15pt"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:layout_width=</a:t>
            </a:r>
            <a:r>
              <a:rPr lang="en-US" altLang="en-US" sz="1600" b="1">
                <a:solidFill>
                  <a:srgbClr val="008000"/>
                </a:solidFill>
                <a:latin typeface="Courier New" panose="02070309020205020404" pitchFamily="49" charset="0"/>
                <a:cs typeface="Courier New" panose="02070309020205020404" pitchFamily="49" charset="0"/>
              </a:rPr>
              <a:t>"fill_parent"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:layout_height=</a:t>
            </a:r>
            <a:r>
              <a:rPr lang="en-US" altLang="en-US" sz="1600" b="1">
                <a:solidFill>
                  <a:srgbClr val="008000"/>
                </a:solidFill>
                <a:latin typeface="Courier New" panose="02070309020205020404" pitchFamily="49" charset="0"/>
                <a:cs typeface="Courier New" panose="02070309020205020404" pitchFamily="49" charset="0"/>
              </a:rPr>
              <a:t>"wrap_content"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:layout_weight=</a:t>
            </a:r>
            <a:r>
              <a:rPr lang="en-US" altLang="en-US" sz="1600" b="1">
                <a:solidFill>
                  <a:srgbClr val="008000"/>
                </a:solidFill>
                <a:latin typeface="Courier New" panose="02070309020205020404" pitchFamily="49" charset="0"/>
                <a:cs typeface="Courier New" panose="02070309020205020404" pitchFamily="49" charset="0"/>
              </a:rPr>
              <a:t>"1"</a:t>
            </a:r>
            <a:r>
              <a:rPr lang="en-US" altLang="en-US" sz="1600">
                <a:solidFill>
                  <a:srgbClr val="000000"/>
                </a:solidFill>
                <a:latin typeface="Courier New" panose="02070309020205020404" pitchFamily="49" charset="0"/>
                <a:cs typeface="Courier New" panose="02070309020205020404" pitchFamily="49" charset="0"/>
              </a:rPr>
              <a:t>/&gt;</a:t>
            </a:r>
            <a:br>
              <a:rPr lang="en-US" altLang="en-US" sz="1600">
                <a:solidFill>
                  <a:srgbClr val="000000"/>
                </a:solidFill>
                <a:latin typeface="Courier New" panose="02070309020205020404" pitchFamily="49" charset="0"/>
                <a:cs typeface="Courier New" panose="02070309020205020404" pitchFamily="49" charset="0"/>
              </a:rPr>
            </a:br>
            <a:r>
              <a:rPr lang="en-US" altLang="en-US" sz="1600">
                <a:solidFill>
                  <a:srgbClr val="000000"/>
                </a:solidFill>
                <a:latin typeface="Courier New" panose="02070309020205020404" pitchFamily="49" charset="0"/>
                <a:cs typeface="Courier New" panose="02070309020205020404" pitchFamily="49" charset="0"/>
              </a:rPr>
              <a:t>    &lt;</a:t>
            </a:r>
            <a:r>
              <a:rPr lang="en-US" altLang="en-US" sz="1600" b="1">
                <a:solidFill>
                  <a:srgbClr val="000080"/>
                </a:solidFill>
                <a:latin typeface="Courier New" panose="02070309020205020404" pitchFamily="49" charset="0"/>
                <a:cs typeface="Courier New" panose="02070309020205020404" pitchFamily="49" charset="0"/>
              </a:rPr>
              <a:t>TextView</a:t>
            </a:r>
            <a:br>
              <a:rPr lang="en-US" altLang="en-US" sz="1600" b="1">
                <a:solidFill>
                  <a:srgbClr val="000080"/>
                </a:solidFill>
                <a:latin typeface="Courier New" panose="02070309020205020404" pitchFamily="49" charset="0"/>
                <a:cs typeface="Courier New" panose="02070309020205020404" pitchFamily="49" charset="0"/>
              </a:rPr>
            </a:br>
            <a:r>
              <a:rPr lang="en-US" altLang="en-US" sz="1600" b="1">
                <a:solidFill>
                  <a:srgbClr val="00008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:text=</a:t>
            </a:r>
            <a:r>
              <a:rPr lang="en-US" altLang="en-US" sz="1600" b="1">
                <a:solidFill>
                  <a:srgbClr val="008000"/>
                </a:solidFill>
                <a:latin typeface="Courier New" panose="02070309020205020404" pitchFamily="49" charset="0"/>
                <a:cs typeface="Courier New" panose="02070309020205020404" pitchFamily="49" charset="0"/>
              </a:rPr>
              <a:t>"Baris kedua"</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:textSize=</a:t>
            </a:r>
            <a:r>
              <a:rPr lang="en-US" altLang="en-US" sz="1600" b="1">
                <a:solidFill>
                  <a:srgbClr val="008000"/>
                </a:solidFill>
                <a:latin typeface="Courier New" panose="02070309020205020404" pitchFamily="49" charset="0"/>
                <a:cs typeface="Courier New" panose="02070309020205020404" pitchFamily="49" charset="0"/>
              </a:rPr>
              <a:t>"15pt"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:layout_width=</a:t>
            </a:r>
            <a:r>
              <a:rPr lang="en-US" altLang="en-US" sz="1600" b="1">
                <a:solidFill>
                  <a:srgbClr val="008000"/>
                </a:solidFill>
                <a:latin typeface="Courier New" panose="02070309020205020404" pitchFamily="49" charset="0"/>
                <a:cs typeface="Courier New" panose="02070309020205020404" pitchFamily="49" charset="0"/>
              </a:rPr>
              <a:t>"fill_parent"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:layout_height=</a:t>
            </a:r>
            <a:r>
              <a:rPr lang="en-US" altLang="en-US" sz="1600" b="1">
                <a:solidFill>
                  <a:srgbClr val="008000"/>
                </a:solidFill>
                <a:latin typeface="Courier New" panose="02070309020205020404" pitchFamily="49" charset="0"/>
                <a:cs typeface="Courier New" panose="02070309020205020404" pitchFamily="49" charset="0"/>
              </a:rPr>
              <a:t>"wrap_content"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:layout_weight=</a:t>
            </a:r>
            <a:r>
              <a:rPr lang="en-US" altLang="en-US" sz="1600" b="1">
                <a:solidFill>
                  <a:srgbClr val="008000"/>
                </a:solidFill>
                <a:latin typeface="Courier New" panose="02070309020205020404" pitchFamily="49" charset="0"/>
                <a:cs typeface="Courier New" panose="02070309020205020404" pitchFamily="49" charset="0"/>
              </a:rPr>
              <a:t>"1"</a:t>
            </a:r>
            <a:r>
              <a:rPr lang="en-US" altLang="en-US" sz="1600">
                <a:solidFill>
                  <a:srgbClr val="000000"/>
                </a:solidFill>
                <a:latin typeface="Courier New" panose="02070309020205020404" pitchFamily="49" charset="0"/>
                <a:cs typeface="Courier New" panose="02070309020205020404" pitchFamily="49" charset="0"/>
              </a:rPr>
              <a:t>/&gt;</a:t>
            </a:r>
            <a:br>
              <a:rPr lang="en-US" altLang="en-US" sz="1600">
                <a:solidFill>
                  <a:srgbClr val="000000"/>
                </a:solidFill>
                <a:latin typeface="Courier New" panose="02070309020205020404" pitchFamily="49" charset="0"/>
                <a:cs typeface="Courier New" panose="02070309020205020404" pitchFamily="49" charset="0"/>
              </a:rPr>
            </a:br>
            <a:r>
              <a:rPr lang="en-US" altLang="en-US" sz="1600">
                <a:solidFill>
                  <a:srgbClr val="000000"/>
                </a:solidFill>
                <a:latin typeface="Courier New" panose="02070309020205020404" pitchFamily="49" charset="0"/>
                <a:cs typeface="Courier New" panose="02070309020205020404" pitchFamily="49" charset="0"/>
              </a:rPr>
              <a:t>    &lt;</a:t>
            </a:r>
            <a:r>
              <a:rPr lang="en-US" altLang="en-US" sz="1600" b="1">
                <a:solidFill>
                  <a:srgbClr val="000080"/>
                </a:solidFill>
                <a:latin typeface="Courier New" panose="02070309020205020404" pitchFamily="49" charset="0"/>
                <a:cs typeface="Courier New" panose="02070309020205020404" pitchFamily="49" charset="0"/>
              </a:rPr>
              <a:t>TextView</a:t>
            </a:r>
            <a:br>
              <a:rPr lang="en-US" altLang="en-US" sz="1600" b="1">
                <a:solidFill>
                  <a:srgbClr val="000080"/>
                </a:solidFill>
                <a:latin typeface="Courier New" panose="02070309020205020404" pitchFamily="49" charset="0"/>
                <a:cs typeface="Courier New" panose="02070309020205020404" pitchFamily="49" charset="0"/>
              </a:rPr>
            </a:br>
            <a:r>
              <a:rPr lang="en-US" altLang="en-US" sz="1600" b="1">
                <a:solidFill>
                  <a:srgbClr val="00008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:text=</a:t>
            </a:r>
            <a:r>
              <a:rPr lang="en-US" altLang="en-US" sz="1600" b="1">
                <a:solidFill>
                  <a:srgbClr val="008000"/>
                </a:solidFill>
                <a:latin typeface="Courier New" panose="02070309020205020404" pitchFamily="49" charset="0"/>
                <a:cs typeface="Courier New" panose="02070309020205020404" pitchFamily="49" charset="0"/>
              </a:rPr>
              <a:t>"Baris ketiga"</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:textSize=</a:t>
            </a:r>
            <a:r>
              <a:rPr lang="en-US" altLang="en-US" sz="1600" b="1">
                <a:solidFill>
                  <a:srgbClr val="008000"/>
                </a:solidFill>
                <a:latin typeface="Courier New" panose="02070309020205020404" pitchFamily="49" charset="0"/>
                <a:cs typeface="Courier New" panose="02070309020205020404" pitchFamily="49" charset="0"/>
              </a:rPr>
              <a:t>"15pt"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:layout_width=</a:t>
            </a:r>
            <a:r>
              <a:rPr lang="en-US" altLang="en-US" sz="1600" b="1">
                <a:solidFill>
                  <a:srgbClr val="008000"/>
                </a:solidFill>
                <a:latin typeface="Courier New" panose="02070309020205020404" pitchFamily="49" charset="0"/>
                <a:cs typeface="Courier New" panose="02070309020205020404" pitchFamily="49" charset="0"/>
              </a:rPr>
              <a:t>"fill_parent"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:layout_height=</a:t>
            </a:r>
            <a:r>
              <a:rPr lang="en-US" altLang="en-US" sz="1600" b="1">
                <a:solidFill>
                  <a:srgbClr val="008000"/>
                </a:solidFill>
                <a:latin typeface="Courier New" panose="02070309020205020404" pitchFamily="49" charset="0"/>
                <a:cs typeface="Courier New" panose="02070309020205020404" pitchFamily="49" charset="0"/>
              </a:rPr>
              <a:t>"wrap_content"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:layout_weight=</a:t>
            </a:r>
            <a:r>
              <a:rPr lang="en-US" altLang="en-US" sz="1600" b="1">
                <a:solidFill>
                  <a:srgbClr val="008000"/>
                </a:solidFill>
                <a:latin typeface="Courier New" panose="02070309020205020404" pitchFamily="49" charset="0"/>
                <a:cs typeface="Courier New" panose="02070309020205020404" pitchFamily="49" charset="0"/>
              </a:rPr>
              <a:t>"1"</a:t>
            </a:r>
            <a:r>
              <a:rPr lang="en-US" altLang="en-US" sz="1600">
                <a:solidFill>
                  <a:srgbClr val="000000"/>
                </a:solidFill>
                <a:latin typeface="Courier New" panose="02070309020205020404" pitchFamily="49" charset="0"/>
                <a:cs typeface="Courier New" panose="02070309020205020404" pitchFamily="49" charset="0"/>
              </a:rPr>
              <a:t>/&gt;</a:t>
            </a:r>
            <a:br>
              <a:rPr lang="en-US" altLang="en-US" sz="1600">
                <a:solidFill>
                  <a:srgbClr val="000000"/>
                </a:solidFill>
                <a:latin typeface="Courier New" panose="02070309020205020404" pitchFamily="49" charset="0"/>
                <a:cs typeface="Courier New" panose="02070309020205020404" pitchFamily="49" charset="0"/>
              </a:rPr>
            </a:br>
            <a:r>
              <a:rPr lang="en-US" altLang="en-US" sz="1600">
                <a:solidFill>
                  <a:srgbClr val="000000"/>
                </a:solidFill>
                <a:latin typeface="Courier New" panose="02070309020205020404" pitchFamily="49" charset="0"/>
                <a:cs typeface="Courier New" panose="02070309020205020404" pitchFamily="49" charset="0"/>
              </a:rPr>
              <a:t>    &lt;</a:t>
            </a:r>
            <a:r>
              <a:rPr lang="en-US" altLang="en-US" sz="1600" b="1">
                <a:solidFill>
                  <a:srgbClr val="000080"/>
                </a:solidFill>
                <a:latin typeface="Courier New" panose="02070309020205020404" pitchFamily="49" charset="0"/>
                <a:cs typeface="Courier New" panose="02070309020205020404" pitchFamily="49" charset="0"/>
              </a:rPr>
              <a:t>TextView</a:t>
            </a:r>
            <a:br>
              <a:rPr lang="en-US" altLang="en-US" sz="1600" b="1">
                <a:solidFill>
                  <a:srgbClr val="000080"/>
                </a:solidFill>
                <a:latin typeface="Courier New" panose="02070309020205020404" pitchFamily="49" charset="0"/>
                <a:cs typeface="Courier New" panose="02070309020205020404" pitchFamily="49" charset="0"/>
              </a:rPr>
            </a:br>
            <a:r>
              <a:rPr lang="en-US" altLang="en-US" sz="1600" b="1">
                <a:solidFill>
                  <a:srgbClr val="00008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:text=</a:t>
            </a:r>
            <a:r>
              <a:rPr lang="en-US" altLang="en-US" sz="1600" b="1">
                <a:solidFill>
                  <a:srgbClr val="008000"/>
                </a:solidFill>
                <a:latin typeface="Courier New" panose="02070309020205020404" pitchFamily="49" charset="0"/>
                <a:cs typeface="Courier New" panose="02070309020205020404" pitchFamily="49" charset="0"/>
              </a:rPr>
              <a:t>"Baris ke empat"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:textSize=</a:t>
            </a:r>
            <a:r>
              <a:rPr lang="en-US" altLang="en-US" sz="1600" b="1">
                <a:solidFill>
                  <a:srgbClr val="008000"/>
                </a:solidFill>
                <a:latin typeface="Courier New" panose="02070309020205020404" pitchFamily="49" charset="0"/>
                <a:cs typeface="Courier New" panose="02070309020205020404" pitchFamily="49" charset="0"/>
              </a:rPr>
              <a:t>"15pt"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:layout_width=</a:t>
            </a:r>
            <a:r>
              <a:rPr lang="en-US" altLang="en-US" sz="1600" b="1">
                <a:solidFill>
                  <a:srgbClr val="008000"/>
                </a:solidFill>
                <a:latin typeface="Courier New" panose="02070309020205020404" pitchFamily="49" charset="0"/>
                <a:cs typeface="Courier New" panose="02070309020205020404" pitchFamily="49" charset="0"/>
              </a:rPr>
              <a:t>"fill_parent"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:layout_height=</a:t>
            </a:r>
            <a:r>
              <a:rPr lang="en-US" altLang="en-US" sz="1600" b="1">
                <a:solidFill>
                  <a:srgbClr val="008000"/>
                </a:solidFill>
                <a:latin typeface="Courier New" panose="02070309020205020404" pitchFamily="49" charset="0"/>
                <a:cs typeface="Courier New" panose="02070309020205020404" pitchFamily="49" charset="0"/>
              </a:rPr>
              <a:t>"wrap_content"</a:t>
            </a:r>
            <a:br>
              <a:rPr lang="en-US" altLang="en-US" sz="1600" b="1">
                <a:solidFill>
                  <a:srgbClr val="008000"/>
                </a:solidFill>
                <a:latin typeface="Courier New" panose="02070309020205020404" pitchFamily="49" charset="0"/>
                <a:cs typeface="Courier New" panose="02070309020205020404" pitchFamily="49" charset="0"/>
              </a:rPr>
            </a:br>
            <a:r>
              <a:rPr lang="en-US" altLang="en-US" sz="1600" b="1">
                <a:solidFill>
                  <a:srgbClr val="008000"/>
                </a:solidFill>
                <a:latin typeface="Courier New" panose="02070309020205020404" pitchFamily="49" charset="0"/>
                <a:cs typeface="Courier New" panose="02070309020205020404" pitchFamily="49" charset="0"/>
              </a:rPr>
              <a:t>        </a:t>
            </a:r>
            <a:r>
              <a:rPr lang="en-US" altLang="en-US" sz="1600" b="1">
                <a:solidFill>
                  <a:srgbClr val="660E7A"/>
                </a:solidFill>
                <a:latin typeface="Courier New" panose="02070309020205020404" pitchFamily="49" charset="0"/>
                <a:cs typeface="Courier New" panose="02070309020205020404" pitchFamily="49" charset="0"/>
              </a:rPr>
              <a:t>android</a:t>
            </a:r>
            <a:r>
              <a:rPr lang="en-US" altLang="en-US" sz="1600" b="1">
                <a:solidFill>
                  <a:srgbClr val="0000FF"/>
                </a:solidFill>
                <a:latin typeface="Courier New" panose="02070309020205020404" pitchFamily="49" charset="0"/>
                <a:cs typeface="Courier New" panose="02070309020205020404" pitchFamily="49" charset="0"/>
              </a:rPr>
              <a:t>:layout_weight=</a:t>
            </a:r>
            <a:r>
              <a:rPr lang="en-US" altLang="en-US" sz="1600" b="1">
                <a:solidFill>
                  <a:srgbClr val="008000"/>
                </a:solidFill>
                <a:latin typeface="Courier New" panose="02070309020205020404" pitchFamily="49" charset="0"/>
                <a:cs typeface="Courier New" panose="02070309020205020404" pitchFamily="49" charset="0"/>
              </a:rPr>
              <a:t>"1"</a:t>
            </a:r>
            <a:r>
              <a:rPr lang="en-US" altLang="en-US" sz="1600">
                <a:solidFill>
                  <a:srgbClr val="000000"/>
                </a:solidFill>
                <a:latin typeface="Courier New" panose="02070309020205020404" pitchFamily="49" charset="0"/>
                <a:cs typeface="Courier New" panose="02070309020205020404" pitchFamily="49" charset="0"/>
              </a:rPr>
              <a:t>/&gt;</a:t>
            </a:r>
            <a:br>
              <a:rPr lang="en-US" altLang="en-US" sz="1600">
                <a:solidFill>
                  <a:srgbClr val="000000"/>
                </a:solidFill>
                <a:latin typeface="Courier New" panose="02070309020205020404" pitchFamily="49" charset="0"/>
                <a:cs typeface="Courier New" panose="02070309020205020404" pitchFamily="49" charset="0"/>
              </a:rPr>
            </a:br>
            <a:r>
              <a:rPr lang="en-US" altLang="en-US" sz="1600">
                <a:solidFill>
                  <a:srgbClr val="000000"/>
                </a:solidFill>
                <a:latin typeface="Courier New" panose="02070309020205020404" pitchFamily="49" charset="0"/>
                <a:cs typeface="Courier New" panose="02070309020205020404" pitchFamily="49" charset="0"/>
              </a:rPr>
              <a:t>     &lt;/</a:t>
            </a:r>
            <a:r>
              <a:rPr lang="en-US" altLang="en-US" sz="1600" b="1">
                <a:solidFill>
                  <a:srgbClr val="000080"/>
                </a:solidFill>
                <a:latin typeface="Courier New" panose="02070309020205020404" pitchFamily="49" charset="0"/>
                <a:cs typeface="Courier New" panose="02070309020205020404" pitchFamily="49" charset="0"/>
              </a:rPr>
              <a:t>LinearLayout</a:t>
            </a:r>
            <a:r>
              <a:rPr lang="en-US" altLang="en-US" sz="1600">
                <a:solidFill>
                  <a:srgbClr val="000000"/>
                </a:solidFill>
                <a:latin typeface="Courier New" panose="02070309020205020404" pitchFamily="49" charset="0"/>
                <a:cs typeface="Courier New" panose="02070309020205020404" pitchFamily="49" charset="0"/>
              </a:rPr>
              <a:t>&gt;</a:t>
            </a:r>
            <a:br>
              <a:rPr lang="en-US" altLang="en-US" sz="1600">
                <a:solidFill>
                  <a:srgbClr val="000000"/>
                </a:solidFill>
                <a:latin typeface="Courier New" panose="02070309020205020404" pitchFamily="49" charset="0"/>
                <a:cs typeface="Courier New" panose="02070309020205020404" pitchFamily="49" charset="0"/>
              </a:rPr>
            </a:br>
            <a:r>
              <a:rPr lang="en-US" altLang="en-US" sz="1600">
                <a:solidFill>
                  <a:srgbClr val="000000"/>
                </a:solidFill>
                <a:latin typeface="Courier New" panose="02070309020205020404" pitchFamily="49" charset="0"/>
                <a:cs typeface="Courier New" panose="02070309020205020404" pitchFamily="49" charset="0"/>
              </a:rPr>
              <a:t>&lt;/</a:t>
            </a:r>
            <a:r>
              <a:rPr lang="en-US" altLang="en-US" sz="1600" b="1">
                <a:solidFill>
                  <a:srgbClr val="000080"/>
                </a:solidFill>
                <a:latin typeface="Courier New" panose="02070309020205020404" pitchFamily="49" charset="0"/>
                <a:cs typeface="Courier New" panose="02070309020205020404" pitchFamily="49" charset="0"/>
              </a:rPr>
              <a:t>LinearLayout</a:t>
            </a:r>
            <a:r>
              <a:rPr lang="en-US" altLang="en-US" sz="1600">
                <a:solidFill>
                  <a:srgbClr val="000000"/>
                </a:solidFill>
                <a:latin typeface="Courier New" panose="02070309020205020404" pitchFamily="49" charset="0"/>
                <a:cs typeface="Courier New" panose="02070309020205020404" pitchFamily="49" charset="0"/>
              </a:rPr>
              <a:t>&gt;</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5539782" y="2207360"/>
            <a:ext cx="3527910" cy="4533900"/>
          </a:xfrm>
          <a:prstGeom prst="rect">
            <a:avLst/>
          </a:prstGeom>
        </p:spPr>
      </p:pic>
    </p:spTree>
    <p:extLst>
      <p:ext uri="{BB962C8B-B14F-4D97-AF65-F5344CB8AC3E}">
        <p14:creationId xmlns:p14="http://schemas.microsoft.com/office/powerpoint/2010/main" val="1615070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250" y="222195"/>
            <a:ext cx="7016195" cy="684885"/>
          </a:xfrm>
        </p:spPr>
        <p:txBody>
          <a:bodyPr>
            <a:normAutofit/>
          </a:bodyPr>
          <a:lstStyle/>
          <a:p>
            <a:pPr algn="r"/>
            <a:r>
              <a:rPr lang="en-US" b="1"/>
              <a:t>Relative </a:t>
            </a:r>
            <a:r>
              <a:rPr lang="en-US" b="1" smtClean="0"/>
              <a:t>Layout</a:t>
            </a:r>
            <a:endParaRPr lang="en-US"/>
          </a:p>
        </p:txBody>
      </p:sp>
      <p:sp>
        <p:nvSpPr>
          <p:cNvPr id="3" name="Content Placeholder 2"/>
          <p:cNvSpPr>
            <a:spLocks noGrp="1"/>
          </p:cNvSpPr>
          <p:nvPr>
            <p:ph idx="1"/>
          </p:nvPr>
        </p:nvSpPr>
        <p:spPr>
          <a:xfrm>
            <a:off x="34704" y="1291130"/>
            <a:ext cx="8640356" cy="2137869"/>
          </a:xfrm>
        </p:spPr>
        <p:txBody>
          <a:bodyPr>
            <a:normAutofit/>
          </a:bodyPr>
          <a:lstStyle/>
          <a:p>
            <a:pPr marL="0" indent="0">
              <a:buNone/>
            </a:pPr>
            <a:r>
              <a:rPr lang="en-US" sz="1800"/>
              <a:t>Layout yang paling fleksibel dikarenakan posisi dari masing-masing komponen didalamnya dapat mengacu secara relatif pada komponen yang lainnya dan juga dapat mengacu secara relatif ke batas layar. </a:t>
            </a:r>
            <a:endParaRPr lang="en-US" sz="1800" smtClean="0"/>
          </a:p>
          <a:p>
            <a:pPr marL="0" indent="0">
              <a:buNone/>
            </a:pPr>
            <a:r>
              <a:rPr lang="en-US" sz="1800"/>
              <a:t>RelativeLayout </a:t>
            </a:r>
            <a:r>
              <a:rPr lang="en-US" sz="1800" smtClean="0"/>
              <a:t>dapat menyusun </a:t>
            </a:r>
            <a:r>
              <a:rPr lang="en-US" sz="1800"/>
              <a:t>tata letak secara lebih leluasa. Posisi setiap </a:t>
            </a:r>
            <a:r>
              <a:rPr lang="en-US" sz="1800" smtClean="0"/>
              <a:t>widget </a:t>
            </a:r>
            <a:r>
              <a:rPr lang="en-US" sz="1800"/>
              <a:t>bisa diatur relatif pada widget yang lainnya (dibawah, atau disamping widget sebelumnya</a:t>
            </a:r>
            <a:r>
              <a:rPr lang="en-US" sz="1800" smtClean="0"/>
              <a:t>). RelativeLayout </a:t>
            </a:r>
            <a:r>
              <a:rPr lang="en-US" sz="1800"/>
              <a:t>adalah cara terbaik untuk mendesain suatu interface, karena dengan ini kita bisa </a:t>
            </a:r>
            <a:r>
              <a:rPr lang="en-US" sz="1800" smtClean="0"/>
              <a:t>mengurangi </a:t>
            </a:r>
            <a:r>
              <a:rPr lang="en-US" sz="1800"/>
              <a:t>nested ViewGroup </a:t>
            </a:r>
            <a:r>
              <a:rPr lang="en-US" sz="1800" smtClean="0"/>
              <a:t>yang </a:t>
            </a:r>
            <a:r>
              <a:rPr lang="en-US" sz="1800"/>
              <a:t>sering terjadi adalah nested LinearLayout).</a:t>
            </a:r>
          </a:p>
        </p:txBody>
      </p:sp>
      <p:pic>
        <p:nvPicPr>
          <p:cNvPr id="2050" name="Picture 2" descr="Picture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042" y="3428999"/>
            <a:ext cx="5534025" cy="3429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62316" y="3949892"/>
            <a:ext cx="5191970" cy="2308324"/>
          </a:xfrm>
          <a:prstGeom prst="rect">
            <a:avLst/>
          </a:prstGeom>
        </p:spPr>
        <p:txBody>
          <a:bodyPr wrap="square">
            <a:spAutoFit/>
          </a:bodyPr>
          <a:lstStyle/>
          <a:p>
            <a:r>
              <a:rPr lang="en-US"/>
              <a:t>RelativeLayout  adalah  sebuah  layout  dimana  posisi  dari sebuah  komponen  (simbol,text,dsb)  letaknya  bisa  diatur terhadap  komponen  lainnya.  Misalnya  tombol  “OK”  posisinya berada dibawah “EditText”, kemudian tombol “cancel” posisinya berada  di  sebelah  kiri  tombol  “OK”  dan  dibawah  “EditText”. Intinya, saling berkaitan antara posisi satu tombol  dengan yang lain. </a:t>
            </a:r>
          </a:p>
        </p:txBody>
      </p:sp>
    </p:spTree>
    <p:extLst>
      <p:ext uri="{BB962C8B-B14F-4D97-AF65-F5344CB8AC3E}">
        <p14:creationId xmlns:p14="http://schemas.microsoft.com/office/powerpoint/2010/main" val="2252153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mtClean="0"/>
              <a:t>Relative Layout</a:t>
            </a:r>
            <a:endParaRPr lang="en-US"/>
          </a:p>
        </p:txBody>
      </p:sp>
      <p:sp>
        <p:nvSpPr>
          <p:cNvPr id="3" name="Content Placeholder 2"/>
          <p:cNvSpPr>
            <a:spLocks noGrp="1"/>
          </p:cNvSpPr>
          <p:nvPr>
            <p:ph idx="1"/>
          </p:nvPr>
        </p:nvSpPr>
        <p:spPr>
          <a:xfrm>
            <a:off x="3349445" y="1749245"/>
            <a:ext cx="5794555" cy="4428445"/>
          </a:xfrm>
        </p:spPr>
        <p:txBody>
          <a:bodyPr>
            <a:normAutofit lnSpcReduction="10000"/>
          </a:bodyPr>
          <a:lstStyle/>
          <a:p>
            <a:pPr marL="0" indent="0">
              <a:buNone/>
            </a:pPr>
            <a:r>
              <a:rPr lang="en-US" smtClean="0"/>
              <a:t>RelativeLayout semua widget  </a:t>
            </a:r>
            <a:r>
              <a:rPr lang="en-US"/>
              <a:t>yang  menjadi  child  posisinya  bisa  diatur  secara  relative </a:t>
            </a:r>
            <a:r>
              <a:rPr lang="en-US" smtClean="0"/>
              <a:t>terhadap  </a:t>
            </a:r>
            <a:r>
              <a:rPr lang="en-US"/>
              <a:t>komponen  lainnya.  Misalnya </a:t>
            </a:r>
            <a:r>
              <a:rPr lang="en-US" smtClean="0"/>
              <a:t>edittext ditaruh  </a:t>
            </a:r>
            <a:r>
              <a:rPr lang="en-US"/>
              <a:t>paling  atas,  button  cancel  disebelah  kanan  bawah </a:t>
            </a:r>
            <a:r>
              <a:rPr lang="en-US" smtClean="0"/>
              <a:t>edittext</a:t>
            </a:r>
            <a:r>
              <a:rPr lang="en-US"/>
              <a:t>,  sedangkan  button  OK  dibawah  editteks  dan  dikanan </a:t>
            </a:r>
            <a:r>
              <a:rPr lang="en-US" smtClean="0"/>
              <a:t>button cancel.Masing-masing </a:t>
            </a:r>
            <a:r>
              <a:rPr lang="en-US"/>
              <a:t>widget memiliki id yang untuk atau tidak </a:t>
            </a:r>
            <a:r>
              <a:rPr lang="en-US" smtClean="0"/>
              <a:t> boleh </a:t>
            </a:r>
            <a:r>
              <a:rPr lang="en-US"/>
              <a:t>sama. Id ini sebagai acuan nama widge</a:t>
            </a:r>
          </a:p>
        </p:txBody>
      </p:sp>
      <p:pic>
        <p:nvPicPr>
          <p:cNvPr id="5" name="Picture 4"/>
          <p:cNvPicPr>
            <a:picLocks noChangeAspect="1"/>
          </p:cNvPicPr>
          <p:nvPr/>
        </p:nvPicPr>
        <p:blipFill>
          <a:blip r:embed="rId2"/>
          <a:stretch>
            <a:fillRect/>
          </a:stretch>
        </p:blipFill>
        <p:spPr>
          <a:xfrm>
            <a:off x="38033" y="1350661"/>
            <a:ext cx="3206805" cy="5507339"/>
          </a:xfrm>
          <a:prstGeom prst="rect">
            <a:avLst/>
          </a:prstGeom>
        </p:spPr>
      </p:pic>
    </p:spTree>
    <p:extLst>
      <p:ext uri="{BB962C8B-B14F-4D97-AF65-F5344CB8AC3E}">
        <p14:creationId xmlns:p14="http://schemas.microsoft.com/office/powerpoint/2010/main" val="2887274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56669"/>
            <a:ext cx="9144000"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RelativeLayout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"http://schemas.android.com/apk/res/android"</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"http://schemas.android.com/tools"</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:gravity=</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"top"</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"@+id/label"</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"Type here:"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EditText</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"@+id/entry"</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:layout_below=</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"@id/label"</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"@+id/ok"</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:layout_below=</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"@id/entry"</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:layout_alignParentRight=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"true"</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:layout_marginLeft=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"10dip"</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"OK"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:layout_alignTop=</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"@id/ok"</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"Cancel"</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:layout_toLeftOf=</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"@+id/ok"</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:layout_below=</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"@+id/entry"</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RelativeLayout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335525" y="985720"/>
            <a:ext cx="3206805" cy="5507339"/>
          </a:xfrm>
          <a:prstGeom prst="rect">
            <a:avLst/>
          </a:prstGeom>
        </p:spPr>
      </p:pic>
    </p:spTree>
    <p:extLst>
      <p:ext uri="{BB962C8B-B14F-4D97-AF65-F5344CB8AC3E}">
        <p14:creationId xmlns:p14="http://schemas.microsoft.com/office/powerpoint/2010/main" val="285501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a:t>Table Layout</a:t>
            </a:r>
          </a:p>
        </p:txBody>
      </p:sp>
      <p:sp>
        <p:nvSpPr>
          <p:cNvPr id="3" name="Content Placeholder 2"/>
          <p:cNvSpPr>
            <a:spLocks noGrp="1"/>
          </p:cNvSpPr>
          <p:nvPr>
            <p:ph idx="1"/>
          </p:nvPr>
        </p:nvSpPr>
        <p:spPr>
          <a:xfrm>
            <a:off x="143555" y="1596540"/>
            <a:ext cx="8695950" cy="5191970"/>
          </a:xfrm>
        </p:spPr>
        <p:txBody>
          <a:bodyPr>
            <a:noAutofit/>
          </a:bodyPr>
          <a:lstStyle/>
          <a:p>
            <a:r>
              <a:rPr lang="en-US" sz="2000" smtClean="0"/>
              <a:t>TableLayout  </a:t>
            </a:r>
            <a:r>
              <a:rPr lang="en-US" sz="2000"/>
              <a:t>adalah  tampilan  yang  disusun  berdasarkan </a:t>
            </a:r>
            <a:r>
              <a:rPr lang="en-US" sz="2000" smtClean="0"/>
              <a:t>baris  </a:t>
            </a:r>
            <a:r>
              <a:rPr lang="en-US" sz="2000"/>
              <a:t>dan  kolom. </a:t>
            </a:r>
            <a:r>
              <a:rPr lang="en-US" sz="2000" smtClean="0"/>
              <a:t>TableLayout  </a:t>
            </a:r>
            <a:r>
              <a:rPr lang="en-US" sz="2000"/>
              <a:t>terdiri  dari  beberapa </a:t>
            </a:r>
            <a:r>
              <a:rPr lang="en-US" sz="2000" smtClean="0"/>
              <a:t>TableRow</a:t>
            </a:r>
            <a:r>
              <a:rPr lang="en-US" sz="2000"/>
              <a:t>.  Didalam  TableRow </a:t>
            </a:r>
            <a:r>
              <a:rPr lang="en-US" sz="2000" smtClean="0"/>
              <a:t>terdapat  </a:t>
            </a:r>
            <a:r>
              <a:rPr lang="en-US" sz="2000"/>
              <a:t>field-field </a:t>
            </a:r>
            <a:r>
              <a:rPr lang="en-US" sz="2000" smtClean="0"/>
              <a:t>terlihat  </a:t>
            </a:r>
            <a:r>
              <a:rPr lang="en-US" sz="2000"/>
              <a:t>sebagai  kolom. </a:t>
            </a:r>
            <a:r>
              <a:rPr lang="en-US" sz="2000" smtClean="0"/>
              <a:t>TableLayout bekerja </a:t>
            </a:r>
            <a:r>
              <a:rPr lang="en-US" sz="2000"/>
              <a:t>dengan baris dan </a:t>
            </a:r>
            <a:r>
              <a:rPr lang="en-US" sz="2000" smtClean="0"/>
              <a:t>kolom hingga sebuah </a:t>
            </a:r>
            <a:r>
              <a:rPr lang="en-US" sz="2000"/>
              <a:t>widget atau view </a:t>
            </a:r>
            <a:r>
              <a:rPr lang="en-US" sz="2000" smtClean="0"/>
              <a:t>dapat memakai </a:t>
            </a:r>
            <a:r>
              <a:rPr lang="en-US" sz="2000"/>
              <a:t>lebih dari satu kolom untuk penampilnya.</a:t>
            </a:r>
          </a:p>
          <a:p>
            <a:endParaRPr lang="en-US" sz="2000" smtClean="0"/>
          </a:p>
          <a:p>
            <a:r>
              <a:rPr lang="en-US" sz="2000" smtClean="0"/>
              <a:t>Banyaknya </a:t>
            </a:r>
            <a:r>
              <a:rPr lang="en-US" sz="2000"/>
              <a:t>baris </a:t>
            </a:r>
            <a:r>
              <a:rPr lang="en-US" sz="2000" smtClean="0"/>
              <a:t>dapat ditentukan dengan </a:t>
            </a:r>
            <a:r>
              <a:rPr lang="en-US" sz="2000"/>
              <a:t>memasukan widget atau view sebagai elemen </a:t>
            </a:r>
            <a:r>
              <a:rPr lang="en-US" sz="2000" smtClean="0"/>
              <a:t>anak </a:t>
            </a:r>
            <a:r>
              <a:rPr lang="en-US" sz="2000"/>
              <a:t>dari elemen &lt;TableRow&gt;. </a:t>
            </a:r>
            <a:r>
              <a:rPr lang="en-US" sz="2000" smtClean="0"/>
              <a:t>Jumlah baris dapat ditentukan sedangkan jumlah kolom</a:t>
            </a:r>
            <a:r>
              <a:rPr lang="en-US" sz="2000"/>
              <a:t>, </a:t>
            </a:r>
            <a:r>
              <a:rPr lang="en-US" sz="2000" smtClean="0"/>
              <a:t>mengikuti bergantung kebutuhan. </a:t>
            </a:r>
            <a:r>
              <a:rPr lang="en-US" sz="2000"/>
              <a:t>Paling sedikit, satu kolom untuk setiap widget. Sebagai </a:t>
            </a:r>
            <a:r>
              <a:rPr lang="en-US" sz="2000" smtClean="0"/>
              <a:t>contoh</a:t>
            </a:r>
            <a:r>
              <a:rPr lang="en-US" sz="2000"/>
              <a:t>, jika kita punya 3 baris, baris 1 memiliki tiga widget; baris 2 memiliki dua widget; dan baris 3 </a:t>
            </a:r>
            <a:r>
              <a:rPr lang="en-US" sz="2000" smtClean="0"/>
              <a:t>memiliki </a:t>
            </a:r>
            <a:r>
              <a:rPr lang="en-US" sz="2000"/>
              <a:t>empat widget, maka, paling sedikit akan ada empat kolom disana. </a:t>
            </a:r>
            <a:endParaRPr lang="en-US" sz="2000" smtClean="0"/>
          </a:p>
          <a:p>
            <a:endParaRPr lang="en-US" sz="2000" smtClean="0"/>
          </a:p>
          <a:p>
            <a:r>
              <a:rPr lang="en-US" sz="2000" smtClean="0"/>
              <a:t>Widget juga </a:t>
            </a:r>
            <a:r>
              <a:rPr lang="en-US" sz="2000"/>
              <a:t>bisa memakai lebih dari satu kolom dengan menggunakan atribut </a:t>
            </a:r>
            <a:r>
              <a:rPr lang="en-US" sz="2000" smtClean="0"/>
              <a:t>layout_span</a:t>
            </a:r>
            <a:endParaRPr lang="en-US" sz="2000"/>
          </a:p>
        </p:txBody>
      </p:sp>
    </p:spTree>
    <p:extLst>
      <p:ext uri="{BB962C8B-B14F-4D97-AF65-F5344CB8AC3E}">
        <p14:creationId xmlns:p14="http://schemas.microsoft.com/office/powerpoint/2010/main" val="3029966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250" y="185162"/>
            <a:ext cx="7016195" cy="684885"/>
          </a:xfrm>
        </p:spPr>
        <p:txBody>
          <a:bodyPr/>
          <a:lstStyle/>
          <a:p>
            <a:pPr algn="r"/>
            <a:r>
              <a:rPr lang="en-US" smtClean="0"/>
              <a:t>Contoh Table Layout</a:t>
            </a:r>
            <a:endParaRPr lang="en-US"/>
          </a:p>
        </p:txBody>
      </p:sp>
      <p:sp>
        <p:nvSpPr>
          <p:cNvPr id="6" name="Rectangle 1"/>
          <p:cNvSpPr>
            <a:spLocks noChangeArrowheads="1"/>
          </p:cNvSpPr>
          <p:nvPr/>
        </p:nvSpPr>
        <p:spPr bwMode="auto">
          <a:xfrm>
            <a:off x="0" y="985720"/>
            <a:ext cx="9144000"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TableLayout </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"http://schemas.android.com/apk/res/android"</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:stretchColumns=</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"URL:"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EditText</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"@+id/entry"</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:layout_span=</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View</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"2px"</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:background=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"#0000FF"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"@+id/Back"</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:layout_column=</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"2"</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"Back"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"@+id/Go"</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"Go"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TableLayout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5640935" y="870047"/>
            <a:ext cx="3359510" cy="5424209"/>
          </a:xfrm>
          <a:prstGeom prst="rect">
            <a:avLst/>
          </a:prstGeom>
        </p:spPr>
      </p:pic>
    </p:spTree>
    <p:extLst>
      <p:ext uri="{BB962C8B-B14F-4D97-AF65-F5344CB8AC3E}">
        <p14:creationId xmlns:p14="http://schemas.microsoft.com/office/powerpoint/2010/main" val="59515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4250" y="185162"/>
            <a:ext cx="7016195" cy="684885"/>
          </a:xfrm>
        </p:spPr>
        <p:txBody>
          <a:bodyPr/>
          <a:lstStyle/>
          <a:p>
            <a:pPr algn="r"/>
            <a:r>
              <a:rPr lang="en-US" smtClean="0"/>
              <a:t>Contoh Table Layout2 </a:t>
            </a:r>
            <a:endParaRPr lang="en-US"/>
          </a:p>
        </p:txBody>
      </p:sp>
      <p:sp>
        <p:nvSpPr>
          <p:cNvPr id="6" name="Rectangle 1"/>
          <p:cNvSpPr>
            <a:spLocks noChangeArrowheads="1"/>
          </p:cNvSpPr>
          <p:nvPr/>
        </p:nvSpPr>
        <p:spPr bwMode="auto">
          <a:xfrm>
            <a:off x="0" y="1270156"/>
            <a:ext cx="684354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TableLayout</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"http://schemas.android.com/apk/res/android"</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"fill_parent"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:stretchColumns=</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:layout_column=</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"Open..."</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"3dip"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"Ctrl-O"</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:gravity=</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"right"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"3dip"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:layout_column=</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"Save..."</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"3dip"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"Ctrl-S"</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:gravity=</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"right"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"3dip"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795139" y="1138425"/>
            <a:ext cx="3359510" cy="5587270"/>
          </a:xfrm>
          <a:prstGeom prst="rect">
            <a:avLst/>
          </a:prstGeom>
        </p:spPr>
      </p:pic>
      <p:sp>
        <p:nvSpPr>
          <p:cNvPr id="8" name="Rectangle 7"/>
          <p:cNvSpPr/>
          <p:nvPr/>
        </p:nvSpPr>
        <p:spPr>
          <a:xfrm>
            <a:off x="3206347" y="2916397"/>
            <a:ext cx="4572000" cy="1754326"/>
          </a:xfrm>
          <a:prstGeom prst="rect">
            <a:avLst/>
          </a:prstGeom>
        </p:spPr>
        <p:txBody>
          <a:bodyPr>
            <a:spAutoFit/>
          </a:bodyPr>
          <a:lstStyle/>
          <a:p>
            <a:pPr marL="285750" indent="-285750">
              <a:buFont typeface="Arial" panose="020B0604020202020204" pitchFamily="34" charset="0"/>
              <a:buChar char="•"/>
            </a:pPr>
            <a:r>
              <a:rPr lang="en-US" smtClean="0"/>
              <a:t>android:stretchColumns, </a:t>
            </a:r>
          </a:p>
          <a:p>
            <a:r>
              <a:rPr lang="en-US"/>
              <a:t> </a:t>
            </a:r>
            <a:r>
              <a:rPr lang="en-US" smtClean="0"/>
              <a:t>    kolom  </a:t>
            </a:r>
            <a:r>
              <a:rPr lang="en-US"/>
              <a:t>diset  melebar  memenuhi  layar.  </a:t>
            </a:r>
            <a:endParaRPr lang="en-US" smtClean="0"/>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r>
              <a:rPr lang="en-US" smtClean="0"/>
              <a:t>android:padding  </a:t>
            </a:r>
            <a:r>
              <a:rPr lang="en-US"/>
              <a:t>merupakan  atribut  untuk  membuat  jarak </a:t>
            </a:r>
            <a:r>
              <a:rPr lang="en-US" smtClean="0"/>
              <a:t>antara </a:t>
            </a:r>
            <a:r>
              <a:rPr lang="en-US"/>
              <a:t>content terhadap tepi kanan kiri textview</a:t>
            </a:r>
          </a:p>
        </p:txBody>
      </p:sp>
    </p:spTree>
    <p:extLst>
      <p:ext uri="{BB962C8B-B14F-4D97-AF65-F5344CB8AC3E}">
        <p14:creationId xmlns:p14="http://schemas.microsoft.com/office/powerpoint/2010/main" val="377457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B2AB96B9-E9A9-402E-A2B6-ADCCC0BCB736}" type="slidenum">
              <a:rPr lang="en-US" altLang="en-US"/>
              <a:pPr/>
              <a:t>3</a:t>
            </a:fld>
            <a:endParaRPr lang="en-US" altLang="en-US"/>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828800"/>
            <a:ext cx="2390775" cy="3990975"/>
          </a:xfrm>
          <a:prstGeom prst="rect">
            <a:avLst/>
          </a:prstGeom>
          <a:noFill/>
          <a:extLst>
            <a:ext uri="{909E8E84-426E-40DD-AFC4-6F175D3DCCD1}">
              <a14:hiddenFill xmlns:a14="http://schemas.microsoft.com/office/drawing/2010/main">
                <a:solidFill>
                  <a:srgbClr val="FFFFFF"/>
                </a:solidFill>
              </a14:hiddenFill>
            </a:ext>
          </a:extLst>
        </p:spPr>
      </p:pic>
      <p:sp>
        <p:nvSpPr>
          <p:cNvPr id="76803" name="Rectangle 3"/>
          <p:cNvSpPr>
            <a:spLocks noGrp="1" noChangeArrowheads="1"/>
          </p:cNvSpPr>
          <p:nvPr>
            <p:ph type="title"/>
          </p:nvPr>
        </p:nvSpPr>
        <p:spPr/>
        <p:txBody>
          <a:bodyPr>
            <a:normAutofit fontScale="90000"/>
          </a:bodyPr>
          <a:lstStyle/>
          <a:p>
            <a:r>
              <a:rPr lang="en-US" altLang="en-US"/>
              <a:t>Package </a:t>
            </a:r>
            <a:r>
              <a:rPr lang="en-US" altLang="en-US" smtClean="0"/>
              <a:t>Content in Eclipse</a:t>
            </a:r>
            <a:endParaRPr lang="en-US" altLang="en-US"/>
          </a:p>
        </p:txBody>
      </p:sp>
      <p:sp>
        <p:nvSpPr>
          <p:cNvPr id="76804" name="Text Box 4"/>
          <p:cNvSpPr txBox="1">
            <a:spLocks noChangeArrowheads="1"/>
          </p:cNvSpPr>
          <p:nvPr/>
        </p:nvSpPr>
        <p:spPr bwMode="auto">
          <a:xfrm>
            <a:off x="5638800" y="1981200"/>
            <a:ext cx="3084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Java code for our activity</a:t>
            </a:r>
          </a:p>
        </p:txBody>
      </p:sp>
      <p:sp>
        <p:nvSpPr>
          <p:cNvPr id="76805" name="Line 5"/>
          <p:cNvSpPr>
            <a:spLocks noChangeShapeType="1"/>
          </p:cNvSpPr>
          <p:nvPr/>
        </p:nvSpPr>
        <p:spPr bwMode="auto">
          <a:xfrm flipH="1">
            <a:off x="4953000" y="2286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6" name="Text Box 6"/>
          <p:cNvSpPr txBox="1">
            <a:spLocks noChangeArrowheads="1"/>
          </p:cNvSpPr>
          <p:nvPr/>
        </p:nvSpPr>
        <p:spPr bwMode="auto">
          <a:xfrm>
            <a:off x="228600" y="19812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All source code here</a:t>
            </a:r>
          </a:p>
        </p:txBody>
      </p:sp>
      <p:sp>
        <p:nvSpPr>
          <p:cNvPr id="76807" name="Line 7"/>
          <p:cNvSpPr>
            <a:spLocks noChangeShapeType="1"/>
          </p:cNvSpPr>
          <p:nvPr/>
        </p:nvSpPr>
        <p:spPr bwMode="auto">
          <a:xfrm>
            <a:off x="2438400" y="2362200"/>
            <a:ext cx="914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8" name="Text Box 8"/>
          <p:cNvSpPr txBox="1">
            <a:spLocks noChangeArrowheads="1"/>
          </p:cNvSpPr>
          <p:nvPr/>
        </p:nvSpPr>
        <p:spPr bwMode="auto">
          <a:xfrm>
            <a:off x="5715000" y="3276600"/>
            <a:ext cx="28829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Generated Java code</a:t>
            </a:r>
          </a:p>
          <a:p>
            <a:r>
              <a:rPr lang="en-US" altLang="en-US"/>
              <a:t>Helps link resources to </a:t>
            </a:r>
          </a:p>
          <a:p>
            <a:r>
              <a:rPr lang="en-US" altLang="en-US"/>
              <a:t>Java code</a:t>
            </a:r>
          </a:p>
        </p:txBody>
      </p:sp>
      <p:sp>
        <p:nvSpPr>
          <p:cNvPr id="76809" name="Line 9"/>
          <p:cNvSpPr>
            <a:spLocks noChangeShapeType="1"/>
          </p:cNvSpPr>
          <p:nvPr/>
        </p:nvSpPr>
        <p:spPr bwMode="auto">
          <a:xfrm flipH="1">
            <a:off x="4495800" y="35052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Line 10"/>
          <p:cNvSpPr>
            <a:spLocks noChangeShapeType="1"/>
          </p:cNvSpPr>
          <p:nvPr/>
        </p:nvSpPr>
        <p:spPr bwMode="auto">
          <a:xfrm flipH="1">
            <a:off x="4495800" y="4572000"/>
            <a:ext cx="1447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1" name="Text Box 11"/>
          <p:cNvSpPr txBox="1">
            <a:spLocks noChangeArrowheads="1"/>
          </p:cNvSpPr>
          <p:nvPr/>
        </p:nvSpPr>
        <p:spPr bwMode="auto">
          <a:xfrm>
            <a:off x="6019800" y="4343400"/>
            <a:ext cx="262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Layout of the activity</a:t>
            </a:r>
          </a:p>
        </p:txBody>
      </p:sp>
      <p:sp>
        <p:nvSpPr>
          <p:cNvPr id="76812" name="Text Box 12"/>
          <p:cNvSpPr txBox="1">
            <a:spLocks noChangeArrowheads="1"/>
          </p:cNvSpPr>
          <p:nvPr/>
        </p:nvSpPr>
        <p:spPr bwMode="auto">
          <a:xfrm>
            <a:off x="6172200" y="4876800"/>
            <a:ext cx="2443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Strings used in the </a:t>
            </a:r>
          </a:p>
          <a:p>
            <a:r>
              <a:rPr lang="en-US" altLang="en-US"/>
              <a:t>program</a:t>
            </a:r>
          </a:p>
        </p:txBody>
      </p:sp>
      <p:sp>
        <p:nvSpPr>
          <p:cNvPr id="76813" name="Line 13"/>
          <p:cNvSpPr>
            <a:spLocks noChangeShapeType="1"/>
          </p:cNvSpPr>
          <p:nvPr/>
        </p:nvSpPr>
        <p:spPr bwMode="auto">
          <a:xfrm flipH="1" flipV="1">
            <a:off x="4572000" y="5105400"/>
            <a:ext cx="1524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Text Box 14"/>
          <p:cNvSpPr txBox="1">
            <a:spLocks noChangeArrowheads="1"/>
          </p:cNvSpPr>
          <p:nvPr/>
        </p:nvSpPr>
        <p:spPr bwMode="auto">
          <a:xfrm>
            <a:off x="381000" y="3352800"/>
            <a:ext cx="1695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All non-code </a:t>
            </a:r>
          </a:p>
          <a:p>
            <a:r>
              <a:rPr lang="en-US" altLang="en-US"/>
              <a:t>resources</a:t>
            </a:r>
          </a:p>
        </p:txBody>
      </p:sp>
      <p:sp>
        <p:nvSpPr>
          <p:cNvPr id="76815" name="Line 15"/>
          <p:cNvSpPr>
            <a:spLocks noChangeShapeType="1"/>
          </p:cNvSpPr>
          <p:nvPr/>
        </p:nvSpPr>
        <p:spPr bwMode="auto">
          <a:xfrm>
            <a:off x="1981200" y="3657600"/>
            <a:ext cx="1371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Text Box 16"/>
          <p:cNvSpPr txBox="1">
            <a:spLocks noChangeArrowheads="1"/>
          </p:cNvSpPr>
          <p:nvPr/>
        </p:nvSpPr>
        <p:spPr bwMode="auto">
          <a:xfrm>
            <a:off x="6172200" y="5943600"/>
            <a:ext cx="2112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Android Manifest</a:t>
            </a:r>
          </a:p>
        </p:txBody>
      </p:sp>
      <p:sp>
        <p:nvSpPr>
          <p:cNvPr id="76817" name="Line 17"/>
          <p:cNvSpPr>
            <a:spLocks noChangeShapeType="1"/>
          </p:cNvSpPr>
          <p:nvPr/>
        </p:nvSpPr>
        <p:spPr bwMode="auto">
          <a:xfrm flipH="1" flipV="1">
            <a:off x="4572000" y="5410200"/>
            <a:ext cx="1600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8" name="Text Box 18"/>
          <p:cNvSpPr txBox="1">
            <a:spLocks noChangeArrowheads="1"/>
          </p:cNvSpPr>
          <p:nvPr/>
        </p:nvSpPr>
        <p:spPr bwMode="auto">
          <a:xfrm>
            <a:off x="533400" y="4419600"/>
            <a:ext cx="1038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Images</a:t>
            </a:r>
          </a:p>
        </p:txBody>
      </p:sp>
      <p:sp>
        <p:nvSpPr>
          <p:cNvPr id="76819" name="Line 19"/>
          <p:cNvSpPr>
            <a:spLocks noChangeShapeType="1"/>
          </p:cNvSpPr>
          <p:nvPr/>
        </p:nvSpPr>
        <p:spPr bwMode="auto">
          <a:xfrm flipV="1">
            <a:off x="1676400" y="4191000"/>
            <a:ext cx="1905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82705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600161"/>
            <a:ext cx="9000445" cy="72019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	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:layout_column=</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smtClean="0">
                <a:solidFill>
                  <a:srgbClr val="008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"Save As..."</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"3dip"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"Ctrl-Shift-S"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smtClean="0">
                <a:solidFill>
                  <a:srgbClr val="008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:gravity=</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"right"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"3dip"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View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"2dip"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smtClean="0">
                <a:solidFill>
                  <a:srgbClr val="008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:background=</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"#FF909090"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smtClean="0">
                <a:solidFill>
                  <a:srgbClr val="008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"3dip"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"Import..."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smtClean="0">
                <a:solidFill>
                  <a:srgbClr val="008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"3dip"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TableRow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lang="en-US" altLang="en-US" sz="1400" b="1" smtClean="0">
                <a:solidFill>
                  <a:srgbClr val="000080"/>
                </a:solidFill>
                <a:latin typeface="Courier New" panose="02070309020205020404" pitchFamily="49" charset="0"/>
                <a:cs typeface="Courier New" panose="02070309020205020404" pitchFamily="49" charset="0"/>
              </a:rPr>
              <a:t>TableRow</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smtClean="0">
                <a:solidFill>
                  <a:srgbClr val="000080"/>
                </a:solidFill>
                <a:latin typeface="Courier New" panose="02070309020205020404" pitchFamily="49" charset="0"/>
                <a:cs typeface="Courier New" panose="02070309020205020404" pitchFamily="49" charset="0"/>
              </a:rPr>
              <a:t>TextView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:text</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"X</a:t>
            </a:r>
            <a:r>
              <a:rPr lang="en-US" altLang="en-US" sz="1400" b="1" smtClean="0">
                <a:solidFill>
                  <a:srgbClr val="008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smtClean="0">
                <a:solidFill>
                  <a:srgbClr val="008000"/>
                </a:solidFill>
                <a:latin typeface="Courier New" panose="02070309020205020404" pitchFamily="49" charset="0"/>
                <a:cs typeface="Courier New" panose="02070309020205020404" pitchFamily="49" charset="0"/>
              </a:rPr>
              <a:t>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:padding</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"3dip" </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smtClean="0">
                <a:solidFill>
                  <a:srgbClr val="000000"/>
                </a:solidFill>
                <a:latin typeface="Courier New" panose="02070309020205020404" pitchFamily="49" charset="0"/>
                <a:cs typeface="Courier New" panose="02070309020205020404" pitchFamily="49" charset="0"/>
              </a:rPr>
              <a:t>  </a:t>
            </a:r>
            <a:r>
              <a:rPr lang="en-US" altLang="en-US" sz="1400">
                <a:solidFill>
                  <a:srgbClr val="000000"/>
                </a:solidFill>
                <a:latin typeface="Courier New" panose="02070309020205020404" pitchFamily="49" charset="0"/>
                <a:cs typeface="Courier New" panose="02070309020205020404" pitchFamily="49" charset="0"/>
              </a:rPr>
              <a:t>&lt;</a:t>
            </a:r>
            <a:r>
              <a:rPr lang="en-US" altLang="en-US" sz="1400" b="1" smtClean="0">
                <a:solidFill>
                  <a:srgbClr val="000080"/>
                </a:solidFill>
                <a:latin typeface="Courier New" panose="02070309020205020404" pitchFamily="49" charset="0"/>
                <a:cs typeface="Courier New" panose="02070309020205020404" pitchFamily="49" charset="0"/>
              </a:rPr>
              <a:t>TextView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:text</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"Export</a:t>
            </a:r>
            <a:r>
              <a:rPr lang="en-US" altLang="en-US" sz="1400" b="1" smtClean="0">
                <a:solidFill>
                  <a:srgbClr val="008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smtClean="0">
                <a:solidFill>
                  <a:srgbClr val="008000"/>
                </a:solidFill>
                <a:latin typeface="Courier New" panose="02070309020205020404" pitchFamily="49" charset="0"/>
                <a:cs typeface="Courier New" panose="02070309020205020404" pitchFamily="49" charset="0"/>
              </a:rPr>
              <a:t>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:padding</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"3dip" </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smtClean="0">
                <a:solidFill>
                  <a:srgbClr val="000080"/>
                </a:solidFill>
                <a:latin typeface="Courier New" panose="02070309020205020404" pitchFamily="49" charset="0"/>
                <a:cs typeface="Courier New" panose="02070309020205020404" pitchFamily="49" charset="0"/>
              </a:rPr>
              <a:t>TextView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:text</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"Ctrl-E</a:t>
            </a:r>
            <a:r>
              <a:rPr lang="en-US" altLang="en-US" sz="1400" b="1" smtClean="0">
                <a:solidFill>
                  <a:srgbClr val="008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smtClean="0">
                <a:solidFill>
                  <a:srgbClr val="008000"/>
                </a:solidFill>
                <a:latin typeface="Courier New" panose="02070309020205020404" pitchFamily="49" charset="0"/>
                <a:cs typeface="Courier New" panose="02070309020205020404" pitchFamily="49" charset="0"/>
              </a:rPr>
              <a:t>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:gravity</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"right"</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smtClean="0">
                <a:solidFill>
                  <a:srgbClr val="008000"/>
                </a:solidFill>
                <a:latin typeface="Courier New" panose="02070309020205020404" pitchFamily="49" charset="0"/>
                <a:cs typeface="Courier New" panose="02070309020205020404" pitchFamily="49" charset="0"/>
              </a:rPr>
              <a:t>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:padding</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"3dip" </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smtClean="0">
                <a:solidFill>
                  <a:srgbClr val="000000"/>
                </a:solidFill>
                <a:latin typeface="Courier New" panose="02070309020205020404" pitchFamily="49" charset="0"/>
                <a:cs typeface="Courier New" panose="02070309020205020404" pitchFamily="49" charset="0"/>
              </a:rPr>
              <a:t>&lt;/</a:t>
            </a:r>
            <a:r>
              <a:rPr lang="en-US" altLang="en-US" sz="1400" b="1">
                <a:solidFill>
                  <a:srgbClr val="000080"/>
                </a:solidFill>
                <a:latin typeface="Courier New" panose="02070309020205020404" pitchFamily="49" charset="0"/>
                <a:cs typeface="Courier New" panose="02070309020205020404" pitchFamily="49" charset="0"/>
              </a:rPr>
              <a:t>TableRow</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smtClean="0">
                <a:solidFill>
                  <a:srgbClr val="000080"/>
                </a:solidFill>
                <a:latin typeface="Courier New" panose="02070309020205020404" pitchFamily="49" charset="0"/>
                <a:cs typeface="Courier New" panose="02070309020205020404" pitchFamily="49" charset="0"/>
              </a:rPr>
              <a:t>View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:layout_height</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a:t>
            </a:r>
            <a:r>
              <a:rPr lang="en-US" altLang="en-US" sz="1400" b="1" smtClean="0">
                <a:solidFill>
                  <a:srgbClr val="008000"/>
                </a:solidFill>
                <a:latin typeface="Courier New" panose="02070309020205020404" pitchFamily="49" charset="0"/>
                <a:cs typeface="Courier New" panose="02070309020205020404" pitchFamily="49" charset="0"/>
              </a:rPr>
              <a:t>2dip“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smtClean="0">
                <a:solidFill>
                  <a:srgbClr val="008000"/>
                </a:solidFill>
                <a:latin typeface="Courier New" panose="02070309020205020404" pitchFamily="49" charset="0"/>
                <a:cs typeface="Courier New" panose="02070309020205020404" pitchFamily="49" charset="0"/>
              </a:rPr>
              <a:t>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:background</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"#FF909090" </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smtClean="0">
                <a:solidFill>
                  <a:srgbClr val="000000"/>
                </a:solidFill>
                <a:latin typeface="Courier New" panose="02070309020205020404" pitchFamily="49" charset="0"/>
                <a:cs typeface="Courier New" panose="02070309020205020404" pitchFamily="49" charset="0"/>
              </a:rPr>
              <a:t>&lt;</a:t>
            </a:r>
            <a:r>
              <a:rPr lang="en-US" altLang="en-US" sz="1400" b="1">
                <a:solidFill>
                  <a:srgbClr val="000080"/>
                </a:solidFill>
                <a:latin typeface="Courier New" panose="02070309020205020404" pitchFamily="49" charset="0"/>
                <a:cs typeface="Courier New" panose="02070309020205020404" pitchFamily="49" charset="0"/>
              </a:rPr>
              <a:t>TableRow</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&lt;</a:t>
            </a:r>
            <a:r>
              <a:rPr lang="en-US" altLang="en-US" sz="1400" b="1" smtClean="0">
                <a:solidFill>
                  <a:srgbClr val="000080"/>
                </a:solidFill>
                <a:latin typeface="Courier New" panose="02070309020205020404" pitchFamily="49" charset="0"/>
                <a:cs typeface="Courier New" panose="02070309020205020404" pitchFamily="49" charset="0"/>
              </a:rPr>
              <a:t>TextView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:layout_column</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"1</a:t>
            </a:r>
            <a:r>
              <a:rPr lang="en-US" altLang="en-US" sz="1400" b="1" smtClean="0">
                <a:solidFill>
                  <a:srgbClr val="008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lang="en-US" altLang="en-US" sz="1400" b="1" smtClean="0">
                <a:solidFill>
                  <a:srgbClr val="008000"/>
                </a:solidFill>
                <a:latin typeface="Courier New" panose="02070309020205020404" pitchFamily="49" charset="0"/>
                <a:cs typeface="Courier New" panose="02070309020205020404" pitchFamily="49" charset="0"/>
              </a:rPr>
              <a:t>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:text</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"Quit"</a:t>
            </a:r>
            <a:br>
              <a:rPr lang="en-US" altLang="en-US" sz="1400" b="1">
                <a:solidFill>
                  <a:srgbClr val="008000"/>
                </a:solidFill>
                <a:latin typeface="Courier New" panose="02070309020205020404" pitchFamily="49" charset="0"/>
                <a:cs typeface="Courier New" panose="02070309020205020404" pitchFamily="49" charset="0"/>
              </a:rPr>
            </a:br>
            <a:r>
              <a:rPr lang="en-US" altLang="en-US" sz="1400" b="1" smtClean="0">
                <a:solidFill>
                  <a:srgbClr val="008000"/>
                </a:solidFill>
                <a:latin typeface="Courier New" panose="02070309020205020404" pitchFamily="49" charset="0"/>
                <a:cs typeface="Courier New" panose="02070309020205020404" pitchFamily="49" charset="0"/>
              </a:rPr>
              <a:t>		</a:t>
            </a:r>
            <a:r>
              <a:rPr lang="en-US" altLang="en-US" sz="1400" b="1" smtClean="0">
                <a:solidFill>
                  <a:srgbClr val="660E7A"/>
                </a:solidFill>
                <a:latin typeface="Courier New" panose="02070309020205020404" pitchFamily="49" charset="0"/>
                <a:cs typeface="Courier New" panose="02070309020205020404" pitchFamily="49" charset="0"/>
              </a:rPr>
              <a:t>android</a:t>
            </a:r>
            <a:r>
              <a:rPr lang="en-US" altLang="en-US" sz="1400" b="1" smtClean="0">
                <a:solidFill>
                  <a:srgbClr val="0000FF"/>
                </a:solidFill>
                <a:latin typeface="Courier New" panose="02070309020205020404" pitchFamily="49" charset="0"/>
                <a:cs typeface="Courier New" panose="02070309020205020404" pitchFamily="49" charset="0"/>
              </a:rPr>
              <a:t>:padding</a:t>
            </a:r>
            <a:r>
              <a:rPr lang="en-US" altLang="en-US" sz="1400" b="1">
                <a:solidFill>
                  <a:srgbClr val="0000FF"/>
                </a:solidFill>
                <a:latin typeface="Courier New" panose="02070309020205020404" pitchFamily="49" charset="0"/>
                <a:cs typeface="Courier New" panose="02070309020205020404" pitchFamily="49" charset="0"/>
              </a:rPr>
              <a:t>=</a:t>
            </a:r>
            <a:r>
              <a:rPr lang="en-US" altLang="en-US" sz="1400" b="1">
                <a:solidFill>
                  <a:srgbClr val="008000"/>
                </a:solidFill>
                <a:latin typeface="Courier New" panose="02070309020205020404" pitchFamily="49" charset="0"/>
                <a:cs typeface="Courier New" panose="02070309020205020404" pitchFamily="49" charset="0"/>
              </a:rPr>
              <a:t>"3dip" </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smtClean="0">
                <a:solidFill>
                  <a:srgbClr val="000000"/>
                </a:solidFill>
                <a:latin typeface="Courier New" panose="02070309020205020404" pitchFamily="49" charset="0"/>
                <a:cs typeface="Courier New" panose="02070309020205020404" pitchFamily="49" charset="0"/>
              </a:rPr>
              <a:t>&lt;/</a:t>
            </a:r>
            <a:r>
              <a:rPr lang="en-US" altLang="en-US" sz="1400" b="1">
                <a:solidFill>
                  <a:srgbClr val="000080"/>
                </a:solidFill>
                <a:latin typeface="Courier New" panose="02070309020205020404" pitchFamily="49" charset="0"/>
                <a:cs typeface="Courier New" panose="02070309020205020404" pitchFamily="49" charset="0"/>
              </a:rPr>
              <a:t>TableRow</a:t>
            </a:r>
            <a:r>
              <a:rPr lang="en-US" altLang="en-US" sz="1400">
                <a:solidFill>
                  <a:srgbClr val="000000"/>
                </a:solidFill>
                <a:latin typeface="Courier New" panose="02070309020205020404" pitchFamily="49" charset="0"/>
                <a:cs typeface="Courier New" panose="02070309020205020404" pitchFamily="49" charset="0"/>
              </a:rPr>
              <a:t>&gt;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smtClean="0">
                <a:solidFill>
                  <a:srgbClr val="000000"/>
                </a:solidFill>
                <a:latin typeface="Courier New" panose="02070309020205020404" pitchFamily="49" charset="0"/>
                <a:cs typeface="Courier New" panose="02070309020205020404" pitchFamily="49" charset="0"/>
              </a:rPr>
              <a:t>&lt;/</a:t>
            </a:r>
            <a:r>
              <a:rPr lang="en-US" altLang="en-US" sz="1400" b="1">
                <a:solidFill>
                  <a:srgbClr val="000080"/>
                </a:solidFill>
                <a:latin typeface="Courier New" panose="02070309020205020404" pitchFamily="49" charset="0"/>
                <a:cs typeface="Courier New" panose="02070309020205020404" pitchFamily="49" charset="0"/>
              </a:rPr>
              <a:t>TableLayout</a:t>
            </a:r>
            <a:r>
              <a:rPr lang="en-US" altLang="en-US" sz="1400">
                <a:solidFill>
                  <a:srgbClr val="000000"/>
                </a:solidFill>
                <a:latin typeface="Courier New" panose="02070309020205020404" pitchFamily="49" charset="0"/>
                <a:cs typeface="Courier New" panose="02070309020205020404" pitchFamily="49" charset="0"/>
              </a:rPr>
              <a:t>&gt;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773753" y="207190"/>
            <a:ext cx="3359510" cy="5587270"/>
          </a:xfrm>
          <a:prstGeom prst="rect">
            <a:avLst/>
          </a:prstGeom>
        </p:spPr>
      </p:pic>
    </p:spTree>
    <p:extLst>
      <p:ext uri="{BB962C8B-B14F-4D97-AF65-F5344CB8AC3E}">
        <p14:creationId xmlns:p14="http://schemas.microsoft.com/office/powerpoint/2010/main" val="55389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a:t>Frame </a:t>
            </a:r>
            <a:r>
              <a:rPr lang="en-US" b="1" smtClean="0"/>
              <a:t>Layout</a:t>
            </a:r>
            <a:endParaRPr lang="en-US"/>
          </a:p>
        </p:txBody>
      </p:sp>
      <p:sp>
        <p:nvSpPr>
          <p:cNvPr id="3" name="Content Placeholder 2"/>
          <p:cNvSpPr>
            <a:spLocks noGrp="1"/>
          </p:cNvSpPr>
          <p:nvPr>
            <p:ph idx="1"/>
          </p:nvPr>
        </p:nvSpPr>
        <p:spPr>
          <a:xfrm>
            <a:off x="1823310" y="1291130"/>
            <a:ext cx="7016195" cy="3576145"/>
          </a:xfrm>
        </p:spPr>
        <p:txBody>
          <a:bodyPr>
            <a:normAutofit fontScale="92500" lnSpcReduction="20000"/>
          </a:bodyPr>
          <a:lstStyle/>
          <a:p>
            <a:r>
              <a:rPr lang="en-US"/>
              <a:t>Layout ini adalah layout yang paling sederhana. Layout ini akan membuat komponen yang ada didalamnya menjadi menumpuk atau saling menutupi satu dengan yang lainnya (</a:t>
            </a:r>
            <a:r>
              <a:rPr lang="en-US" i="1"/>
              <a:t>layering</a:t>
            </a:r>
            <a:r>
              <a:rPr lang="en-US"/>
              <a:t>). Komponen yang paling pertama pada layout ini akan berada dibawah komponen-komponen diatasnya. </a:t>
            </a:r>
            <a:r>
              <a:rPr lang="en-US" smtClean="0"/>
              <a:t>Frame Layout dapat memakai fragment, </a:t>
            </a:r>
            <a:r>
              <a:rPr lang="en-US"/>
              <a:t>FrameLayout memiliki kemampuan untuk menjadi container untuk fragment-fragment didalam sebuah </a:t>
            </a:r>
            <a:r>
              <a:rPr lang="en-US" smtClean="0"/>
              <a:t>Activity</a:t>
            </a:r>
            <a:endParaRPr lang="en-US"/>
          </a:p>
        </p:txBody>
      </p:sp>
      <p:pic>
        <p:nvPicPr>
          <p:cNvPr id="3074" name="Picture 2" descr="https://blog.dicoding.com/wp-content/uploads/2015/07/Picture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5" y="4867275"/>
            <a:ext cx="379095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42402" y="5216306"/>
            <a:ext cx="4572000" cy="646331"/>
          </a:xfrm>
          <a:prstGeom prst="rect">
            <a:avLst/>
          </a:prstGeom>
        </p:spPr>
        <p:txBody>
          <a:bodyPr>
            <a:spAutoFit/>
          </a:bodyPr>
          <a:lstStyle/>
          <a:p>
            <a:r>
              <a:rPr lang="en-US"/>
              <a:t>Berikut ilustrasi dari penggunaan FrameLayout terhadap child view yang dimiliki didalamnya.</a:t>
            </a:r>
          </a:p>
        </p:txBody>
      </p:sp>
    </p:spTree>
    <p:extLst>
      <p:ext uri="{BB962C8B-B14F-4D97-AF65-F5344CB8AC3E}">
        <p14:creationId xmlns:p14="http://schemas.microsoft.com/office/powerpoint/2010/main" val="1122959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a:t>Grid </a:t>
            </a:r>
            <a:r>
              <a:rPr lang="en-US" b="1" smtClean="0"/>
              <a:t>Layout</a:t>
            </a:r>
            <a:endParaRPr lang="en-US"/>
          </a:p>
        </p:txBody>
      </p:sp>
      <p:sp>
        <p:nvSpPr>
          <p:cNvPr id="3" name="Content Placeholder 2"/>
          <p:cNvSpPr>
            <a:spLocks noGrp="1"/>
          </p:cNvSpPr>
          <p:nvPr>
            <p:ph idx="1"/>
          </p:nvPr>
        </p:nvSpPr>
        <p:spPr>
          <a:xfrm>
            <a:off x="1823310" y="1291130"/>
            <a:ext cx="7016195" cy="2901395"/>
          </a:xfrm>
        </p:spPr>
        <p:txBody>
          <a:bodyPr>
            <a:normAutofit fontScale="85000" lnSpcReduction="20000"/>
          </a:bodyPr>
          <a:lstStyle/>
          <a:p>
            <a:r>
              <a:rPr lang="en-US"/>
              <a:t>Diperkenalkan pada API level 14 (Android 4.o / Ice Cream Sandwich), layout ini akan memberikan kemudahan dengan mengakomodir komponen didalamnya ke dalam bentuk Grid (Kolom dan Baris). Dalam sebuah referensi, GridLayout merupakan komponen layout yang sangat flexibel dan dapat dimanfaatkan untuk menyederhanakan pembuatan Layout UI yang bersifat kompleks dan bersarang yang terdapat di komponen Layout lainnya.</a:t>
            </a:r>
          </a:p>
        </p:txBody>
      </p:sp>
      <p:pic>
        <p:nvPicPr>
          <p:cNvPr id="4098" name="Picture 2" descr="Picture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5" y="419252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017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sz="2800" b="1"/>
              <a:t>Kapan sebaiknya saya menggunakan masing-masing jenis Layout tersebut?</a:t>
            </a:r>
          </a:p>
        </p:txBody>
      </p:sp>
      <p:sp>
        <p:nvSpPr>
          <p:cNvPr id="3" name="Content Placeholder 2"/>
          <p:cNvSpPr>
            <a:spLocks noGrp="1"/>
          </p:cNvSpPr>
          <p:nvPr>
            <p:ph idx="1"/>
          </p:nvPr>
        </p:nvSpPr>
        <p:spPr>
          <a:xfrm>
            <a:off x="448965" y="1443835"/>
            <a:ext cx="8390540" cy="4428445"/>
          </a:xfrm>
        </p:spPr>
        <p:txBody>
          <a:bodyPr>
            <a:normAutofit fontScale="92500" lnSpcReduction="10000"/>
          </a:bodyPr>
          <a:lstStyle/>
          <a:p>
            <a:r>
              <a:rPr lang="en-US"/>
              <a:t>Pemahaman yang baik terhadap dasar-dasar pembangunan UI di android, pengalaman, </a:t>
            </a:r>
            <a:r>
              <a:rPr lang="en-US" i="1"/>
              <a:t>feeling</a:t>
            </a:r>
            <a:r>
              <a:rPr lang="en-US"/>
              <a:t>, dan mencari tahu bagaimana best practicenya. Semua tergantung latihan dan seberapa sering kita berhadapan dengan kasus-kasus melakukan transformasi UI dari bentuk mockup ke dalam bentuk kode XML di Android. Dengan membiasakan mengkode sisi UI di XML tanpa </a:t>
            </a:r>
            <a:r>
              <a:rPr lang="en-US" i="1"/>
              <a:t>drag and drop</a:t>
            </a:r>
            <a:r>
              <a:rPr lang="en-US"/>
              <a:t> akan mempercepat pembentukan pola pikir dan feeling kita dalam membangun dan mentransformasi UI ke dalam bentuk yang dibutuhkan.</a:t>
            </a:r>
          </a:p>
        </p:txBody>
      </p:sp>
    </p:spTree>
    <p:extLst>
      <p:ext uri="{BB962C8B-B14F-4D97-AF65-F5344CB8AC3E}">
        <p14:creationId xmlns:p14="http://schemas.microsoft.com/office/powerpoint/2010/main" val="2067562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a:t>Scroll View</a:t>
            </a:r>
            <a:endParaRPr lang="en-US"/>
          </a:p>
        </p:txBody>
      </p:sp>
      <p:sp>
        <p:nvSpPr>
          <p:cNvPr id="3" name="Content Placeholder 2"/>
          <p:cNvSpPr>
            <a:spLocks noGrp="1"/>
          </p:cNvSpPr>
          <p:nvPr>
            <p:ph idx="1"/>
          </p:nvPr>
        </p:nvSpPr>
        <p:spPr/>
        <p:txBody>
          <a:bodyPr>
            <a:normAutofit fontScale="92500" lnSpcReduction="20000"/>
          </a:bodyPr>
          <a:lstStyle/>
          <a:p>
            <a:r>
              <a:rPr lang="en-US"/>
              <a:t>ScrollView adalah sebuah komponen yang akan membuat komponen didalam dapat digeser (scroll) secara vertical dan horizontal. Dengan ScrollView, dimungkinkan ukuran komponen didalamnya melebihi ukuran screen. Komponen didalam scrollview hanya diperbolehkan memiliki 1 parent utama dari layout linear, relatif, frame, atau grid layout</a:t>
            </a:r>
            <a:r>
              <a:rPr lang="en-US" smtClean="0"/>
              <a:t>.</a:t>
            </a:r>
          </a:p>
          <a:p>
            <a:r>
              <a:rPr lang="en-US"/>
              <a:t>ScrollView </a:t>
            </a:r>
            <a:r>
              <a:rPr lang="en-US" smtClean="0"/>
              <a:t>membuat tampilan </a:t>
            </a:r>
            <a:r>
              <a:rPr lang="en-US"/>
              <a:t>layout lebih panjang dari space </a:t>
            </a:r>
            <a:r>
              <a:rPr lang="en-US" smtClean="0"/>
              <a:t>layar. Sebagian </a:t>
            </a:r>
            <a:r>
              <a:rPr lang="en-US"/>
              <a:t>informasi akan muncul dalam satu waktu, sisanya akan </a:t>
            </a:r>
            <a:r>
              <a:rPr lang="en-US" smtClean="0"/>
              <a:t>muncul </a:t>
            </a:r>
            <a:r>
              <a:rPr lang="en-US"/>
              <a:t>jika pengguna melakukan scroll ke atas atau ke bawah</a:t>
            </a:r>
          </a:p>
        </p:txBody>
      </p:sp>
    </p:spTree>
    <p:extLst>
      <p:ext uri="{BB962C8B-B14F-4D97-AF65-F5344CB8AC3E}">
        <p14:creationId xmlns:p14="http://schemas.microsoft.com/office/powerpoint/2010/main" val="3568046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839505" cy="684885"/>
          </a:xfrm>
        </p:spPr>
        <p:txBody>
          <a:bodyPr/>
          <a:lstStyle/>
          <a:p>
            <a:pPr algn="ctr"/>
            <a:r>
              <a:rPr lang="en-US" smtClean="0"/>
              <a:t>String Value</a:t>
            </a:r>
            <a:endParaRPr lang="en-US"/>
          </a:p>
        </p:txBody>
      </p:sp>
      <p:sp>
        <p:nvSpPr>
          <p:cNvPr id="5" name="Content Placeholder 4"/>
          <p:cNvSpPr>
            <a:spLocks noGrp="1"/>
          </p:cNvSpPr>
          <p:nvPr>
            <p:ph idx="1"/>
          </p:nvPr>
        </p:nvSpPr>
        <p:spPr>
          <a:xfrm>
            <a:off x="2127805" y="1305362"/>
            <a:ext cx="7016195" cy="4428445"/>
          </a:xfrm>
        </p:spPr>
        <p:txBody>
          <a:bodyPr>
            <a:normAutofit fontScale="85000" lnSpcReduction="20000"/>
          </a:bodyPr>
          <a:lstStyle/>
          <a:p>
            <a:endParaRPr lang="en-US" smtClean="0"/>
          </a:p>
          <a:p>
            <a:pPr marL="0" indent="0">
              <a:buNone/>
            </a:pPr>
            <a:r>
              <a:rPr lang="en-US"/>
              <a:t>String </a:t>
            </a:r>
            <a:r>
              <a:rPr lang="en-US" smtClean="0"/>
              <a:t>Resources:  A </a:t>
            </a:r>
            <a:r>
              <a:rPr lang="en-US"/>
              <a:t>string resource provides text strings for your application with optional text styling and formatting. There are three types of resources that can provide your application with strings:</a:t>
            </a:r>
          </a:p>
          <a:p>
            <a:r>
              <a:rPr lang="en-US" smtClean="0"/>
              <a:t>String : XML </a:t>
            </a:r>
            <a:r>
              <a:rPr lang="en-US"/>
              <a:t>resource that provides a single string.</a:t>
            </a:r>
          </a:p>
          <a:p>
            <a:r>
              <a:rPr lang="en-US"/>
              <a:t>String </a:t>
            </a:r>
            <a:r>
              <a:rPr lang="en-US" smtClean="0"/>
              <a:t>Array :  </a:t>
            </a:r>
            <a:r>
              <a:rPr lang="en-US"/>
              <a:t>XML resource that provides an array of strings.</a:t>
            </a:r>
          </a:p>
          <a:p>
            <a:r>
              <a:rPr lang="en-US"/>
              <a:t>Quantity Strings (Plurals</a:t>
            </a:r>
            <a:r>
              <a:rPr lang="en-US" smtClean="0"/>
              <a:t>) :   </a:t>
            </a:r>
            <a:r>
              <a:rPr lang="en-US"/>
              <a:t>XML resource that carries different strings for pluralization.</a:t>
            </a:r>
          </a:p>
          <a:p>
            <a:endParaRPr lang="en-US"/>
          </a:p>
          <a:p>
            <a:pPr marL="0" indent="0">
              <a:buNone/>
            </a:pPr>
            <a:r>
              <a:rPr lang="en-US"/>
              <a:t>All strings are capable of applying some styling markup and formatting arguments. </a:t>
            </a:r>
            <a:endParaRPr lang="en-US" smtClean="0"/>
          </a:p>
        </p:txBody>
      </p:sp>
      <p:sp>
        <p:nvSpPr>
          <p:cNvPr id="6" name="Rectangle 2"/>
          <p:cNvSpPr txBox="1">
            <a:spLocks noChangeArrowheads="1"/>
          </p:cNvSpPr>
          <p:nvPr/>
        </p:nvSpPr>
        <p:spPr>
          <a:xfrm>
            <a:off x="2431598" y="620477"/>
            <a:ext cx="4436680" cy="610820"/>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3600" kern="1200">
                <a:solidFill>
                  <a:srgbClr val="F79B4F"/>
                </a:solidFill>
                <a:latin typeface="+mj-lt"/>
                <a:ea typeface="+mj-ea"/>
                <a:cs typeface="+mj-cs"/>
              </a:defRPr>
            </a:lvl1pPr>
          </a:lstStyle>
          <a:p>
            <a:pPr algn="r"/>
            <a:r>
              <a:rPr lang="en-US" altLang="en-US" smtClean="0"/>
              <a:t>/res/values/strings.xml</a:t>
            </a:r>
            <a:endParaRPr lang="en-US" altLang="en-US"/>
          </a:p>
        </p:txBody>
      </p:sp>
    </p:spTree>
    <p:extLst>
      <p:ext uri="{BB962C8B-B14F-4D97-AF65-F5344CB8AC3E}">
        <p14:creationId xmlns:p14="http://schemas.microsoft.com/office/powerpoint/2010/main" val="3064945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254FE1-29F5-4ECF-A725-E8B7E20AA0CF}" type="slidenum">
              <a:rPr lang="en-US" altLang="en-US"/>
              <a:pPr/>
              <a:t>36</a:t>
            </a:fld>
            <a:endParaRPr lang="en-US" altLang="en-US"/>
          </a:p>
        </p:txBody>
      </p:sp>
      <p:sp>
        <p:nvSpPr>
          <p:cNvPr id="113666" name="Rectangle 2"/>
          <p:cNvSpPr>
            <a:spLocks noGrp="1" noChangeArrowheads="1"/>
          </p:cNvSpPr>
          <p:nvPr>
            <p:ph type="title"/>
          </p:nvPr>
        </p:nvSpPr>
        <p:spPr/>
        <p:txBody>
          <a:bodyPr>
            <a:normAutofit fontScale="90000"/>
          </a:bodyPr>
          <a:lstStyle/>
          <a:p>
            <a:r>
              <a:rPr lang="en-US" altLang="en-US"/>
              <a:t>Modify strings.xml</a:t>
            </a:r>
          </a:p>
        </p:txBody>
      </p:sp>
      <p:sp>
        <p:nvSpPr>
          <p:cNvPr id="113667" name="Rectangle 3"/>
          <p:cNvSpPr>
            <a:spLocks noGrp="1" noChangeArrowheads="1"/>
          </p:cNvSpPr>
          <p:nvPr>
            <p:ph type="body" idx="1"/>
          </p:nvPr>
        </p:nvSpPr>
        <p:spPr/>
        <p:txBody>
          <a:bodyPr/>
          <a:lstStyle/>
          <a:p>
            <a:pPr>
              <a:buFont typeface="Wingdings" panose="05000000000000000000" pitchFamily="2" charset="2"/>
              <a:buNone/>
            </a:pPr>
            <a:r>
              <a:rPr lang="en-US" altLang="en-US" sz="2000"/>
              <a:t>&lt;?xml version="1.0" encoding="utf-8"?&gt;</a:t>
            </a:r>
          </a:p>
          <a:p>
            <a:pPr>
              <a:buFont typeface="Wingdings" panose="05000000000000000000" pitchFamily="2" charset="2"/>
              <a:buNone/>
            </a:pPr>
            <a:r>
              <a:rPr lang="en-US" altLang="en-US" sz="2000"/>
              <a:t>&lt;resources&gt;</a:t>
            </a:r>
          </a:p>
          <a:p>
            <a:pPr>
              <a:buFont typeface="Wingdings" panose="05000000000000000000" pitchFamily="2" charset="2"/>
              <a:buNone/>
            </a:pPr>
            <a:r>
              <a:rPr lang="en-US" altLang="en-US" sz="2000"/>
              <a:t>    &lt;string name="hello"&gt;Hello, Android! I am a string resource!&lt;/string&gt;</a:t>
            </a:r>
          </a:p>
          <a:p>
            <a:pPr>
              <a:buFont typeface="Wingdings" panose="05000000000000000000" pitchFamily="2" charset="2"/>
              <a:buNone/>
            </a:pPr>
            <a:r>
              <a:rPr lang="en-US" altLang="en-US" sz="2000"/>
              <a:t>    &lt;string name="app_name"&gt;Hello, Android&lt;/string&gt;</a:t>
            </a:r>
          </a:p>
          <a:p>
            <a:pPr>
              <a:buFont typeface="Wingdings" panose="05000000000000000000" pitchFamily="2" charset="2"/>
              <a:buNone/>
            </a:pPr>
            <a:r>
              <a:rPr lang="en-US" altLang="en-US" sz="2000"/>
              <a:t>&lt;/resources&gt;</a:t>
            </a:r>
          </a:p>
        </p:txBody>
      </p:sp>
      <p:sp>
        <p:nvSpPr>
          <p:cNvPr id="2" name="Rectangle 1"/>
          <p:cNvSpPr/>
          <p:nvPr/>
        </p:nvSpPr>
        <p:spPr>
          <a:xfrm>
            <a:off x="448965" y="2818180"/>
            <a:ext cx="7787955" cy="30541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1376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C55618-F614-497F-B113-47B2A3CDB29C}" type="slidenum">
              <a:rPr lang="en-US" altLang="en-US"/>
              <a:pPr/>
              <a:t>37</a:t>
            </a:fld>
            <a:endParaRPr lang="en-US" altLang="en-US"/>
          </a:p>
        </p:txBody>
      </p:sp>
      <p:sp>
        <p:nvSpPr>
          <p:cNvPr id="82946" name="Rectangle 2"/>
          <p:cNvSpPr>
            <a:spLocks noGrp="1" noChangeArrowheads="1"/>
          </p:cNvSpPr>
          <p:nvPr>
            <p:ph type="title"/>
          </p:nvPr>
        </p:nvSpPr>
        <p:spPr/>
        <p:txBody>
          <a:bodyPr>
            <a:normAutofit fontScale="90000"/>
          </a:bodyPr>
          <a:lstStyle/>
          <a:p>
            <a:r>
              <a:rPr lang="en-US" altLang="en-US"/>
              <a:t>Modify the main.xml</a:t>
            </a:r>
          </a:p>
        </p:txBody>
      </p:sp>
      <p:sp>
        <p:nvSpPr>
          <p:cNvPr id="82947" name="Rectangle 3"/>
          <p:cNvSpPr>
            <a:spLocks noGrp="1" noChangeArrowheads="1"/>
          </p:cNvSpPr>
          <p:nvPr>
            <p:ph type="body" idx="1"/>
          </p:nvPr>
        </p:nvSpPr>
        <p:spPr/>
        <p:txBody>
          <a:bodyPr>
            <a:normAutofit lnSpcReduction="10000"/>
          </a:bodyPr>
          <a:lstStyle/>
          <a:p>
            <a:pPr>
              <a:lnSpc>
                <a:spcPct val="80000"/>
              </a:lnSpc>
            </a:pPr>
            <a:r>
              <a:rPr lang="en-US" altLang="en-US" sz="1400"/>
              <a:t>Let's now modify the main.xml file. Add the following &lt;Button&gt; element: </a:t>
            </a:r>
          </a:p>
          <a:p>
            <a:pPr>
              <a:lnSpc>
                <a:spcPct val="80000"/>
              </a:lnSpc>
              <a:buFont typeface="Wingdings" panose="05000000000000000000" pitchFamily="2" charset="2"/>
              <a:buNone/>
            </a:pPr>
            <a:endParaRPr lang="en-US" altLang="en-US" sz="1400"/>
          </a:p>
          <a:p>
            <a:pPr>
              <a:lnSpc>
                <a:spcPct val="80000"/>
              </a:lnSpc>
              <a:buFont typeface="Wingdings" panose="05000000000000000000" pitchFamily="2" charset="2"/>
              <a:buNone/>
            </a:pPr>
            <a:r>
              <a:rPr lang="en-US" altLang="en-US" sz="1400"/>
              <a:t>&lt;?xml version="1.0" encoding="utf-8"?&gt;</a:t>
            </a:r>
          </a:p>
          <a:p>
            <a:pPr>
              <a:lnSpc>
                <a:spcPct val="80000"/>
              </a:lnSpc>
              <a:buFont typeface="Wingdings" panose="05000000000000000000" pitchFamily="2" charset="2"/>
              <a:buNone/>
            </a:pPr>
            <a:r>
              <a:rPr lang="en-US" altLang="en-US" sz="1400"/>
              <a:t>&lt;LinearLayout xmlns:android="http://schemas.android.com/apk/res/android"</a:t>
            </a:r>
          </a:p>
          <a:p>
            <a:pPr>
              <a:lnSpc>
                <a:spcPct val="80000"/>
              </a:lnSpc>
              <a:buFont typeface="Wingdings" panose="05000000000000000000" pitchFamily="2" charset="2"/>
              <a:buNone/>
            </a:pPr>
            <a:r>
              <a:rPr lang="en-US" altLang="en-US" sz="1400"/>
              <a:t>    android:orientation="vertical"</a:t>
            </a:r>
          </a:p>
          <a:p>
            <a:pPr>
              <a:lnSpc>
                <a:spcPct val="80000"/>
              </a:lnSpc>
              <a:buFont typeface="Wingdings" panose="05000000000000000000" pitchFamily="2" charset="2"/>
              <a:buNone/>
            </a:pPr>
            <a:r>
              <a:rPr lang="en-US" altLang="en-US" sz="1400"/>
              <a:t>    android:layout_width="fill_parent"</a:t>
            </a:r>
          </a:p>
          <a:p>
            <a:pPr>
              <a:lnSpc>
                <a:spcPct val="80000"/>
              </a:lnSpc>
              <a:buFont typeface="Wingdings" panose="05000000000000000000" pitchFamily="2" charset="2"/>
              <a:buNone/>
            </a:pPr>
            <a:r>
              <a:rPr lang="en-US" altLang="en-US" sz="1400"/>
              <a:t>    android:layout_height="fill_parent"</a:t>
            </a:r>
          </a:p>
          <a:p>
            <a:pPr>
              <a:lnSpc>
                <a:spcPct val="80000"/>
              </a:lnSpc>
              <a:buFont typeface="Wingdings" panose="05000000000000000000" pitchFamily="2" charset="2"/>
              <a:buNone/>
            </a:pPr>
            <a:r>
              <a:rPr lang="en-US" altLang="en-US" sz="1400"/>
              <a:t>    &gt;</a:t>
            </a:r>
          </a:p>
          <a:p>
            <a:pPr>
              <a:lnSpc>
                <a:spcPct val="80000"/>
              </a:lnSpc>
              <a:buFont typeface="Wingdings" panose="05000000000000000000" pitchFamily="2" charset="2"/>
              <a:buNone/>
            </a:pPr>
            <a:r>
              <a:rPr lang="en-US" altLang="en-US" sz="1400"/>
              <a:t>&lt;TextView  </a:t>
            </a:r>
          </a:p>
          <a:p>
            <a:pPr>
              <a:lnSpc>
                <a:spcPct val="80000"/>
              </a:lnSpc>
              <a:buFont typeface="Wingdings" panose="05000000000000000000" pitchFamily="2" charset="2"/>
              <a:buNone/>
            </a:pPr>
            <a:r>
              <a:rPr lang="en-US" altLang="en-US" sz="1400"/>
              <a:t>    android:layout_width="fill_parent" </a:t>
            </a:r>
          </a:p>
          <a:p>
            <a:pPr>
              <a:lnSpc>
                <a:spcPct val="80000"/>
              </a:lnSpc>
              <a:buFont typeface="Wingdings" panose="05000000000000000000" pitchFamily="2" charset="2"/>
              <a:buNone/>
            </a:pPr>
            <a:r>
              <a:rPr lang="en-US" altLang="en-US" sz="1400"/>
              <a:t>    android:layout_height="wrap_content" </a:t>
            </a:r>
          </a:p>
          <a:p>
            <a:pPr>
              <a:lnSpc>
                <a:spcPct val="80000"/>
              </a:lnSpc>
              <a:buFont typeface="Wingdings" panose="05000000000000000000" pitchFamily="2" charset="2"/>
              <a:buNone/>
            </a:pPr>
            <a:r>
              <a:rPr lang="en-US" altLang="en-US" sz="1400"/>
              <a:t>    android:text="@string/hello"</a:t>
            </a:r>
          </a:p>
          <a:p>
            <a:pPr>
              <a:lnSpc>
                <a:spcPct val="80000"/>
              </a:lnSpc>
              <a:buFont typeface="Wingdings" panose="05000000000000000000" pitchFamily="2" charset="2"/>
              <a:buNone/>
            </a:pPr>
            <a:r>
              <a:rPr lang="en-US" altLang="en-US" sz="1400"/>
              <a:t>    /&gt;    </a:t>
            </a:r>
          </a:p>
          <a:p>
            <a:pPr>
              <a:lnSpc>
                <a:spcPct val="80000"/>
              </a:lnSpc>
              <a:buFont typeface="Wingdings" panose="05000000000000000000" pitchFamily="2" charset="2"/>
              <a:buNone/>
            </a:pPr>
            <a:r>
              <a:rPr lang="en-US" altLang="en-US" sz="1400"/>
              <a:t>&lt;Button  </a:t>
            </a:r>
          </a:p>
          <a:p>
            <a:pPr>
              <a:lnSpc>
                <a:spcPct val="80000"/>
              </a:lnSpc>
              <a:buFont typeface="Wingdings" panose="05000000000000000000" pitchFamily="2" charset="2"/>
              <a:buNone/>
            </a:pPr>
            <a:r>
              <a:rPr lang="en-US" altLang="en-US" sz="1400"/>
              <a:t>    android:id="@+id/btnClickMe"</a:t>
            </a:r>
          </a:p>
          <a:p>
            <a:pPr>
              <a:lnSpc>
                <a:spcPct val="80000"/>
              </a:lnSpc>
              <a:buFont typeface="Wingdings" panose="05000000000000000000" pitchFamily="2" charset="2"/>
              <a:buNone/>
            </a:pPr>
            <a:r>
              <a:rPr lang="en-US" altLang="en-US" sz="1400"/>
              <a:t>    android:layout_width="fill_parent" </a:t>
            </a:r>
          </a:p>
          <a:p>
            <a:pPr>
              <a:lnSpc>
                <a:spcPct val="80000"/>
              </a:lnSpc>
              <a:buFont typeface="Wingdings" panose="05000000000000000000" pitchFamily="2" charset="2"/>
              <a:buNone/>
            </a:pPr>
            <a:r>
              <a:rPr lang="en-US" altLang="en-US" sz="1400"/>
              <a:t>    android:layout_height="wrap_content" </a:t>
            </a:r>
          </a:p>
          <a:p>
            <a:pPr>
              <a:lnSpc>
                <a:spcPct val="80000"/>
              </a:lnSpc>
              <a:buFont typeface="Wingdings" panose="05000000000000000000" pitchFamily="2" charset="2"/>
              <a:buNone/>
            </a:pPr>
            <a:r>
              <a:rPr lang="en-US" altLang="en-US" sz="1400"/>
              <a:t>    android:text="Click Me!"</a:t>
            </a:r>
          </a:p>
          <a:p>
            <a:pPr>
              <a:lnSpc>
                <a:spcPct val="80000"/>
              </a:lnSpc>
              <a:buFont typeface="Wingdings" panose="05000000000000000000" pitchFamily="2" charset="2"/>
              <a:buNone/>
            </a:pPr>
            <a:r>
              <a:rPr lang="en-US" altLang="en-US" sz="1400"/>
              <a:t>    /&gt;</a:t>
            </a:r>
          </a:p>
          <a:p>
            <a:pPr>
              <a:lnSpc>
                <a:spcPct val="80000"/>
              </a:lnSpc>
              <a:buFont typeface="Wingdings" panose="05000000000000000000" pitchFamily="2" charset="2"/>
              <a:buNone/>
            </a:pPr>
            <a:r>
              <a:rPr lang="en-US" altLang="en-US" sz="1400"/>
              <a:t>&lt;/LinearLayout&gt;</a:t>
            </a:r>
          </a:p>
        </p:txBody>
      </p:sp>
      <p:sp>
        <p:nvSpPr>
          <p:cNvPr id="2" name="Rectangle 1"/>
          <p:cNvSpPr/>
          <p:nvPr/>
        </p:nvSpPr>
        <p:spPr>
          <a:xfrm>
            <a:off x="219907" y="4192525"/>
            <a:ext cx="8704185" cy="152705"/>
          </a:xfrm>
          <a:prstGeom prst="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53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7410" y="222195"/>
            <a:ext cx="3664920" cy="610820"/>
          </a:xfrm>
        </p:spPr>
        <p:txBody>
          <a:bodyPr>
            <a:normAutofit fontScale="90000"/>
          </a:bodyPr>
          <a:lstStyle/>
          <a:p>
            <a:r>
              <a:rPr lang="en-US" b="1" smtClean="0"/>
              <a:t>String</a:t>
            </a:r>
            <a:endParaRPr lang="en-US"/>
          </a:p>
        </p:txBody>
      </p:sp>
      <p:sp>
        <p:nvSpPr>
          <p:cNvPr id="3" name="Content Placeholder 2"/>
          <p:cNvSpPr>
            <a:spLocks noGrp="1"/>
          </p:cNvSpPr>
          <p:nvPr>
            <p:ph idx="1"/>
          </p:nvPr>
        </p:nvSpPr>
        <p:spPr>
          <a:xfrm>
            <a:off x="270464" y="1443835"/>
            <a:ext cx="8246070" cy="5344675"/>
          </a:xfrm>
        </p:spPr>
        <p:txBody>
          <a:bodyPr>
            <a:normAutofit fontScale="77500" lnSpcReduction="20000"/>
          </a:bodyPr>
          <a:lstStyle/>
          <a:p>
            <a:r>
              <a:rPr lang="en-US"/>
              <a:t>A single string that can be referenced from the application or from other resource files (such as an XML layout).</a:t>
            </a:r>
          </a:p>
          <a:p>
            <a:pPr lvl="1"/>
            <a:r>
              <a:rPr lang="en-US" smtClean="0"/>
              <a:t>Note</a:t>
            </a:r>
            <a:r>
              <a:rPr lang="en-US"/>
              <a:t>: A string is a simple resource that is referenced using the value provided in the name attribute (not the name of the XML file). So, you can combine string resources with other simple resources in the one XML file, under one &lt;resources&gt; element.</a:t>
            </a:r>
          </a:p>
          <a:p>
            <a:r>
              <a:rPr lang="en-US" smtClean="0"/>
              <a:t>file location:</a:t>
            </a:r>
          </a:p>
          <a:p>
            <a:pPr lvl="1"/>
            <a:r>
              <a:rPr lang="en-US" smtClean="0"/>
              <a:t>res/values/filename.xml</a:t>
            </a:r>
            <a:endParaRPr lang="en-US"/>
          </a:p>
          <a:p>
            <a:r>
              <a:rPr lang="en-US"/>
              <a:t> </a:t>
            </a:r>
            <a:r>
              <a:rPr lang="en-US" smtClean="0"/>
              <a:t>The </a:t>
            </a:r>
            <a:r>
              <a:rPr lang="en-US"/>
              <a:t>filename is arbitrary. The &lt;string&gt; element's name will be used as the resource ID</a:t>
            </a:r>
            <a:r>
              <a:rPr lang="en-US" smtClean="0"/>
              <a:t>.</a:t>
            </a:r>
          </a:p>
          <a:p>
            <a:r>
              <a:rPr lang="en-US"/>
              <a:t>compiled resource </a:t>
            </a:r>
            <a:r>
              <a:rPr lang="en-US" smtClean="0"/>
              <a:t>datatype:</a:t>
            </a:r>
          </a:p>
          <a:p>
            <a:pPr lvl="1"/>
            <a:r>
              <a:rPr lang="en-US" smtClean="0"/>
              <a:t>Resource </a:t>
            </a:r>
            <a:r>
              <a:rPr lang="en-US"/>
              <a:t>pointer to a String.</a:t>
            </a:r>
          </a:p>
          <a:p>
            <a:r>
              <a:rPr lang="en-US"/>
              <a:t>resource </a:t>
            </a:r>
            <a:r>
              <a:rPr lang="en-US" smtClean="0"/>
              <a:t>reference:</a:t>
            </a:r>
          </a:p>
          <a:p>
            <a:pPr lvl="1"/>
            <a:r>
              <a:rPr lang="en-US" smtClean="0"/>
              <a:t>In </a:t>
            </a:r>
            <a:r>
              <a:rPr lang="en-US"/>
              <a:t>Java: </a:t>
            </a:r>
            <a:r>
              <a:rPr lang="en-US" smtClean="0"/>
              <a:t>R.string.string_name</a:t>
            </a:r>
          </a:p>
          <a:p>
            <a:pPr lvl="1"/>
            <a:r>
              <a:rPr lang="en-US" smtClean="0"/>
              <a:t>In </a:t>
            </a:r>
            <a:r>
              <a:rPr lang="en-US"/>
              <a:t>XML:@string/string_name </a:t>
            </a:r>
          </a:p>
        </p:txBody>
      </p:sp>
    </p:spTree>
    <p:extLst>
      <p:ext uri="{BB962C8B-B14F-4D97-AF65-F5344CB8AC3E}">
        <p14:creationId xmlns:p14="http://schemas.microsoft.com/office/powerpoint/2010/main" val="2831186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04" y="17479"/>
            <a:ext cx="9109296" cy="6923736"/>
          </a:xfrm>
        </p:spPr>
        <p:txBody>
          <a:bodyPr>
            <a:noAutofit/>
          </a:bodyPr>
          <a:lstStyle/>
          <a:p>
            <a:pPr marL="0" indent="0">
              <a:buNone/>
            </a:pPr>
            <a:r>
              <a:rPr lang="en-US" sz="1600" b="1"/>
              <a:t>syntax</a:t>
            </a:r>
            <a:r>
              <a:rPr lang="en-US" sz="1600" b="1" smtClean="0"/>
              <a:t>:</a:t>
            </a:r>
          </a:p>
          <a:p>
            <a:pPr marL="0" indent="0">
              <a:buNone/>
            </a:pPr>
            <a:r>
              <a:rPr lang="en-US" sz="1600" smtClean="0"/>
              <a:t>	&lt;?</a:t>
            </a:r>
            <a:r>
              <a:rPr lang="en-US" sz="1600"/>
              <a:t>xml version="1.0" encoding="utf-8</a:t>
            </a:r>
            <a:r>
              <a:rPr lang="en-US" sz="1600" smtClean="0"/>
              <a:t>"?&gt;</a:t>
            </a:r>
          </a:p>
          <a:p>
            <a:pPr marL="0" indent="0">
              <a:buNone/>
            </a:pPr>
            <a:r>
              <a:rPr lang="en-US" sz="1600"/>
              <a:t>	</a:t>
            </a:r>
            <a:r>
              <a:rPr lang="en-US" sz="1600" smtClean="0"/>
              <a:t>&lt;</a:t>
            </a:r>
            <a:r>
              <a:rPr lang="en-US" sz="1600"/>
              <a:t>resources</a:t>
            </a:r>
            <a:r>
              <a:rPr lang="en-US" sz="1600" smtClean="0"/>
              <a:t>&gt;&lt;string     </a:t>
            </a:r>
            <a:r>
              <a:rPr lang="en-US" sz="1600"/>
              <a:t>name="string_name</a:t>
            </a:r>
            <a:r>
              <a:rPr lang="en-US" sz="1600" smtClean="0"/>
              <a:t>"&gt;</a:t>
            </a:r>
            <a:r>
              <a:rPr lang="en-US" sz="1600"/>
              <a:t>text_string&lt;/string</a:t>
            </a:r>
            <a:r>
              <a:rPr lang="en-US" sz="1600" smtClean="0"/>
              <a:t>&gt;&lt;/</a:t>
            </a:r>
            <a:r>
              <a:rPr lang="en-US" sz="1600"/>
              <a:t>resources&gt;</a:t>
            </a:r>
          </a:p>
          <a:p>
            <a:pPr marL="0" indent="0">
              <a:buNone/>
            </a:pPr>
            <a:r>
              <a:rPr lang="en-US" sz="1600" b="1" smtClean="0"/>
              <a:t>elements</a:t>
            </a:r>
            <a:r>
              <a:rPr lang="en-US" sz="1600" b="1"/>
              <a:t>:</a:t>
            </a:r>
          </a:p>
          <a:p>
            <a:pPr marL="0" indent="0">
              <a:buNone/>
            </a:pPr>
            <a:r>
              <a:rPr lang="en-US" sz="1600" smtClean="0"/>
              <a:t>   </a:t>
            </a:r>
            <a:r>
              <a:rPr lang="en-US" sz="1600" b="1" smtClean="0"/>
              <a:t>&lt;</a:t>
            </a:r>
            <a:r>
              <a:rPr lang="en-US" sz="1600" b="1"/>
              <a:t>resources</a:t>
            </a:r>
            <a:r>
              <a:rPr lang="en-US" sz="1600" b="1" smtClean="0"/>
              <a:t>&gt;</a:t>
            </a:r>
            <a:r>
              <a:rPr lang="en-US" sz="1600" smtClean="0"/>
              <a:t>   </a:t>
            </a:r>
            <a:r>
              <a:rPr lang="en-US" sz="1600"/>
              <a:t>Required. This must be the root </a:t>
            </a:r>
            <a:r>
              <a:rPr lang="en-US" sz="1600" smtClean="0"/>
              <a:t>node.</a:t>
            </a:r>
          </a:p>
          <a:p>
            <a:pPr marL="0" indent="0">
              <a:buNone/>
            </a:pPr>
            <a:r>
              <a:rPr lang="en-US" sz="1600" smtClean="0"/>
              <a:t>	No </a:t>
            </a:r>
            <a:r>
              <a:rPr lang="en-US" sz="1600"/>
              <a:t>attributes</a:t>
            </a:r>
            <a:r>
              <a:rPr lang="en-US" sz="1600" smtClean="0"/>
              <a:t>.</a:t>
            </a:r>
          </a:p>
          <a:p>
            <a:pPr marL="0" indent="0">
              <a:buNone/>
            </a:pPr>
            <a:r>
              <a:rPr lang="en-US" sz="1600" smtClean="0"/>
              <a:t>   </a:t>
            </a:r>
            <a:r>
              <a:rPr lang="en-US" sz="1600" b="1" smtClean="0"/>
              <a:t>&lt;string&gt;</a:t>
            </a:r>
          </a:p>
          <a:p>
            <a:pPr marL="0" indent="0">
              <a:buNone/>
            </a:pPr>
            <a:r>
              <a:rPr lang="en-US" sz="1600" smtClean="0"/>
              <a:t>	A </a:t>
            </a:r>
            <a:r>
              <a:rPr lang="en-US" sz="1600"/>
              <a:t>string, which can include styling tags. Beware that you </a:t>
            </a:r>
            <a:r>
              <a:rPr lang="en-US" sz="1600" smtClean="0"/>
              <a:t>must </a:t>
            </a:r>
            <a:r>
              <a:rPr lang="en-US" sz="1600"/>
              <a:t>escape apostrophes and quotation </a:t>
            </a:r>
            <a:endParaRPr lang="en-US" sz="1600" smtClean="0"/>
          </a:p>
          <a:p>
            <a:pPr marL="0" indent="0">
              <a:buNone/>
            </a:pPr>
            <a:r>
              <a:rPr lang="en-US" sz="1600"/>
              <a:t>	</a:t>
            </a:r>
            <a:r>
              <a:rPr lang="en-US" sz="1600" smtClean="0"/>
              <a:t>marks</a:t>
            </a:r>
            <a:r>
              <a:rPr lang="en-US" sz="1600"/>
              <a:t>. </a:t>
            </a:r>
            <a:endParaRPr lang="en-US" sz="1600" smtClean="0"/>
          </a:p>
          <a:p>
            <a:pPr marL="0" indent="0">
              <a:buNone/>
            </a:pPr>
            <a:r>
              <a:rPr lang="en-US" sz="1600"/>
              <a:t>	</a:t>
            </a:r>
            <a:r>
              <a:rPr lang="en-US" sz="1600" smtClean="0"/>
              <a:t>attributes:	name   </a:t>
            </a:r>
            <a:r>
              <a:rPr lang="en-US" sz="1600"/>
              <a:t>String. A name for the string. This name will be used as the 	</a:t>
            </a:r>
            <a:r>
              <a:rPr lang="en-US" sz="1600" smtClean="0"/>
              <a:t>resource </a:t>
            </a:r>
            <a:r>
              <a:rPr lang="en-US" sz="1600"/>
              <a:t>ID.</a:t>
            </a:r>
          </a:p>
          <a:p>
            <a:pPr marL="0" indent="0">
              <a:buNone/>
            </a:pPr>
            <a:r>
              <a:rPr lang="en-US" sz="1600" b="1" smtClean="0"/>
              <a:t>example</a:t>
            </a:r>
            <a:r>
              <a:rPr lang="en-US" sz="1600" b="1"/>
              <a:t>:</a:t>
            </a:r>
          </a:p>
          <a:p>
            <a:pPr marL="0" indent="0">
              <a:buNone/>
            </a:pPr>
            <a:r>
              <a:rPr lang="en-US" sz="1600" smtClean="0"/>
              <a:t>	XML </a:t>
            </a:r>
            <a:r>
              <a:rPr lang="en-US" sz="1600"/>
              <a:t>file saved at res/values/strings.xml</a:t>
            </a:r>
            <a:r>
              <a:rPr lang="en-US" sz="1600" smtClean="0"/>
              <a:t>:</a:t>
            </a:r>
            <a:endParaRPr lang="en-US" sz="1600"/>
          </a:p>
          <a:p>
            <a:pPr marL="0" indent="0">
              <a:buNone/>
            </a:pPr>
            <a:r>
              <a:rPr lang="en-US" sz="1600" smtClean="0"/>
              <a:t>	&lt;?</a:t>
            </a:r>
            <a:r>
              <a:rPr lang="en-US" sz="1600"/>
              <a:t>xml version="1.0" encoding="utf-8</a:t>
            </a:r>
            <a:r>
              <a:rPr lang="en-US" sz="1600" smtClean="0"/>
              <a:t>"?&gt;   </a:t>
            </a:r>
            <a:r>
              <a:rPr lang="en-US" sz="1600"/>
              <a:t>&lt;resources</a:t>
            </a:r>
            <a:r>
              <a:rPr lang="en-US" sz="1600" b="1" smtClean="0"/>
              <a:t>&gt;    </a:t>
            </a:r>
            <a:r>
              <a:rPr lang="en-US" sz="1600" b="1"/>
              <a:t>&lt;string name="hello"&gt;</a:t>
            </a:r>
            <a:r>
              <a:rPr lang="en-US" sz="1600"/>
              <a:t>Hello!&lt;/string</a:t>
            </a:r>
            <a:r>
              <a:rPr lang="en-US" sz="1600" smtClean="0"/>
              <a:t>&gt;</a:t>
            </a:r>
          </a:p>
          <a:p>
            <a:pPr marL="0" indent="0">
              <a:buNone/>
            </a:pPr>
            <a:r>
              <a:rPr lang="en-US" sz="1600"/>
              <a:t>	</a:t>
            </a:r>
            <a:r>
              <a:rPr lang="en-US" sz="1600" smtClean="0"/>
              <a:t>&lt;/</a:t>
            </a:r>
            <a:r>
              <a:rPr lang="en-US" sz="1600"/>
              <a:t>resources&gt;</a:t>
            </a:r>
          </a:p>
          <a:p>
            <a:pPr marL="0" indent="0">
              <a:buNone/>
            </a:pPr>
            <a:r>
              <a:rPr lang="en-US" sz="1600" smtClean="0"/>
              <a:t>This </a:t>
            </a:r>
            <a:r>
              <a:rPr lang="en-US" sz="1600"/>
              <a:t>layout XML applies a string to a View:</a:t>
            </a:r>
          </a:p>
          <a:p>
            <a:pPr marL="0" indent="0">
              <a:buNone/>
            </a:pPr>
            <a:r>
              <a:rPr lang="en-US" sz="1600" smtClean="0"/>
              <a:t>&lt;</a:t>
            </a:r>
            <a:r>
              <a:rPr lang="en-US" sz="1600"/>
              <a:t>TextView</a:t>
            </a:r>
          </a:p>
          <a:p>
            <a:pPr marL="0" indent="0">
              <a:buNone/>
            </a:pPr>
            <a:r>
              <a:rPr lang="en-US" sz="1600" smtClean="0"/>
              <a:t>	android:layout_width</a:t>
            </a:r>
            <a:r>
              <a:rPr lang="en-US" sz="1600"/>
              <a:t>="fill_parent"</a:t>
            </a:r>
          </a:p>
          <a:p>
            <a:pPr marL="0" indent="0">
              <a:buNone/>
            </a:pPr>
            <a:r>
              <a:rPr lang="en-US" sz="1600" smtClean="0"/>
              <a:t>	android:layout_height</a:t>
            </a:r>
            <a:r>
              <a:rPr lang="en-US" sz="1600"/>
              <a:t>="</a:t>
            </a:r>
            <a:r>
              <a:rPr lang="en-US" sz="1600" smtClean="0"/>
              <a:t>wrap_content“</a:t>
            </a:r>
          </a:p>
          <a:p>
            <a:pPr marL="0" indent="0">
              <a:buNone/>
            </a:pPr>
            <a:r>
              <a:rPr lang="en-US" sz="1600"/>
              <a:t>	</a:t>
            </a:r>
            <a:r>
              <a:rPr lang="en-US" sz="1600" smtClean="0"/>
              <a:t>android:text</a:t>
            </a:r>
            <a:r>
              <a:rPr lang="en-US" sz="1600"/>
              <a:t>="@string/hello" /&gt;</a:t>
            </a:r>
          </a:p>
          <a:p>
            <a:pPr marL="0" indent="0">
              <a:buNone/>
            </a:pPr>
            <a:r>
              <a:rPr lang="en-US" sz="1600" smtClean="0"/>
              <a:t>  </a:t>
            </a:r>
          </a:p>
          <a:p>
            <a:pPr marL="0" indent="0">
              <a:buNone/>
            </a:pPr>
            <a:r>
              <a:rPr lang="en-US" sz="1600" smtClean="0"/>
              <a:t>This </a:t>
            </a:r>
            <a:r>
              <a:rPr lang="en-US" sz="1600"/>
              <a:t>application code retrieves a string</a:t>
            </a:r>
            <a:r>
              <a:rPr lang="en-US" sz="1600" smtClean="0"/>
              <a:t>:   </a:t>
            </a:r>
            <a:r>
              <a:rPr lang="en-US" sz="1600"/>
              <a:t>String string = getString(R.string.hello</a:t>
            </a:r>
            <a:r>
              <a:rPr lang="en-US" sz="1600" smtClean="0"/>
              <a:t>);</a:t>
            </a:r>
          </a:p>
          <a:p>
            <a:pPr marL="0" indent="0">
              <a:buNone/>
            </a:pPr>
            <a:r>
              <a:rPr lang="en-US" sz="1600" smtClean="0"/>
              <a:t>You </a:t>
            </a:r>
            <a:r>
              <a:rPr lang="en-US" sz="1600"/>
              <a:t>can use either getString(int) or getText(int) to retrieve a string. getText(int) will retain any rich text styling applied to the string</a:t>
            </a:r>
            <a:r>
              <a:rPr lang="en-US" sz="1600" smtClean="0"/>
              <a:t>.</a:t>
            </a:r>
            <a:endParaRPr lang="en-US" sz="1600"/>
          </a:p>
        </p:txBody>
      </p:sp>
    </p:spTree>
    <p:extLst>
      <p:ext uri="{BB962C8B-B14F-4D97-AF65-F5344CB8AC3E}">
        <p14:creationId xmlns:p14="http://schemas.microsoft.com/office/powerpoint/2010/main" val="44420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Root </a:t>
            </a:r>
            <a:r>
              <a:rPr lang="en-US" b="1" smtClean="0"/>
              <a:t>Content</a:t>
            </a:r>
            <a:endParaRPr lang="en-US"/>
          </a:p>
        </p:txBody>
      </p:sp>
      <p:sp>
        <p:nvSpPr>
          <p:cNvPr id="3" name="Content Placeholder 2"/>
          <p:cNvSpPr>
            <a:spLocks noGrp="1"/>
          </p:cNvSpPr>
          <p:nvPr>
            <p:ph idx="1"/>
          </p:nvPr>
        </p:nvSpPr>
        <p:spPr>
          <a:xfrm>
            <a:off x="448965" y="2054655"/>
            <a:ext cx="5191970" cy="3970331"/>
          </a:xfrm>
        </p:spPr>
        <p:txBody>
          <a:bodyPr>
            <a:normAutofit/>
          </a:bodyPr>
          <a:lstStyle/>
          <a:p>
            <a:pPr marL="457200" lvl="1" indent="0">
              <a:buNone/>
            </a:pPr>
            <a:r>
              <a:rPr lang="en-US" sz="1800" smtClean="0"/>
              <a:t>2. File </a:t>
            </a:r>
            <a:r>
              <a:rPr lang="en-US" sz="1800"/>
              <a:t>: build.xml, adalah script Ant untuk meng-compile aplikasi dan meng-installnya dalam device.</a:t>
            </a:r>
          </a:p>
          <a:p>
            <a:pPr marL="457200" lvl="1" indent="0">
              <a:buNone/>
            </a:pPr>
            <a:r>
              <a:rPr lang="en-US" sz="1800" smtClean="0"/>
              <a:t>3. Direktory : bin</a:t>
            </a:r>
            <a:r>
              <a:rPr lang="en-US" sz="1800"/>
              <a:t>/, yang memuat aplikasi setelah </a:t>
            </a:r>
            <a:r>
              <a:rPr lang="en-US" sz="1800" smtClean="0"/>
              <a:t>di-compile</a:t>
            </a:r>
          </a:p>
          <a:p>
            <a:pPr marL="457200" lvl="1" indent="0">
              <a:buNone/>
            </a:pPr>
            <a:r>
              <a:rPr lang="en-US" sz="1800" smtClean="0"/>
              <a:t>4.  Direktory </a:t>
            </a:r>
            <a:r>
              <a:rPr lang="en-US" sz="1800"/>
              <a:t>: </a:t>
            </a:r>
            <a:r>
              <a:rPr lang="en-US" sz="1800" smtClean="0"/>
              <a:t>src</a:t>
            </a:r>
            <a:r>
              <a:rPr lang="en-US" sz="1800"/>
              <a:t>/, yang memuat file-file source code java untuk pembuatan aplikasi</a:t>
            </a:r>
          </a:p>
          <a:p>
            <a:pPr marL="457200" lvl="1" indent="0">
              <a:buNone/>
            </a:pPr>
            <a:r>
              <a:rPr lang="en-US" sz="1800" smtClean="0"/>
              <a:t>5. </a:t>
            </a:r>
            <a:r>
              <a:rPr lang="en-US" sz="1800"/>
              <a:t>Direktory : </a:t>
            </a:r>
            <a:r>
              <a:rPr lang="en-US" sz="1800" smtClean="0"/>
              <a:t>res</a:t>
            </a:r>
            <a:r>
              <a:rPr lang="en-US" sz="1800"/>
              <a:t>/, yang memuat “seluruh sumber”, seperti icon, GUI Layout, dan sejenisnya.</a:t>
            </a:r>
          </a:p>
          <a:p>
            <a:pPr marL="457200" lvl="1" indent="0">
              <a:buNone/>
            </a:pPr>
            <a:r>
              <a:rPr lang="en-US" sz="1800" smtClean="0"/>
              <a:t>5. </a:t>
            </a:r>
            <a:r>
              <a:rPr lang="en-US" sz="1800"/>
              <a:t>Direktory : </a:t>
            </a:r>
            <a:r>
              <a:rPr lang="en-US" sz="1800" smtClean="0"/>
              <a:t>assets</a:t>
            </a:r>
            <a:r>
              <a:rPr lang="en-US" sz="1800"/>
              <a:t>/, yang memuat file-file static lainnya yang ingin dikemas bersama aplikasi untuk dideploy ke dalam device</a:t>
            </a:r>
            <a:endParaRPr lang="en-US" sz="3600"/>
          </a:p>
          <a:p>
            <a:endParaRPr lang="en-US" sz="3600"/>
          </a:p>
        </p:txBody>
      </p:sp>
      <p:pic>
        <p:nvPicPr>
          <p:cNvPr id="4" name="Picture 3"/>
          <p:cNvPicPr>
            <a:picLocks noChangeAspect="1"/>
          </p:cNvPicPr>
          <p:nvPr/>
        </p:nvPicPr>
        <p:blipFill>
          <a:blip r:embed="rId2"/>
          <a:stretch>
            <a:fillRect/>
          </a:stretch>
        </p:blipFill>
        <p:spPr>
          <a:xfrm>
            <a:off x="5515794" y="2054654"/>
            <a:ext cx="3628206" cy="3970331"/>
          </a:xfrm>
          <a:prstGeom prst="rect">
            <a:avLst/>
          </a:prstGeom>
        </p:spPr>
      </p:pic>
    </p:spTree>
    <p:extLst>
      <p:ext uri="{BB962C8B-B14F-4D97-AF65-F5344CB8AC3E}">
        <p14:creationId xmlns:p14="http://schemas.microsoft.com/office/powerpoint/2010/main" val="2705862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1785" y="38116"/>
            <a:ext cx="3512215" cy="610820"/>
          </a:xfrm>
        </p:spPr>
        <p:txBody>
          <a:bodyPr>
            <a:normAutofit fontScale="90000"/>
          </a:bodyPr>
          <a:lstStyle/>
          <a:p>
            <a:pPr algn="r"/>
            <a:r>
              <a:rPr lang="en-US" smtClean="0"/>
              <a:t>String &amp; R.java</a:t>
            </a:r>
            <a:endParaRPr lang="en-US"/>
          </a:p>
        </p:txBody>
      </p:sp>
      <p:sp>
        <p:nvSpPr>
          <p:cNvPr id="5" name="Rectangle 4"/>
          <p:cNvSpPr/>
          <p:nvPr/>
        </p:nvSpPr>
        <p:spPr>
          <a:xfrm>
            <a:off x="448965" y="1443835"/>
            <a:ext cx="7329840" cy="369332"/>
          </a:xfrm>
          <a:prstGeom prst="rect">
            <a:avLst/>
          </a:prstGeom>
        </p:spPr>
        <p:txBody>
          <a:bodyPr wrap="square">
            <a:spAutoFit/>
          </a:bodyPr>
          <a:lstStyle/>
          <a:p>
            <a:r>
              <a:rPr lang="en-US" smtClean="0"/>
              <a:t>Contoh stringnya </a:t>
            </a:r>
            <a:r>
              <a:rPr lang="en-US"/>
              <a:t>pada file strings.xml </a:t>
            </a:r>
            <a:r>
              <a:rPr lang="en-US" smtClean="0"/>
              <a:t>di folder </a:t>
            </a:r>
            <a:r>
              <a:rPr lang="en-US"/>
              <a:t>/</a:t>
            </a:r>
            <a:r>
              <a:rPr lang="en-US" smtClean="0"/>
              <a:t>res/values</a:t>
            </a:r>
            <a:endParaRPr lang="en-US"/>
          </a:p>
        </p:txBody>
      </p:sp>
      <p:sp>
        <p:nvSpPr>
          <p:cNvPr id="6" name="Rectangle 5"/>
          <p:cNvSpPr/>
          <p:nvPr/>
        </p:nvSpPr>
        <p:spPr>
          <a:xfrm>
            <a:off x="601670" y="1880408"/>
            <a:ext cx="8246070" cy="1477328"/>
          </a:xfrm>
          <a:prstGeom prst="rect">
            <a:avLst/>
          </a:prstGeom>
          <a:ln>
            <a:solidFill>
              <a:schemeClr val="accent1">
                <a:shade val="50000"/>
              </a:schemeClr>
            </a:solidFill>
          </a:ln>
        </p:spPr>
        <p:txBody>
          <a:bodyPr wrap="square">
            <a:spAutoFit/>
          </a:bodyPr>
          <a:lstStyle/>
          <a:p>
            <a:r>
              <a:rPr lang="en-US">
                <a:solidFill>
                  <a:srgbClr val="6F4001"/>
                </a:solidFill>
              </a:rPr>
              <a:t>&lt;?xml version="1.0" encoding="utf-8"?&gt;</a:t>
            </a:r>
          </a:p>
          <a:p>
            <a:r>
              <a:rPr lang="en-US">
                <a:solidFill>
                  <a:srgbClr val="6F4001"/>
                </a:solidFill>
              </a:rPr>
              <a:t>&lt;resources&gt;</a:t>
            </a:r>
          </a:p>
          <a:p>
            <a:r>
              <a:rPr lang="en-US">
                <a:solidFill>
                  <a:srgbClr val="6F4001"/>
                </a:solidFill>
              </a:rPr>
              <a:t>&lt;string name="hello"&gt;Hello World, This My First Droid App&lt;/string&gt;</a:t>
            </a:r>
          </a:p>
          <a:p>
            <a:r>
              <a:rPr lang="en-US">
                <a:solidFill>
                  <a:srgbClr val="6F4001"/>
                </a:solidFill>
              </a:rPr>
              <a:t>&lt;string name="app_name"&gt;</a:t>
            </a:r>
            <a:r>
              <a:rPr lang="en-US" smtClean="0">
                <a:solidFill>
                  <a:srgbClr val="6F4001"/>
                </a:solidFill>
              </a:rPr>
              <a:t>Droid Catatan #1</a:t>
            </a:r>
            <a:r>
              <a:rPr lang="en-US">
                <a:solidFill>
                  <a:srgbClr val="6F4001"/>
                </a:solidFill>
              </a:rPr>
              <a:t>&lt;/string&gt; </a:t>
            </a:r>
          </a:p>
          <a:p>
            <a:r>
              <a:rPr lang="en-US">
                <a:solidFill>
                  <a:srgbClr val="6F4001"/>
                </a:solidFill>
              </a:rPr>
              <a:t>&lt;/resources&gt;</a:t>
            </a:r>
          </a:p>
        </p:txBody>
      </p:sp>
      <p:sp>
        <p:nvSpPr>
          <p:cNvPr id="7" name="Rectangle 6"/>
          <p:cNvSpPr/>
          <p:nvPr/>
        </p:nvSpPr>
        <p:spPr>
          <a:xfrm>
            <a:off x="630464" y="3409268"/>
            <a:ext cx="8217275" cy="369332"/>
          </a:xfrm>
          <a:prstGeom prst="rect">
            <a:avLst/>
          </a:prstGeom>
        </p:spPr>
        <p:txBody>
          <a:bodyPr wrap="square">
            <a:spAutoFit/>
          </a:bodyPr>
          <a:lstStyle/>
          <a:p>
            <a:r>
              <a:rPr lang="en-US" smtClean="0"/>
              <a:t>string diatas akan menggenarate pada </a:t>
            </a:r>
            <a:r>
              <a:rPr lang="en-US"/>
              <a:t>R.java </a:t>
            </a:r>
            <a:r>
              <a:rPr lang="en-US" smtClean="0"/>
              <a:t>menjadi </a:t>
            </a:r>
            <a:endParaRPr lang="en-US"/>
          </a:p>
        </p:txBody>
      </p:sp>
      <p:sp>
        <p:nvSpPr>
          <p:cNvPr id="8" name="Rectangle 7"/>
          <p:cNvSpPr/>
          <p:nvPr/>
        </p:nvSpPr>
        <p:spPr>
          <a:xfrm>
            <a:off x="601670" y="3830132"/>
            <a:ext cx="8246069" cy="2677656"/>
          </a:xfrm>
          <a:prstGeom prst="rect">
            <a:avLst/>
          </a:prstGeom>
          <a:ln>
            <a:solidFill>
              <a:schemeClr val="accent1">
                <a:shade val="50000"/>
              </a:schemeClr>
            </a:solidFill>
          </a:ln>
        </p:spPr>
        <p:txBody>
          <a:bodyPr wrap="square">
            <a:spAutoFit/>
          </a:bodyPr>
          <a:lstStyle/>
          <a:p>
            <a:r>
              <a:rPr lang="en-US" sz="1400" b="1">
                <a:solidFill>
                  <a:schemeClr val="accent3">
                    <a:lumMod val="75000"/>
                  </a:schemeClr>
                </a:solidFill>
              </a:rPr>
              <a:t>/* AUTO-GENERATED FILE. DO NOT MODIFY.</a:t>
            </a:r>
          </a:p>
          <a:p>
            <a:r>
              <a:rPr lang="en-US" sz="1400" b="1" smtClean="0">
                <a:solidFill>
                  <a:schemeClr val="accent3">
                    <a:lumMod val="75000"/>
                  </a:schemeClr>
                </a:solidFill>
              </a:rPr>
              <a:t>* </a:t>
            </a:r>
            <a:r>
              <a:rPr lang="en-US" sz="1400" b="1">
                <a:solidFill>
                  <a:schemeClr val="accent3">
                    <a:lumMod val="75000"/>
                  </a:schemeClr>
                </a:solidFill>
              </a:rPr>
              <a:t>This class was automatically generated by </a:t>
            </a:r>
            <a:r>
              <a:rPr lang="en-US" sz="1400" b="1" smtClean="0">
                <a:solidFill>
                  <a:schemeClr val="accent3">
                    <a:lumMod val="75000"/>
                  </a:schemeClr>
                </a:solidFill>
              </a:rPr>
              <a:t>the </a:t>
            </a:r>
            <a:r>
              <a:rPr lang="en-US" sz="1400" b="1">
                <a:solidFill>
                  <a:schemeClr val="accent3">
                    <a:lumMod val="75000"/>
                  </a:schemeClr>
                </a:solidFill>
              </a:rPr>
              <a:t>aapt tool from the resource data it found. </a:t>
            </a:r>
            <a:r>
              <a:rPr lang="en-US" sz="1400" b="1" smtClean="0">
                <a:solidFill>
                  <a:schemeClr val="accent3">
                    <a:lumMod val="75000"/>
                  </a:schemeClr>
                </a:solidFill>
              </a:rPr>
              <a:t>It </a:t>
            </a:r>
            <a:r>
              <a:rPr lang="en-US" sz="1400" b="1">
                <a:solidFill>
                  <a:schemeClr val="accent3">
                    <a:lumMod val="75000"/>
                  </a:schemeClr>
                </a:solidFill>
              </a:rPr>
              <a:t>should not be modified by hand</a:t>
            </a:r>
            <a:r>
              <a:rPr lang="en-US" sz="1400" b="1" smtClean="0">
                <a:solidFill>
                  <a:schemeClr val="accent3">
                    <a:lumMod val="75000"/>
                  </a:schemeClr>
                </a:solidFill>
              </a:rPr>
              <a:t>.*/</a:t>
            </a:r>
            <a:endParaRPr lang="en-US" sz="1400" b="1">
              <a:solidFill>
                <a:schemeClr val="accent3">
                  <a:lumMod val="75000"/>
                </a:schemeClr>
              </a:solidFill>
            </a:endParaRPr>
          </a:p>
          <a:p>
            <a:endParaRPr lang="en-US" sz="1400" b="1" smtClean="0">
              <a:solidFill>
                <a:schemeClr val="accent3">
                  <a:lumMod val="75000"/>
                </a:schemeClr>
              </a:solidFill>
            </a:endParaRPr>
          </a:p>
          <a:p>
            <a:r>
              <a:rPr lang="en-US" sz="1400" b="1" smtClean="0">
                <a:solidFill>
                  <a:schemeClr val="accent3">
                    <a:lumMod val="75000"/>
                  </a:schemeClr>
                </a:solidFill>
              </a:rPr>
              <a:t>package </a:t>
            </a:r>
            <a:r>
              <a:rPr lang="en-US" sz="1400" b="1">
                <a:solidFill>
                  <a:schemeClr val="accent3">
                    <a:lumMod val="75000"/>
                  </a:schemeClr>
                </a:solidFill>
              </a:rPr>
              <a:t>com.latihan;</a:t>
            </a:r>
          </a:p>
          <a:p>
            <a:r>
              <a:rPr lang="en-US" sz="1400" b="1">
                <a:solidFill>
                  <a:schemeClr val="accent3">
                    <a:lumMod val="75000"/>
                  </a:schemeClr>
                </a:solidFill>
              </a:rPr>
              <a:t>public final class R {</a:t>
            </a:r>
          </a:p>
          <a:p>
            <a:r>
              <a:rPr lang="en-US" sz="1400" b="1" smtClean="0">
                <a:solidFill>
                  <a:schemeClr val="accent3">
                    <a:lumMod val="75000"/>
                  </a:schemeClr>
                </a:solidFill>
              </a:rPr>
              <a:t>	public </a:t>
            </a:r>
            <a:r>
              <a:rPr lang="en-US" sz="1400" b="1">
                <a:solidFill>
                  <a:schemeClr val="accent3">
                    <a:lumMod val="75000"/>
                  </a:schemeClr>
                </a:solidFill>
              </a:rPr>
              <a:t>static final class attr </a:t>
            </a:r>
            <a:r>
              <a:rPr lang="en-US" sz="1400" b="1" smtClean="0">
                <a:solidFill>
                  <a:schemeClr val="accent3">
                    <a:lumMod val="75000"/>
                  </a:schemeClr>
                </a:solidFill>
              </a:rPr>
              <a:t>{}</a:t>
            </a:r>
            <a:endParaRPr lang="en-US" sz="1400" b="1">
              <a:solidFill>
                <a:schemeClr val="accent3">
                  <a:lumMod val="75000"/>
                </a:schemeClr>
              </a:solidFill>
            </a:endParaRPr>
          </a:p>
          <a:p>
            <a:r>
              <a:rPr lang="en-US" sz="1400" b="1" smtClean="0">
                <a:solidFill>
                  <a:schemeClr val="accent3">
                    <a:lumMod val="75000"/>
                  </a:schemeClr>
                </a:solidFill>
              </a:rPr>
              <a:t>	public </a:t>
            </a:r>
            <a:r>
              <a:rPr lang="en-US" sz="1400" b="1">
                <a:solidFill>
                  <a:schemeClr val="accent3">
                    <a:lumMod val="75000"/>
                  </a:schemeClr>
                </a:solidFill>
              </a:rPr>
              <a:t>static final class drawable </a:t>
            </a:r>
            <a:r>
              <a:rPr lang="en-US" sz="1400" b="1" smtClean="0">
                <a:solidFill>
                  <a:schemeClr val="accent3">
                    <a:lumMod val="75000"/>
                  </a:schemeClr>
                </a:solidFill>
              </a:rPr>
              <a:t>{public </a:t>
            </a:r>
            <a:r>
              <a:rPr lang="en-US" sz="1400" b="1">
                <a:solidFill>
                  <a:schemeClr val="accent3">
                    <a:lumMod val="75000"/>
                  </a:schemeClr>
                </a:solidFill>
              </a:rPr>
              <a:t>static final int icon=0x7f020000</a:t>
            </a:r>
            <a:r>
              <a:rPr lang="en-US" sz="1400" b="1" smtClean="0">
                <a:solidFill>
                  <a:schemeClr val="accent3">
                    <a:lumMod val="75000"/>
                  </a:schemeClr>
                </a:solidFill>
              </a:rPr>
              <a:t>;}</a:t>
            </a:r>
            <a:endParaRPr lang="en-US" sz="1400" b="1">
              <a:solidFill>
                <a:schemeClr val="accent3">
                  <a:lumMod val="75000"/>
                </a:schemeClr>
              </a:solidFill>
            </a:endParaRPr>
          </a:p>
          <a:p>
            <a:r>
              <a:rPr lang="en-US" sz="1400" b="1" smtClean="0">
                <a:solidFill>
                  <a:schemeClr val="accent3">
                    <a:lumMod val="75000"/>
                  </a:schemeClr>
                </a:solidFill>
              </a:rPr>
              <a:t>	public </a:t>
            </a:r>
            <a:r>
              <a:rPr lang="en-US" sz="1400" b="1">
                <a:solidFill>
                  <a:schemeClr val="accent3">
                    <a:lumMod val="75000"/>
                  </a:schemeClr>
                </a:solidFill>
              </a:rPr>
              <a:t>static final class layout </a:t>
            </a:r>
            <a:r>
              <a:rPr lang="en-US" sz="1400" b="1" smtClean="0">
                <a:solidFill>
                  <a:schemeClr val="accent3">
                    <a:lumMod val="75000"/>
                  </a:schemeClr>
                </a:solidFill>
              </a:rPr>
              <a:t>{public </a:t>
            </a:r>
            <a:r>
              <a:rPr lang="en-US" sz="1400" b="1">
                <a:solidFill>
                  <a:schemeClr val="accent3">
                    <a:lumMod val="75000"/>
                  </a:schemeClr>
                </a:solidFill>
              </a:rPr>
              <a:t>static final int main=0x7f030000</a:t>
            </a:r>
            <a:r>
              <a:rPr lang="en-US" sz="1400" b="1" smtClean="0">
                <a:solidFill>
                  <a:schemeClr val="accent3">
                    <a:lumMod val="75000"/>
                  </a:schemeClr>
                </a:solidFill>
              </a:rPr>
              <a:t>;}</a:t>
            </a:r>
            <a:endParaRPr lang="en-US" sz="1400" b="1">
              <a:solidFill>
                <a:schemeClr val="accent3">
                  <a:lumMod val="75000"/>
                </a:schemeClr>
              </a:solidFill>
            </a:endParaRPr>
          </a:p>
          <a:p>
            <a:r>
              <a:rPr lang="en-US" sz="1400" b="1" smtClean="0">
                <a:solidFill>
                  <a:schemeClr val="accent3">
                    <a:lumMod val="75000"/>
                  </a:schemeClr>
                </a:solidFill>
              </a:rPr>
              <a:t>	public </a:t>
            </a:r>
            <a:r>
              <a:rPr lang="en-US" sz="1400" b="1">
                <a:solidFill>
                  <a:schemeClr val="accent3">
                    <a:lumMod val="75000"/>
                  </a:schemeClr>
                </a:solidFill>
              </a:rPr>
              <a:t>static final class string </a:t>
            </a:r>
            <a:r>
              <a:rPr lang="en-US" sz="1400" b="1" smtClean="0">
                <a:solidFill>
                  <a:schemeClr val="accent3">
                    <a:lumMod val="75000"/>
                  </a:schemeClr>
                </a:solidFill>
              </a:rPr>
              <a:t>{public </a:t>
            </a:r>
            <a:r>
              <a:rPr lang="en-US" sz="1400" b="1">
                <a:solidFill>
                  <a:schemeClr val="accent3">
                    <a:lumMod val="75000"/>
                  </a:schemeClr>
                </a:solidFill>
              </a:rPr>
              <a:t>static final int app_name=0x7f040001;</a:t>
            </a:r>
          </a:p>
          <a:p>
            <a:r>
              <a:rPr lang="en-US" sz="1400" b="1" smtClean="0">
                <a:solidFill>
                  <a:schemeClr val="accent3">
                    <a:lumMod val="75000"/>
                  </a:schemeClr>
                </a:solidFill>
              </a:rPr>
              <a:t>	public </a:t>
            </a:r>
            <a:r>
              <a:rPr lang="en-US" sz="1400" b="1">
                <a:solidFill>
                  <a:schemeClr val="accent3">
                    <a:lumMod val="75000"/>
                  </a:schemeClr>
                </a:solidFill>
              </a:rPr>
              <a:t>static final int hello=0x7f040000</a:t>
            </a:r>
            <a:r>
              <a:rPr lang="en-US" sz="1400" b="1" smtClean="0">
                <a:solidFill>
                  <a:schemeClr val="accent3">
                    <a:lumMod val="75000"/>
                  </a:schemeClr>
                </a:solidFill>
              </a:rPr>
              <a:t>;}</a:t>
            </a:r>
            <a:endParaRPr lang="en-US" sz="1400" b="1">
              <a:solidFill>
                <a:schemeClr val="accent3">
                  <a:lumMod val="75000"/>
                </a:schemeClr>
              </a:solidFill>
            </a:endParaRPr>
          </a:p>
          <a:p>
            <a:r>
              <a:rPr lang="en-US" sz="1400" b="1">
                <a:solidFill>
                  <a:schemeClr val="accent3">
                    <a:lumMod val="75000"/>
                  </a:schemeClr>
                </a:solidFill>
              </a:rPr>
              <a:t>}</a:t>
            </a:r>
          </a:p>
        </p:txBody>
      </p:sp>
    </p:spTree>
    <p:extLst>
      <p:ext uri="{BB962C8B-B14F-4D97-AF65-F5344CB8AC3E}">
        <p14:creationId xmlns:p14="http://schemas.microsoft.com/office/powerpoint/2010/main" val="1176598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295" y="222195"/>
            <a:ext cx="4428445" cy="610820"/>
          </a:xfrm>
        </p:spPr>
        <p:txBody>
          <a:bodyPr>
            <a:normAutofit fontScale="90000"/>
          </a:bodyPr>
          <a:lstStyle/>
          <a:p>
            <a:pPr algn="r"/>
            <a:r>
              <a:rPr lang="en-US" smtClean="0"/>
              <a:t>Memanggil  string</a:t>
            </a:r>
            <a:endParaRPr lang="en-US"/>
          </a:p>
        </p:txBody>
      </p:sp>
      <p:sp>
        <p:nvSpPr>
          <p:cNvPr id="3" name="Content Placeholder 2"/>
          <p:cNvSpPr>
            <a:spLocks noGrp="1"/>
          </p:cNvSpPr>
          <p:nvPr>
            <p:ph idx="1"/>
          </p:nvPr>
        </p:nvSpPr>
        <p:spPr>
          <a:xfrm>
            <a:off x="234681" y="1291131"/>
            <a:ext cx="8695034" cy="2748690"/>
          </a:xfrm>
          <a:ln>
            <a:solidFill>
              <a:schemeClr val="accent1">
                <a:shade val="50000"/>
              </a:schemeClr>
            </a:solidFill>
          </a:ln>
        </p:spPr>
        <p:txBody>
          <a:bodyPr>
            <a:noAutofit/>
          </a:bodyPr>
          <a:lstStyle/>
          <a:p>
            <a:pPr marL="0" indent="0">
              <a:buNone/>
            </a:pPr>
            <a:r>
              <a:rPr lang="en-US" sz="1400"/>
              <a:t>&lt;?xml version="1.0" encoding="utf-8"?&gt;</a:t>
            </a:r>
          </a:p>
          <a:p>
            <a:pPr marL="0" indent="0">
              <a:buNone/>
            </a:pPr>
            <a:r>
              <a:rPr lang="en-US" sz="1400"/>
              <a:t>&lt;LinearLayout xmlns:android="http://schemas.android.com/apk/res/android"</a:t>
            </a:r>
          </a:p>
          <a:p>
            <a:pPr marL="0" indent="0">
              <a:buNone/>
            </a:pPr>
            <a:r>
              <a:rPr lang="en-US" sz="1400" smtClean="0"/>
              <a:t>	android:orientation</a:t>
            </a:r>
            <a:r>
              <a:rPr lang="en-US" sz="1400"/>
              <a:t>="vertical"</a:t>
            </a:r>
          </a:p>
          <a:p>
            <a:pPr marL="0" indent="0">
              <a:buNone/>
            </a:pPr>
            <a:r>
              <a:rPr lang="en-US" sz="1400" smtClean="0"/>
              <a:t>	android:layout_width</a:t>
            </a:r>
            <a:r>
              <a:rPr lang="en-US" sz="1400"/>
              <a:t>="</a:t>
            </a:r>
            <a:r>
              <a:rPr lang="en-US" sz="1400" smtClean="0"/>
              <a:t>fill_parent“</a:t>
            </a:r>
          </a:p>
          <a:p>
            <a:pPr marL="0" indent="0">
              <a:buNone/>
            </a:pPr>
            <a:r>
              <a:rPr lang="en-US" sz="1400"/>
              <a:t>	</a:t>
            </a:r>
            <a:r>
              <a:rPr lang="en-US" sz="1400" smtClean="0"/>
              <a:t>android:layout_height</a:t>
            </a:r>
            <a:r>
              <a:rPr lang="en-US" sz="1400"/>
              <a:t>="fill_parent</a:t>
            </a:r>
            <a:r>
              <a:rPr lang="en-US" sz="1400" smtClean="0"/>
              <a:t>"&gt;</a:t>
            </a:r>
            <a:endParaRPr lang="en-US" sz="1400"/>
          </a:p>
          <a:p>
            <a:pPr marL="0" indent="0">
              <a:buNone/>
            </a:pPr>
            <a:r>
              <a:rPr lang="en-US" sz="1400"/>
              <a:t>&lt;TextView</a:t>
            </a:r>
          </a:p>
          <a:p>
            <a:pPr marL="0" indent="0">
              <a:buNone/>
            </a:pPr>
            <a:r>
              <a:rPr lang="en-US" sz="1400" smtClean="0"/>
              <a:t>	android:layout_width</a:t>
            </a:r>
            <a:r>
              <a:rPr lang="en-US" sz="1400"/>
              <a:t>="fill_parent"</a:t>
            </a:r>
          </a:p>
          <a:p>
            <a:pPr marL="0" indent="0">
              <a:buNone/>
            </a:pPr>
            <a:r>
              <a:rPr lang="en-US" sz="1400" smtClean="0"/>
              <a:t>	android:layout_height</a:t>
            </a:r>
            <a:r>
              <a:rPr lang="en-US" sz="1400"/>
              <a:t>="wrap_content"</a:t>
            </a:r>
          </a:p>
          <a:p>
            <a:pPr marL="0" indent="0">
              <a:buNone/>
            </a:pPr>
            <a:r>
              <a:rPr lang="en-US" sz="1400" smtClean="0"/>
              <a:t>	android:text</a:t>
            </a:r>
            <a:r>
              <a:rPr lang="en-US" sz="1400"/>
              <a:t>="@string/hello</a:t>
            </a:r>
            <a:r>
              <a:rPr lang="en-US" sz="1400" smtClean="0"/>
              <a:t>"/&gt;</a:t>
            </a:r>
            <a:endParaRPr lang="en-US" sz="1400"/>
          </a:p>
          <a:p>
            <a:pPr marL="0" indent="0">
              <a:buNone/>
            </a:pPr>
            <a:r>
              <a:rPr lang="en-US" sz="1400"/>
              <a:t>&lt;/LinearLayout&gt;</a:t>
            </a:r>
          </a:p>
        </p:txBody>
      </p:sp>
      <p:sp>
        <p:nvSpPr>
          <p:cNvPr id="4" name="Rectangle 3"/>
          <p:cNvSpPr/>
          <p:nvPr/>
        </p:nvSpPr>
        <p:spPr>
          <a:xfrm>
            <a:off x="234680" y="4080097"/>
            <a:ext cx="8695035" cy="2031325"/>
          </a:xfrm>
          <a:prstGeom prst="rect">
            <a:avLst/>
          </a:prstGeom>
          <a:ln>
            <a:solidFill>
              <a:schemeClr val="accent1">
                <a:shade val="50000"/>
              </a:schemeClr>
            </a:solidFill>
          </a:ln>
        </p:spPr>
        <p:txBody>
          <a:bodyPr wrap="square">
            <a:spAutoFit/>
          </a:bodyPr>
          <a:lstStyle/>
          <a:p>
            <a:r>
              <a:rPr lang="en-US" smtClean="0"/>
              <a:t>Definisi string dan value </a:t>
            </a:r>
            <a:r>
              <a:rPr lang="en-US"/>
              <a:t>atau isi string </a:t>
            </a:r>
            <a:r>
              <a:rPr lang="en-US" smtClean="0"/>
              <a:t>dalam file strings.xml</a:t>
            </a:r>
            <a:r>
              <a:rPr lang="en-US"/>
              <a:t>, secara otomatis, Android  tools akan men-generate file </a:t>
            </a:r>
            <a:r>
              <a:rPr lang="en-US" smtClean="0"/>
              <a:t>R.java dengan </a:t>
            </a:r>
            <a:r>
              <a:rPr lang="en-US"/>
              <a:t>penambahan sintaks berikut:</a:t>
            </a:r>
          </a:p>
          <a:p>
            <a:pPr lvl="1"/>
            <a:r>
              <a:rPr lang="en-US">
                <a:solidFill>
                  <a:schemeClr val="accent3">
                    <a:lumMod val="75000"/>
                  </a:schemeClr>
                </a:solidFill>
              </a:rPr>
              <a:t>public static final class string {</a:t>
            </a:r>
          </a:p>
          <a:p>
            <a:pPr lvl="1"/>
            <a:r>
              <a:rPr lang="en-US">
                <a:solidFill>
                  <a:schemeClr val="accent3">
                    <a:lumMod val="75000"/>
                  </a:schemeClr>
                </a:solidFill>
              </a:rPr>
              <a:t>public static final int app_name=0x7f040001;</a:t>
            </a:r>
          </a:p>
          <a:p>
            <a:pPr lvl="1"/>
            <a:r>
              <a:rPr lang="en-US">
                <a:solidFill>
                  <a:schemeClr val="accent3">
                    <a:lumMod val="75000"/>
                  </a:schemeClr>
                </a:solidFill>
              </a:rPr>
              <a:t>public static final int hello=0x7f040000</a:t>
            </a:r>
            <a:r>
              <a:rPr lang="en-US" smtClean="0">
                <a:solidFill>
                  <a:schemeClr val="accent3">
                    <a:lumMod val="75000"/>
                  </a:schemeClr>
                </a:solidFill>
              </a:rPr>
              <a:t>;}</a:t>
            </a:r>
            <a:endParaRPr lang="en-US">
              <a:solidFill>
                <a:schemeClr val="accent3">
                  <a:lumMod val="75000"/>
                </a:schemeClr>
              </a:solidFill>
            </a:endParaRPr>
          </a:p>
          <a:p>
            <a:r>
              <a:rPr lang="en-US"/>
              <a:t>Sehingga, untuk menampilkannya pada main.xml, kita hanya perlu memanggil </a:t>
            </a:r>
          </a:p>
          <a:p>
            <a:r>
              <a:rPr lang="en-US"/>
              <a:t>konstanta yang ada pada R.java dengan perintah: android:text="@string/hello"</a:t>
            </a:r>
          </a:p>
        </p:txBody>
      </p:sp>
    </p:spTree>
    <p:extLst>
      <p:ext uri="{BB962C8B-B14F-4D97-AF65-F5344CB8AC3E}">
        <p14:creationId xmlns:p14="http://schemas.microsoft.com/office/powerpoint/2010/main" val="17167300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295" y="222195"/>
            <a:ext cx="4428445" cy="610820"/>
          </a:xfrm>
        </p:spPr>
        <p:txBody>
          <a:bodyPr>
            <a:normAutofit fontScale="90000"/>
          </a:bodyPr>
          <a:lstStyle/>
          <a:p>
            <a:pPr algn="r"/>
            <a:r>
              <a:rPr lang="en-US"/>
              <a:t>Menambah Button</a:t>
            </a:r>
          </a:p>
        </p:txBody>
      </p:sp>
      <p:sp>
        <p:nvSpPr>
          <p:cNvPr id="3" name="Content Placeholder 2"/>
          <p:cNvSpPr>
            <a:spLocks noGrp="1"/>
          </p:cNvSpPr>
          <p:nvPr>
            <p:ph idx="1"/>
          </p:nvPr>
        </p:nvSpPr>
        <p:spPr>
          <a:xfrm>
            <a:off x="0" y="1443835"/>
            <a:ext cx="8246070" cy="6177690"/>
          </a:xfrm>
        </p:spPr>
        <p:txBody>
          <a:bodyPr>
            <a:noAutofit/>
          </a:bodyPr>
          <a:lstStyle/>
          <a:p>
            <a:pPr marL="0" indent="0">
              <a:buNone/>
            </a:pPr>
            <a:r>
              <a:rPr lang="en-US" sz="1400"/>
              <a:t>&lt;?xml version="1.0" encoding="utf-8"?&gt;</a:t>
            </a:r>
          </a:p>
          <a:p>
            <a:pPr marL="0" indent="0">
              <a:buNone/>
            </a:pPr>
            <a:r>
              <a:rPr lang="en-US" sz="1400"/>
              <a:t>&lt;LinearLayout xmlns:android="http://schemas.android.com/apk/res/android"</a:t>
            </a:r>
          </a:p>
          <a:p>
            <a:pPr marL="0" indent="0">
              <a:buNone/>
            </a:pPr>
            <a:r>
              <a:rPr lang="en-US" sz="1400"/>
              <a:t>android:orientation="vertical"</a:t>
            </a:r>
          </a:p>
          <a:p>
            <a:pPr marL="0" indent="0">
              <a:buNone/>
            </a:pPr>
            <a:r>
              <a:rPr lang="en-US" sz="1400"/>
              <a:t>android:layout_width="fill_parent"</a:t>
            </a:r>
          </a:p>
          <a:p>
            <a:pPr marL="0" indent="0">
              <a:buNone/>
            </a:pPr>
            <a:r>
              <a:rPr lang="en-US" sz="1400"/>
              <a:t>android:layout_height="fill_parent" &gt;</a:t>
            </a:r>
          </a:p>
          <a:p>
            <a:pPr marL="0" indent="0">
              <a:buNone/>
            </a:pPr>
            <a:r>
              <a:rPr lang="en-US" sz="1400" smtClean="0"/>
              <a:t>&lt;</a:t>
            </a:r>
            <a:r>
              <a:rPr lang="en-US" sz="1400"/>
              <a:t>Button</a:t>
            </a:r>
          </a:p>
          <a:p>
            <a:pPr marL="0" indent="0">
              <a:buNone/>
            </a:pPr>
            <a:r>
              <a:rPr lang="en-US" sz="1400" smtClean="0"/>
              <a:t>	android:text</a:t>
            </a:r>
            <a:r>
              <a:rPr lang="en-US" sz="1400"/>
              <a:t>="Exit"</a:t>
            </a:r>
          </a:p>
          <a:p>
            <a:pPr marL="0" indent="0">
              <a:buNone/>
            </a:pPr>
            <a:r>
              <a:rPr lang="en-US" sz="1400" smtClean="0"/>
              <a:t>	android:id</a:t>
            </a:r>
            <a:r>
              <a:rPr lang="en-US" sz="1400"/>
              <a:t>="@+id/btn1"</a:t>
            </a:r>
          </a:p>
          <a:p>
            <a:pPr marL="0" indent="0">
              <a:buNone/>
            </a:pPr>
            <a:r>
              <a:rPr lang="en-US" sz="1400" smtClean="0"/>
              <a:t>	android:layout_width</a:t>
            </a:r>
            <a:r>
              <a:rPr lang="en-US" sz="1400"/>
              <a:t>="wrap_content"</a:t>
            </a:r>
          </a:p>
          <a:p>
            <a:pPr marL="0" indent="0">
              <a:buNone/>
            </a:pPr>
            <a:r>
              <a:rPr lang="en-US" sz="1400" smtClean="0"/>
              <a:t>	android:layout_height</a:t>
            </a:r>
            <a:r>
              <a:rPr lang="en-US" sz="1400"/>
              <a:t>="wrap_content"&gt;</a:t>
            </a:r>
          </a:p>
          <a:p>
            <a:pPr marL="0" indent="0">
              <a:buNone/>
            </a:pPr>
            <a:r>
              <a:rPr lang="en-US" sz="1400"/>
              <a:t>&lt;/Button&gt;</a:t>
            </a:r>
          </a:p>
          <a:p>
            <a:pPr marL="0" indent="0">
              <a:buNone/>
            </a:pPr>
            <a:r>
              <a:rPr lang="en-US" sz="1400"/>
              <a:t>&lt;Button</a:t>
            </a:r>
          </a:p>
          <a:p>
            <a:pPr marL="0" indent="0">
              <a:buNone/>
            </a:pPr>
            <a:r>
              <a:rPr lang="en-US" sz="1400" smtClean="0"/>
              <a:t>	android:text=“@string/btn1Text"</a:t>
            </a:r>
            <a:endParaRPr lang="en-US" sz="1400"/>
          </a:p>
          <a:p>
            <a:pPr marL="0" indent="0">
              <a:buNone/>
            </a:pPr>
            <a:r>
              <a:rPr lang="en-US" sz="1400" smtClean="0"/>
              <a:t>	android:id="@+id/btn2</a:t>
            </a:r>
            <a:r>
              <a:rPr lang="en-US" sz="1400"/>
              <a:t>"</a:t>
            </a:r>
          </a:p>
          <a:p>
            <a:pPr marL="0" indent="0">
              <a:buNone/>
            </a:pPr>
            <a:r>
              <a:rPr lang="en-US" sz="1400" smtClean="0"/>
              <a:t>	android:layout_width</a:t>
            </a:r>
            <a:r>
              <a:rPr lang="en-US" sz="1400"/>
              <a:t>="wrap_content"</a:t>
            </a:r>
          </a:p>
          <a:p>
            <a:pPr marL="0" indent="0">
              <a:buNone/>
            </a:pPr>
            <a:r>
              <a:rPr lang="en-US" sz="1400" smtClean="0"/>
              <a:t>	android:layout_height</a:t>
            </a:r>
            <a:r>
              <a:rPr lang="en-US" sz="1400"/>
              <a:t>="wrap_content"&gt;</a:t>
            </a:r>
          </a:p>
          <a:p>
            <a:pPr marL="0" indent="0">
              <a:buNone/>
            </a:pPr>
            <a:r>
              <a:rPr lang="en-US" sz="1400"/>
              <a:t>&lt;/Button&gt; </a:t>
            </a:r>
          </a:p>
          <a:p>
            <a:pPr marL="0" indent="0">
              <a:buNone/>
            </a:pPr>
            <a:r>
              <a:rPr lang="en-US" sz="1400"/>
              <a:t>&lt;/LinearLayout&gt;</a:t>
            </a:r>
          </a:p>
        </p:txBody>
      </p:sp>
      <p:sp>
        <p:nvSpPr>
          <p:cNvPr id="4" name="Rectangle 3"/>
          <p:cNvSpPr/>
          <p:nvPr/>
        </p:nvSpPr>
        <p:spPr>
          <a:xfrm>
            <a:off x="4827647" y="2207360"/>
            <a:ext cx="4316353" cy="2862322"/>
          </a:xfrm>
          <a:prstGeom prst="rect">
            <a:avLst/>
          </a:prstGeom>
          <a:ln>
            <a:solidFill>
              <a:schemeClr val="accent1">
                <a:shade val="50000"/>
              </a:schemeClr>
            </a:solidFill>
          </a:ln>
        </p:spPr>
        <p:txBody>
          <a:bodyPr wrap="square">
            <a:spAutoFit/>
          </a:bodyPr>
          <a:lstStyle/>
          <a:p>
            <a:r>
              <a:rPr lang="en-US" smtClean="0"/>
              <a:t>Dua Cara:</a:t>
            </a:r>
          </a:p>
          <a:p>
            <a:pPr marL="342900" indent="-342900">
              <a:buFont typeface="+mj-lt"/>
              <a:buAutoNum type="arabicPeriod"/>
            </a:pPr>
            <a:r>
              <a:rPr lang="en-US" smtClean="0"/>
              <a:t>Label tombol dapat di isi lewat text: </a:t>
            </a:r>
            <a:r>
              <a:rPr lang="en-US" smtClean="0">
                <a:solidFill>
                  <a:schemeClr val="accent3">
                    <a:lumMod val="75000"/>
                  </a:schemeClr>
                </a:solidFill>
              </a:rPr>
              <a:t>android:text</a:t>
            </a:r>
            <a:r>
              <a:rPr lang="en-US">
                <a:solidFill>
                  <a:schemeClr val="accent3">
                    <a:lumMod val="75000"/>
                  </a:schemeClr>
                </a:solidFill>
              </a:rPr>
              <a:t>="</a:t>
            </a:r>
            <a:r>
              <a:rPr lang="en-US" smtClean="0">
                <a:solidFill>
                  <a:schemeClr val="accent3">
                    <a:lumMod val="75000"/>
                  </a:schemeClr>
                </a:solidFill>
              </a:rPr>
              <a:t>Exit“</a:t>
            </a:r>
          </a:p>
          <a:p>
            <a:pPr marL="342900" indent="-342900">
              <a:buFont typeface="+mj-lt"/>
              <a:buAutoNum type="arabicPeriod"/>
            </a:pPr>
            <a:r>
              <a:rPr lang="en-US" smtClean="0"/>
              <a:t>Mendaftarkan </a:t>
            </a:r>
            <a:r>
              <a:rPr lang="en-US"/>
              <a:t>string valuenya pada strings.xml  dengan </a:t>
            </a:r>
            <a:r>
              <a:rPr lang="en-US" smtClean="0"/>
              <a:t>menambahkan </a:t>
            </a:r>
            <a:r>
              <a:rPr lang="en-US"/>
              <a:t>sintaks ini</a:t>
            </a:r>
            <a:r>
              <a:rPr lang="en-US" smtClean="0"/>
              <a:t>: &lt;</a:t>
            </a:r>
            <a:r>
              <a:rPr lang="en-US"/>
              <a:t>string </a:t>
            </a:r>
            <a:r>
              <a:rPr lang="en-US" smtClean="0"/>
              <a:t>name</a:t>
            </a:r>
            <a:r>
              <a:rPr lang="en-US"/>
              <a:t>="btn1Text"&gt;Exit&lt;/string&gt;</a:t>
            </a:r>
          </a:p>
          <a:p>
            <a:endParaRPr lang="en-US" smtClean="0"/>
          </a:p>
          <a:p>
            <a:r>
              <a:rPr lang="en-US" smtClean="0"/>
              <a:t>Cara memakainya</a:t>
            </a:r>
          </a:p>
          <a:p>
            <a:r>
              <a:rPr lang="en-US" smtClean="0"/>
              <a:t>android:text</a:t>
            </a:r>
            <a:r>
              <a:rPr lang="en-US"/>
              <a:t>="@string/btn1Text"</a:t>
            </a:r>
          </a:p>
        </p:txBody>
      </p:sp>
    </p:spTree>
    <p:extLst>
      <p:ext uri="{BB962C8B-B14F-4D97-AF65-F5344CB8AC3E}">
        <p14:creationId xmlns:p14="http://schemas.microsoft.com/office/powerpoint/2010/main" val="41547085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03065" y="222195"/>
            <a:ext cx="5344675" cy="610820"/>
          </a:xfrm>
        </p:spPr>
        <p:txBody>
          <a:bodyPr>
            <a:normAutofit fontScale="90000"/>
          </a:bodyPr>
          <a:lstStyle/>
          <a:p>
            <a:pPr algn="r"/>
            <a:r>
              <a:rPr lang="en-US" b="1"/>
              <a:t>Memberikan Aksi Pada Button</a:t>
            </a:r>
          </a:p>
        </p:txBody>
      </p:sp>
      <p:sp>
        <p:nvSpPr>
          <p:cNvPr id="3" name="Content Placeholder 2"/>
          <p:cNvSpPr>
            <a:spLocks noGrp="1"/>
          </p:cNvSpPr>
          <p:nvPr>
            <p:ph idx="1"/>
          </p:nvPr>
        </p:nvSpPr>
        <p:spPr>
          <a:xfrm>
            <a:off x="0" y="680310"/>
            <a:ext cx="8246070" cy="6177690"/>
          </a:xfrm>
        </p:spPr>
        <p:txBody>
          <a:bodyPr>
            <a:noAutofit/>
          </a:bodyPr>
          <a:lstStyle/>
          <a:p>
            <a:pPr marL="0" indent="0">
              <a:buNone/>
            </a:pPr>
            <a:r>
              <a:rPr lang="en-US" sz="1800"/>
              <a:t>Pemberian aksi kepada button </a:t>
            </a:r>
            <a:r>
              <a:rPr lang="en-US" sz="1800" smtClean="0"/>
              <a:t>dilakukan </a:t>
            </a:r>
            <a:r>
              <a:rPr lang="en-US" sz="1800"/>
              <a:t>di class activity </a:t>
            </a:r>
            <a:r>
              <a:rPr lang="en-US" sz="1800" smtClean="0"/>
              <a:t>dan </a:t>
            </a:r>
            <a:r>
              <a:rPr lang="en-US" sz="1800"/>
              <a:t>melibatkan  class interface  OnClickListener. </a:t>
            </a:r>
            <a:r>
              <a:rPr lang="en-US" sz="1800" smtClean="0"/>
              <a:t>Kelas OnClickListener </a:t>
            </a:r>
            <a:r>
              <a:rPr lang="en-US" sz="1800"/>
              <a:t>digunakan untuk memberikan umpan balik yang diminta ketika </a:t>
            </a:r>
            <a:r>
              <a:rPr lang="en-US" sz="1800" smtClean="0"/>
              <a:t>sebuah view di-klik.</a:t>
            </a:r>
          </a:p>
          <a:p>
            <a:pPr marL="0" indent="0">
              <a:buNone/>
            </a:pPr>
            <a:r>
              <a:rPr lang="en-US" sz="1800" smtClean="0">
                <a:solidFill>
                  <a:schemeClr val="accent3">
                    <a:lumMod val="75000"/>
                  </a:schemeClr>
                </a:solidFill>
              </a:rPr>
              <a:t>public </a:t>
            </a:r>
            <a:r>
              <a:rPr lang="en-US" sz="1800">
                <a:solidFill>
                  <a:schemeClr val="accent3">
                    <a:lumMod val="75000"/>
                  </a:schemeClr>
                </a:solidFill>
              </a:rPr>
              <a:t>class MainActivity extends AppCompatActivity   </a:t>
            </a:r>
            <a:r>
              <a:rPr lang="en-US" sz="1800" smtClean="0">
                <a:solidFill>
                  <a:schemeClr val="accent3">
                    <a:lumMod val="75000"/>
                  </a:schemeClr>
                </a:solidFill>
              </a:rPr>
              <a:t>{</a:t>
            </a:r>
            <a:endParaRPr lang="en-US" sz="1800">
              <a:solidFill>
                <a:schemeClr val="accent3">
                  <a:lumMod val="75000"/>
                </a:schemeClr>
              </a:solidFill>
            </a:endParaRPr>
          </a:p>
          <a:p>
            <a:pPr marL="0" indent="0">
              <a:buNone/>
            </a:pPr>
            <a:r>
              <a:rPr lang="en-US" sz="1800" smtClean="0">
                <a:solidFill>
                  <a:schemeClr val="accent3">
                    <a:lumMod val="75000"/>
                  </a:schemeClr>
                </a:solidFill>
              </a:rPr>
              <a:t>   Button btnExit;Button </a:t>
            </a:r>
            <a:r>
              <a:rPr lang="en-US" sz="1800">
                <a:solidFill>
                  <a:schemeClr val="accent3">
                    <a:lumMod val="75000"/>
                  </a:schemeClr>
                </a:solidFill>
              </a:rPr>
              <a:t>btnGanti;</a:t>
            </a:r>
          </a:p>
          <a:p>
            <a:pPr marL="0" indent="0">
              <a:buNone/>
            </a:pPr>
            <a:r>
              <a:rPr lang="en-US" sz="1800" smtClean="0">
                <a:solidFill>
                  <a:schemeClr val="accent3">
                    <a:lumMod val="75000"/>
                  </a:schemeClr>
                </a:solidFill>
              </a:rPr>
              <a:t>   @</a:t>
            </a:r>
            <a:r>
              <a:rPr lang="en-US" sz="1800">
                <a:solidFill>
                  <a:schemeClr val="accent3">
                    <a:lumMod val="75000"/>
                  </a:schemeClr>
                </a:solidFill>
              </a:rPr>
              <a:t>Override</a:t>
            </a:r>
          </a:p>
          <a:p>
            <a:pPr marL="0" indent="0">
              <a:buNone/>
            </a:pPr>
            <a:r>
              <a:rPr lang="en-US" sz="1800" smtClean="0">
                <a:solidFill>
                  <a:schemeClr val="accent3">
                    <a:lumMod val="75000"/>
                  </a:schemeClr>
                </a:solidFill>
              </a:rPr>
              <a:t>   public </a:t>
            </a:r>
            <a:r>
              <a:rPr lang="en-US" sz="1800">
                <a:solidFill>
                  <a:schemeClr val="accent3">
                    <a:lumMod val="75000"/>
                  </a:schemeClr>
                </a:solidFill>
              </a:rPr>
              <a:t>void onCreate(Bundle savedInstanceState) {</a:t>
            </a:r>
          </a:p>
          <a:p>
            <a:pPr marL="0" indent="0">
              <a:buNone/>
            </a:pPr>
            <a:r>
              <a:rPr lang="en-US" sz="1800" smtClean="0">
                <a:solidFill>
                  <a:schemeClr val="accent3">
                    <a:lumMod val="75000"/>
                  </a:schemeClr>
                </a:solidFill>
              </a:rPr>
              <a:t>	super.onCreate(savedInstanceState</a:t>
            </a:r>
            <a:r>
              <a:rPr lang="en-US" sz="1800">
                <a:solidFill>
                  <a:schemeClr val="accent3">
                    <a:lumMod val="75000"/>
                  </a:schemeClr>
                </a:solidFill>
              </a:rPr>
              <a:t>);</a:t>
            </a:r>
          </a:p>
          <a:p>
            <a:pPr marL="0" indent="0">
              <a:buNone/>
            </a:pPr>
            <a:r>
              <a:rPr lang="en-US" sz="1800" smtClean="0">
                <a:solidFill>
                  <a:schemeClr val="accent3">
                    <a:lumMod val="75000"/>
                  </a:schemeClr>
                </a:solidFill>
              </a:rPr>
              <a:t>	setContentView(R.layout.main</a:t>
            </a:r>
            <a:r>
              <a:rPr lang="en-US" sz="1800">
                <a:solidFill>
                  <a:schemeClr val="accent3">
                    <a:lumMod val="75000"/>
                  </a:schemeClr>
                </a:solidFill>
              </a:rPr>
              <a:t>);</a:t>
            </a:r>
          </a:p>
          <a:p>
            <a:pPr marL="0" indent="0">
              <a:buNone/>
            </a:pPr>
            <a:r>
              <a:rPr lang="en-US" sz="1800" smtClean="0">
                <a:solidFill>
                  <a:schemeClr val="accent3">
                    <a:lumMod val="75000"/>
                  </a:schemeClr>
                </a:solidFill>
              </a:rPr>
              <a:t>	btnExit </a:t>
            </a:r>
            <a:r>
              <a:rPr lang="en-US" sz="1800">
                <a:solidFill>
                  <a:schemeClr val="accent3">
                    <a:lumMod val="75000"/>
                  </a:schemeClr>
                </a:solidFill>
              </a:rPr>
              <a:t>= (Button) findViewById(R.id.btn1); </a:t>
            </a:r>
          </a:p>
          <a:p>
            <a:pPr marL="0" indent="0">
              <a:buNone/>
            </a:pPr>
            <a:r>
              <a:rPr lang="en-US" sz="1800" smtClean="0">
                <a:solidFill>
                  <a:schemeClr val="accent3">
                    <a:lumMod val="75000"/>
                  </a:schemeClr>
                </a:solidFill>
              </a:rPr>
              <a:t>	btnGanti </a:t>
            </a:r>
            <a:r>
              <a:rPr lang="en-US" sz="1800">
                <a:solidFill>
                  <a:schemeClr val="accent3">
                    <a:lumMod val="75000"/>
                  </a:schemeClr>
                </a:solidFill>
              </a:rPr>
              <a:t>= (Button) findViewById(R.id.btn2);</a:t>
            </a:r>
          </a:p>
          <a:p>
            <a:pPr marL="0" indent="0">
              <a:buNone/>
            </a:pPr>
            <a:r>
              <a:rPr lang="en-US" sz="1800" smtClean="0">
                <a:solidFill>
                  <a:schemeClr val="accent3">
                    <a:lumMod val="75000"/>
                  </a:schemeClr>
                </a:solidFill>
              </a:rPr>
              <a:t>	btnExit.setOnClickListener(this);}</a:t>
            </a:r>
            <a:endParaRPr lang="en-US" sz="1800">
              <a:solidFill>
                <a:schemeClr val="accent3">
                  <a:lumMod val="75000"/>
                </a:schemeClr>
              </a:solidFill>
            </a:endParaRPr>
          </a:p>
          <a:p>
            <a:pPr marL="0" indent="0">
              <a:buNone/>
            </a:pPr>
            <a:r>
              <a:rPr lang="en-US" sz="1800" smtClean="0">
                <a:solidFill>
                  <a:schemeClr val="accent3">
                    <a:lumMod val="75000"/>
                  </a:schemeClr>
                </a:solidFill>
              </a:rPr>
              <a:t>	btnExit.setOnClickListener(new </a:t>
            </a:r>
            <a:r>
              <a:rPr lang="en-US" sz="1800">
                <a:solidFill>
                  <a:schemeClr val="accent3">
                    <a:lumMod val="75000"/>
                  </a:schemeClr>
                </a:solidFill>
              </a:rPr>
              <a:t>View.OnClickListener() {</a:t>
            </a:r>
          </a:p>
          <a:p>
            <a:pPr marL="0" indent="0">
              <a:buNone/>
            </a:pPr>
            <a:r>
              <a:rPr lang="en-US" sz="1800" smtClean="0">
                <a:solidFill>
                  <a:schemeClr val="accent3">
                    <a:lumMod val="75000"/>
                  </a:schemeClr>
                </a:solidFill>
              </a:rPr>
              <a:t>      </a:t>
            </a:r>
            <a:r>
              <a:rPr lang="en-US" sz="1800">
                <a:solidFill>
                  <a:schemeClr val="accent3">
                    <a:lumMod val="75000"/>
                  </a:schemeClr>
                </a:solidFill>
              </a:rPr>
              <a:t>@Override</a:t>
            </a:r>
          </a:p>
          <a:p>
            <a:pPr marL="0" indent="0">
              <a:buNone/>
            </a:pPr>
            <a:r>
              <a:rPr lang="en-US" sz="1800">
                <a:solidFill>
                  <a:schemeClr val="accent3">
                    <a:lumMod val="75000"/>
                  </a:schemeClr>
                </a:solidFill>
              </a:rPr>
              <a:t>       public void onClick(View v) {</a:t>
            </a:r>
          </a:p>
          <a:p>
            <a:pPr marL="0" indent="0">
              <a:buNone/>
            </a:pPr>
            <a:r>
              <a:rPr lang="en-US" sz="1800" smtClean="0">
                <a:solidFill>
                  <a:schemeClr val="accent3">
                    <a:lumMod val="75000"/>
                  </a:schemeClr>
                </a:solidFill>
              </a:rPr>
              <a:t>	{</a:t>
            </a:r>
            <a:r>
              <a:rPr lang="en-US" sz="1800">
                <a:solidFill>
                  <a:schemeClr val="accent3">
                    <a:lumMod val="75000"/>
                  </a:schemeClr>
                </a:solidFill>
              </a:rPr>
              <a:t>if (v == btnExit){finish();} </a:t>
            </a:r>
          </a:p>
          <a:p>
            <a:pPr marL="0" indent="0">
              <a:buNone/>
            </a:pPr>
            <a:r>
              <a:rPr lang="en-US" sz="1800">
                <a:solidFill>
                  <a:schemeClr val="accent3">
                    <a:lumMod val="75000"/>
                  </a:schemeClr>
                </a:solidFill>
              </a:rPr>
              <a:t> </a:t>
            </a:r>
            <a:r>
              <a:rPr lang="en-US" sz="1800" smtClean="0">
                <a:solidFill>
                  <a:schemeClr val="accent3">
                    <a:lumMod val="75000"/>
                  </a:schemeClr>
                </a:solidFill>
              </a:rPr>
              <a:t>    });</a:t>
            </a:r>
            <a:endParaRPr lang="en-US" sz="1800">
              <a:solidFill>
                <a:schemeClr val="accent3">
                  <a:lumMod val="75000"/>
                </a:schemeClr>
              </a:solidFill>
            </a:endParaRPr>
          </a:p>
          <a:p>
            <a:pPr marL="0" indent="0">
              <a:buNone/>
            </a:pPr>
            <a:r>
              <a:rPr lang="en-US" sz="1800" smtClean="0">
                <a:solidFill>
                  <a:schemeClr val="accent3">
                    <a:lumMod val="75000"/>
                  </a:schemeClr>
                </a:solidFill>
              </a:rPr>
              <a:t>   }</a:t>
            </a:r>
            <a:endParaRPr lang="en-US" sz="1800">
              <a:solidFill>
                <a:schemeClr val="accent3">
                  <a:lumMod val="75000"/>
                </a:schemeClr>
              </a:solidFill>
            </a:endParaRPr>
          </a:p>
          <a:p>
            <a:pPr marL="0" indent="0">
              <a:buNone/>
            </a:pPr>
            <a:r>
              <a:rPr lang="en-US" sz="1800">
                <a:solidFill>
                  <a:schemeClr val="accent3">
                    <a:lumMod val="75000"/>
                  </a:schemeClr>
                </a:solidFill>
              </a:rPr>
              <a:t>}</a:t>
            </a:r>
          </a:p>
        </p:txBody>
      </p:sp>
      <p:sp>
        <p:nvSpPr>
          <p:cNvPr id="5" name="Rectangle 4"/>
          <p:cNvSpPr/>
          <p:nvPr/>
        </p:nvSpPr>
        <p:spPr>
          <a:xfrm>
            <a:off x="4888478" y="1721849"/>
            <a:ext cx="4316353" cy="4247317"/>
          </a:xfrm>
          <a:prstGeom prst="rect">
            <a:avLst/>
          </a:prstGeom>
          <a:ln>
            <a:solidFill>
              <a:schemeClr val="accent1">
                <a:shade val="50000"/>
              </a:schemeClr>
            </a:solidFill>
          </a:ln>
        </p:spPr>
        <p:txBody>
          <a:bodyPr wrap="square">
            <a:spAutoFit/>
          </a:bodyPr>
          <a:lstStyle/>
          <a:p>
            <a:r>
              <a:rPr lang="en-US" smtClean="0"/>
              <a:t>Terdapat dua button dengan ID</a:t>
            </a:r>
          </a:p>
          <a:p>
            <a:pPr marL="285750" indent="-285750">
              <a:buFont typeface="Arial" panose="020B0604020202020204" pitchFamily="34" charset="0"/>
              <a:buChar char="•"/>
            </a:pPr>
            <a:r>
              <a:rPr lang="en-US" smtClean="0">
                <a:solidFill>
                  <a:srgbClr val="EF720B"/>
                </a:solidFill>
              </a:rPr>
              <a:t>android:id</a:t>
            </a:r>
            <a:r>
              <a:rPr lang="en-US">
                <a:solidFill>
                  <a:srgbClr val="EF720B"/>
                </a:solidFill>
              </a:rPr>
              <a:t>="@+id/btn1</a:t>
            </a:r>
            <a:r>
              <a:rPr lang="en-US" smtClean="0">
                <a:solidFill>
                  <a:srgbClr val="EF720B"/>
                </a:solidFill>
              </a:rPr>
              <a:t>"</a:t>
            </a:r>
            <a:endParaRPr lang="en-US">
              <a:solidFill>
                <a:srgbClr val="EF720B"/>
              </a:solidFill>
            </a:endParaRPr>
          </a:p>
          <a:p>
            <a:pPr marL="285750" indent="-285750">
              <a:buFont typeface="Arial" panose="020B0604020202020204" pitchFamily="34" charset="0"/>
              <a:buChar char="•"/>
            </a:pPr>
            <a:r>
              <a:rPr lang="en-US">
                <a:solidFill>
                  <a:srgbClr val="EF720B"/>
                </a:solidFill>
              </a:rPr>
              <a:t>android:id="@+id/btn2</a:t>
            </a:r>
            <a:r>
              <a:rPr lang="en-US" smtClean="0">
                <a:solidFill>
                  <a:srgbClr val="EF720B"/>
                </a:solidFill>
              </a:rPr>
              <a:t>"</a:t>
            </a:r>
            <a:endParaRPr lang="en-US">
              <a:solidFill>
                <a:srgbClr val="EF720B"/>
              </a:solidFill>
            </a:endParaRPr>
          </a:p>
          <a:p>
            <a:r>
              <a:rPr lang="en-US"/>
              <a:t>Secara otomatis, Android tools </a:t>
            </a:r>
            <a:r>
              <a:rPr lang="en-US" smtClean="0"/>
              <a:t>membuat konstantanya </a:t>
            </a:r>
            <a:r>
              <a:rPr lang="en-US"/>
              <a:t>pada </a:t>
            </a:r>
            <a:r>
              <a:rPr lang="en-US" smtClean="0"/>
              <a:t>class R.java</a:t>
            </a:r>
            <a:r>
              <a:rPr lang="en-US"/>
              <a:t>, sehingga pada file tersebut, akan ada penambahan sintaks ini:</a:t>
            </a:r>
          </a:p>
          <a:p>
            <a:r>
              <a:rPr lang="en-US">
                <a:solidFill>
                  <a:srgbClr val="EF720B"/>
                </a:solidFill>
              </a:rPr>
              <a:t>public static final class id {</a:t>
            </a:r>
          </a:p>
          <a:p>
            <a:r>
              <a:rPr lang="en-US">
                <a:solidFill>
                  <a:srgbClr val="EF720B"/>
                </a:solidFill>
              </a:rPr>
              <a:t>public static final int btn1=0x7f050000;</a:t>
            </a:r>
          </a:p>
          <a:p>
            <a:r>
              <a:rPr lang="en-US">
                <a:solidFill>
                  <a:srgbClr val="EF720B"/>
                </a:solidFill>
              </a:rPr>
              <a:t>public static final int btn2=0x7f050001;</a:t>
            </a:r>
          </a:p>
          <a:p>
            <a:r>
              <a:rPr lang="en-US">
                <a:solidFill>
                  <a:srgbClr val="EF720B"/>
                </a:solidFill>
              </a:rPr>
              <a:t>} </a:t>
            </a:r>
            <a:endParaRPr lang="en-US" smtClean="0">
              <a:solidFill>
                <a:srgbClr val="EF720B"/>
              </a:solidFill>
            </a:endParaRPr>
          </a:p>
          <a:p>
            <a:r>
              <a:rPr lang="en-US"/>
              <a:t>Sehingga pada instansiasi Button di dalam class activity, </a:t>
            </a:r>
            <a:r>
              <a:rPr lang="en-US" smtClean="0"/>
              <a:t>memanggil </a:t>
            </a:r>
            <a:r>
              <a:rPr lang="en-US"/>
              <a:t>id button </a:t>
            </a:r>
          </a:p>
          <a:p>
            <a:r>
              <a:rPr lang="en-US"/>
              <a:t>yang sudah ada pada class R.java </a:t>
            </a:r>
            <a:endParaRPr lang="en-US" smtClean="0"/>
          </a:p>
          <a:p>
            <a:r>
              <a:rPr lang="en-US" smtClean="0"/>
              <a:t>(</a:t>
            </a:r>
            <a:r>
              <a:rPr lang="en-US"/>
              <a:t>ex: R.id.btn1).</a:t>
            </a:r>
          </a:p>
        </p:txBody>
      </p:sp>
    </p:spTree>
    <p:extLst>
      <p:ext uri="{BB962C8B-B14F-4D97-AF65-F5344CB8AC3E}">
        <p14:creationId xmlns:p14="http://schemas.microsoft.com/office/powerpoint/2010/main" val="267416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295" y="222195"/>
            <a:ext cx="4428445" cy="610820"/>
          </a:xfrm>
        </p:spPr>
        <p:txBody>
          <a:bodyPr>
            <a:normAutofit fontScale="90000"/>
          </a:bodyPr>
          <a:lstStyle/>
          <a:p>
            <a:pPr algn="r"/>
            <a:r>
              <a:rPr lang="en-US"/>
              <a:t>EditText</a:t>
            </a:r>
          </a:p>
        </p:txBody>
      </p:sp>
      <p:sp>
        <p:nvSpPr>
          <p:cNvPr id="3" name="Content Placeholder 2"/>
          <p:cNvSpPr>
            <a:spLocks noGrp="1"/>
          </p:cNvSpPr>
          <p:nvPr>
            <p:ph idx="1"/>
          </p:nvPr>
        </p:nvSpPr>
        <p:spPr>
          <a:xfrm>
            <a:off x="0" y="1710178"/>
            <a:ext cx="8246070" cy="5147822"/>
          </a:xfrm>
        </p:spPr>
        <p:txBody>
          <a:bodyPr>
            <a:noAutofit/>
          </a:bodyPr>
          <a:lstStyle/>
          <a:p>
            <a:pPr marL="0" indent="0">
              <a:buNone/>
            </a:pPr>
            <a:r>
              <a:rPr lang="en-US" sz="1800" b="1" smtClean="0">
                <a:solidFill>
                  <a:schemeClr val="accent4">
                    <a:lumMod val="75000"/>
                  </a:schemeClr>
                </a:solidFill>
              </a:rPr>
              <a:t>File MainActivity.xml</a:t>
            </a:r>
          </a:p>
          <a:p>
            <a:pPr marL="0" indent="0">
              <a:buNone/>
            </a:pPr>
            <a:endParaRPr lang="en-US" sz="1400">
              <a:solidFill>
                <a:schemeClr val="accent4">
                  <a:lumMod val="75000"/>
                </a:schemeClr>
              </a:solidFill>
            </a:endParaRPr>
          </a:p>
          <a:p>
            <a:pPr marL="0" indent="0">
              <a:buNone/>
            </a:pPr>
            <a:r>
              <a:rPr lang="en-US" sz="1400">
                <a:solidFill>
                  <a:schemeClr val="accent4">
                    <a:lumMod val="75000"/>
                  </a:schemeClr>
                </a:solidFill>
              </a:rPr>
              <a:t>&lt;?xml version="1.0" encoding="utf-8</a:t>
            </a:r>
            <a:r>
              <a:rPr lang="en-US" sz="1400" smtClean="0">
                <a:solidFill>
                  <a:schemeClr val="accent4">
                    <a:lumMod val="75000"/>
                  </a:schemeClr>
                </a:solidFill>
              </a:rPr>
              <a:t>"?&gt;</a:t>
            </a:r>
          </a:p>
          <a:p>
            <a:pPr marL="0" indent="0">
              <a:buNone/>
            </a:pPr>
            <a:r>
              <a:rPr lang="en-US" sz="1400">
                <a:solidFill>
                  <a:schemeClr val="accent4">
                    <a:lumMod val="75000"/>
                  </a:schemeClr>
                </a:solidFill>
              </a:rPr>
              <a:t>&lt;LinearLayout xmlns:android="http://schemas.android.com/apk/res/android"</a:t>
            </a:r>
          </a:p>
          <a:p>
            <a:pPr marL="0" indent="0">
              <a:buNone/>
            </a:pPr>
            <a:r>
              <a:rPr lang="en-US" sz="1400" smtClean="0">
                <a:solidFill>
                  <a:schemeClr val="accent4">
                    <a:lumMod val="75000"/>
                  </a:schemeClr>
                </a:solidFill>
              </a:rPr>
              <a:t>	android:orientation</a:t>
            </a:r>
            <a:r>
              <a:rPr lang="en-US" sz="1400">
                <a:solidFill>
                  <a:schemeClr val="accent4">
                    <a:lumMod val="75000"/>
                  </a:schemeClr>
                </a:solidFill>
              </a:rPr>
              <a:t>="vertical"</a:t>
            </a:r>
          </a:p>
          <a:p>
            <a:pPr marL="0" indent="0">
              <a:buNone/>
            </a:pPr>
            <a:r>
              <a:rPr lang="en-US" sz="1400" smtClean="0">
                <a:solidFill>
                  <a:schemeClr val="accent4">
                    <a:lumMod val="75000"/>
                  </a:schemeClr>
                </a:solidFill>
              </a:rPr>
              <a:t>	android:layout_width</a:t>
            </a:r>
            <a:r>
              <a:rPr lang="en-US" sz="1400">
                <a:solidFill>
                  <a:schemeClr val="accent4">
                    <a:lumMod val="75000"/>
                  </a:schemeClr>
                </a:solidFill>
              </a:rPr>
              <a:t>="fill_parent"</a:t>
            </a:r>
          </a:p>
          <a:p>
            <a:pPr marL="0" indent="0">
              <a:buNone/>
            </a:pPr>
            <a:r>
              <a:rPr lang="en-US" sz="1400" smtClean="0">
                <a:solidFill>
                  <a:schemeClr val="accent4">
                    <a:lumMod val="75000"/>
                  </a:schemeClr>
                </a:solidFill>
              </a:rPr>
              <a:t>	android:layout_height</a:t>
            </a:r>
            <a:r>
              <a:rPr lang="en-US" sz="1400">
                <a:solidFill>
                  <a:schemeClr val="accent4">
                    <a:lumMod val="75000"/>
                  </a:schemeClr>
                </a:solidFill>
              </a:rPr>
              <a:t>="fill_parent"</a:t>
            </a:r>
          </a:p>
          <a:p>
            <a:pPr marL="0" indent="0">
              <a:buNone/>
            </a:pPr>
            <a:r>
              <a:rPr lang="en-US" sz="1400" smtClean="0">
                <a:solidFill>
                  <a:schemeClr val="accent4">
                    <a:lumMod val="75000"/>
                  </a:schemeClr>
                </a:solidFill>
              </a:rPr>
              <a:t>	android:gravity</a:t>
            </a:r>
            <a:r>
              <a:rPr lang="en-US" sz="1400">
                <a:solidFill>
                  <a:schemeClr val="accent4">
                    <a:lumMod val="75000"/>
                  </a:schemeClr>
                </a:solidFill>
              </a:rPr>
              <a:t>="center_horizontal</a:t>
            </a:r>
            <a:r>
              <a:rPr lang="en-US" sz="1400" smtClean="0">
                <a:solidFill>
                  <a:schemeClr val="accent4">
                    <a:lumMod val="75000"/>
                  </a:schemeClr>
                </a:solidFill>
              </a:rPr>
              <a:t>"&gt;</a:t>
            </a:r>
          </a:p>
          <a:p>
            <a:pPr marL="0" indent="0">
              <a:buNone/>
            </a:pPr>
            <a:r>
              <a:rPr lang="en-US" sz="1400">
                <a:solidFill>
                  <a:schemeClr val="accent4">
                    <a:lumMod val="75000"/>
                  </a:schemeClr>
                </a:solidFill>
              </a:rPr>
              <a:t>&lt;</a:t>
            </a:r>
            <a:r>
              <a:rPr lang="en-US" sz="1400" smtClean="0">
                <a:solidFill>
                  <a:schemeClr val="accent4">
                    <a:lumMod val="75000"/>
                  </a:schemeClr>
                </a:solidFill>
              </a:rPr>
              <a:t>EditText	android:text=“@string/isinya"</a:t>
            </a:r>
            <a:endParaRPr lang="en-US" sz="1400">
              <a:solidFill>
                <a:schemeClr val="accent4">
                  <a:lumMod val="75000"/>
                </a:schemeClr>
              </a:solidFill>
            </a:endParaRPr>
          </a:p>
          <a:p>
            <a:pPr marL="0" indent="0">
              <a:buNone/>
            </a:pPr>
            <a:r>
              <a:rPr lang="en-US" sz="1400" smtClean="0">
                <a:solidFill>
                  <a:schemeClr val="accent4">
                    <a:lumMod val="75000"/>
                  </a:schemeClr>
                </a:solidFill>
              </a:rPr>
              <a:t>	android:id</a:t>
            </a:r>
            <a:r>
              <a:rPr lang="en-US" sz="1400">
                <a:solidFill>
                  <a:schemeClr val="accent4">
                    <a:lumMod val="75000"/>
                  </a:schemeClr>
                </a:solidFill>
              </a:rPr>
              <a:t>="@+id/txtEdit"</a:t>
            </a:r>
          </a:p>
          <a:p>
            <a:pPr marL="0" indent="0">
              <a:buNone/>
            </a:pPr>
            <a:r>
              <a:rPr lang="en-US" sz="1400" smtClean="0">
                <a:solidFill>
                  <a:schemeClr val="accent4">
                    <a:lumMod val="75000"/>
                  </a:schemeClr>
                </a:solidFill>
              </a:rPr>
              <a:t>	android:layout_width</a:t>
            </a:r>
            <a:r>
              <a:rPr lang="en-US" sz="1400">
                <a:solidFill>
                  <a:schemeClr val="accent4">
                    <a:lumMod val="75000"/>
                  </a:schemeClr>
                </a:solidFill>
              </a:rPr>
              <a:t>="fill_parent"</a:t>
            </a:r>
          </a:p>
          <a:p>
            <a:pPr marL="0" indent="0">
              <a:buNone/>
            </a:pPr>
            <a:r>
              <a:rPr lang="en-US" sz="1400" smtClean="0">
                <a:solidFill>
                  <a:schemeClr val="accent4">
                    <a:lumMod val="75000"/>
                  </a:schemeClr>
                </a:solidFill>
              </a:rPr>
              <a:t>	android:layout_height</a:t>
            </a:r>
            <a:r>
              <a:rPr lang="en-US" sz="1400">
                <a:solidFill>
                  <a:schemeClr val="accent4">
                    <a:lumMod val="75000"/>
                  </a:schemeClr>
                </a:solidFill>
              </a:rPr>
              <a:t>="wrap_content</a:t>
            </a:r>
            <a:r>
              <a:rPr lang="en-US" sz="1400" smtClean="0">
                <a:solidFill>
                  <a:schemeClr val="accent4">
                    <a:lumMod val="75000"/>
                  </a:schemeClr>
                </a:solidFill>
              </a:rPr>
              <a:t>"&gt;&lt;/</a:t>
            </a:r>
            <a:r>
              <a:rPr lang="en-US" sz="1400">
                <a:solidFill>
                  <a:schemeClr val="accent4">
                    <a:lumMod val="75000"/>
                  </a:schemeClr>
                </a:solidFill>
              </a:rPr>
              <a:t>EditText&gt;</a:t>
            </a:r>
          </a:p>
          <a:p>
            <a:pPr marL="0" indent="0">
              <a:buNone/>
            </a:pPr>
            <a:r>
              <a:rPr lang="en-US" sz="1400">
                <a:solidFill>
                  <a:schemeClr val="accent4">
                    <a:lumMod val="75000"/>
                  </a:schemeClr>
                </a:solidFill>
              </a:rPr>
              <a:t>&lt;</a:t>
            </a:r>
            <a:r>
              <a:rPr lang="en-US" sz="1400" smtClean="0">
                <a:solidFill>
                  <a:schemeClr val="accent4">
                    <a:lumMod val="75000"/>
                  </a:schemeClr>
                </a:solidFill>
              </a:rPr>
              <a:t>Button	android:text</a:t>
            </a:r>
            <a:r>
              <a:rPr lang="en-US" sz="1400">
                <a:solidFill>
                  <a:schemeClr val="accent4">
                    <a:lumMod val="75000"/>
                  </a:schemeClr>
                </a:solidFill>
              </a:rPr>
              <a:t>="@string/strBtn1"</a:t>
            </a:r>
          </a:p>
          <a:p>
            <a:pPr marL="0" indent="0">
              <a:buNone/>
            </a:pPr>
            <a:r>
              <a:rPr lang="en-US" sz="1400" smtClean="0">
                <a:solidFill>
                  <a:schemeClr val="accent4">
                    <a:lumMod val="75000"/>
                  </a:schemeClr>
                </a:solidFill>
              </a:rPr>
              <a:t>	android:id</a:t>
            </a:r>
            <a:r>
              <a:rPr lang="en-US" sz="1400">
                <a:solidFill>
                  <a:schemeClr val="accent4">
                    <a:lumMod val="75000"/>
                  </a:schemeClr>
                </a:solidFill>
              </a:rPr>
              <a:t>="@+id/btn1"</a:t>
            </a:r>
          </a:p>
          <a:p>
            <a:pPr marL="0" indent="0">
              <a:buNone/>
            </a:pPr>
            <a:r>
              <a:rPr lang="en-US" sz="1400" smtClean="0">
                <a:solidFill>
                  <a:schemeClr val="accent4">
                    <a:lumMod val="75000"/>
                  </a:schemeClr>
                </a:solidFill>
              </a:rPr>
              <a:t>	android:layout_width</a:t>
            </a:r>
            <a:r>
              <a:rPr lang="en-US" sz="1400">
                <a:solidFill>
                  <a:schemeClr val="accent4">
                    <a:lumMod val="75000"/>
                  </a:schemeClr>
                </a:solidFill>
              </a:rPr>
              <a:t>="wrap_content"</a:t>
            </a:r>
          </a:p>
          <a:p>
            <a:pPr marL="0" indent="0">
              <a:buNone/>
            </a:pPr>
            <a:r>
              <a:rPr lang="en-US" sz="1400" smtClean="0">
                <a:solidFill>
                  <a:schemeClr val="accent4">
                    <a:lumMod val="75000"/>
                  </a:schemeClr>
                </a:solidFill>
              </a:rPr>
              <a:t>	android:layout_height</a:t>
            </a:r>
            <a:r>
              <a:rPr lang="en-US" sz="1400">
                <a:solidFill>
                  <a:schemeClr val="accent4">
                    <a:lumMod val="75000"/>
                  </a:schemeClr>
                </a:solidFill>
              </a:rPr>
              <a:t>="wrap_content</a:t>
            </a:r>
            <a:r>
              <a:rPr lang="en-US" sz="1400" smtClean="0">
                <a:solidFill>
                  <a:schemeClr val="accent4">
                    <a:lumMod val="75000"/>
                  </a:schemeClr>
                </a:solidFill>
              </a:rPr>
              <a:t>"&gt;&lt;/</a:t>
            </a:r>
            <a:r>
              <a:rPr lang="en-US" sz="1400">
                <a:solidFill>
                  <a:schemeClr val="accent4">
                    <a:lumMod val="75000"/>
                  </a:schemeClr>
                </a:solidFill>
              </a:rPr>
              <a:t>Button</a:t>
            </a:r>
            <a:r>
              <a:rPr lang="en-US" sz="1400" smtClean="0">
                <a:solidFill>
                  <a:schemeClr val="accent4">
                    <a:lumMod val="75000"/>
                  </a:schemeClr>
                </a:solidFill>
              </a:rPr>
              <a:t>&gt;</a:t>
            </a:r>
          </a:p>
          <a:p>
            <a:pPr marL="0" indent="0">
              <a:buNone/>
            </a:pPr>
            <a:r>
              <a:rPr lang="en-US" sz="1400">
                <a:solidFill>
                  <a:schemeClr val="accent4">
                    <a:lumMod val="75000"/>
                  </a:schemeClr>
                </a:solidFill>
              </a:rPr>
              <a:t>&lt;/LinearLayout&gt;</a:t>
            </a:r>
          </a:p>
        </p:txBody>
      </p:sp>
      <p:sp>
        <p:nvSpPr>
          <p:cNvPr id="4" name="Rectangle 3"/>
          <p:cNvSpPr/>
          <p:nvPr/>
        </p:nvSpPr>
        <p:spPr>
          <a:xfrm>
            <a:off x="4266590" y="833015"/>
            <a:ext cx="4316353" cy="1754326"/>
          </a:xfrm>
          <a:prstGeom prst="rect">
            <a:avLst/>
          </a:prstGeom>
          <a:ln>
            <a:solidFill>
              <a:schemeClr val="accent1">
                <a:shade val="50000"/>
              </a:schemeClr>
            </a:solidFill>
          </a:ln>
        </p:spPr>
        <p:txBody>
          <a:bodyPr wrap="square">
            <a:spAutoFit/>
          </a:bodyPr>
          <a:lstStyle/>
          <a:p>
            <a:r>
              <a:rPr lang="en-US" b="1"/>
              <a:t>File strings.xml</a:t>
            </a:r>
          </a:p>
          <a:p>
            <a:r>
              <a:rPr lang="en-US">
                <a:solidFill>
                  <a:schemeClr val="accent4">
                    <a:lumMod val="75000"/>
                  </a:schemeClr>
                </a:solidFill>
              </a:rPr>
              <a:t>&lt;?xml version="1.0" encoding="utf-8"?&gt;</a:t>
            </a:r>
          </a:p>
          <a:p>
            <a:r>
              <a:rPr lang="en-US">
                <a:solidFill>
                  <a:schemeClr val="accent4">
                    <a:lumMod val="75000"/>
                  </a:schemeClr>
                </a:solidFill>
              </a:rPr>
              <a:t>&lt;resources&gt;</a:t>
            </a:r>
          </a:p>
          <a:p>
            <a:r>
              <a:rPr lang="en-US">
                <a:solidFill>
                  <a:schemeClr val="accent4">
                    <a:lumMod val="75000"/>
                  </a:schemeClr>
                </a:solidFill>
              </a:rPr>
              <a:t>&lt;string name=“isinya"&gt;Type here&lt;/string&gt;</a:t>
            </a:r>
          </a:p>
          <a:p>
            <a:r>
              <a:rPr lang="en-US">
                <a:solidFill>
                  <a:schemeClr val="accent4">
                    <a:lumMod val="75000"/>
                  </a:schemeClr>
                </a:solidFill>
              </a:rPr>
              <a:t>&lt;string name="strBtn1"&gt;Tampilkan&lt;/string&gt;</a:t>
            </a:r>
          </a:p>
          <a:p>
            <a:r>
              <a:rPr lang="en-US">
                <a:solidFill>
                  <a:schemeClr val="accent4">
                    <a:lumMod val="75000"/>
                  </a:schemeClr>
                </a:solidFill>
              </a:rPr>
              <a:t>&lt;/resources&gt;</a:t>
            </a:r>
          </a:p>
        </p:txBody>
      </p:sp>
      <p:sp>
        <p:nvSpPr>
          <p:cNvPr id="5" name="Rectangle 4"/>
          <p:cNvSpPr/>
          <p:nvPr/>
        </p:nvSpPr>
        <p:spPr>
          <a:xfrm>
            <a:off x="4293136" y="2818180"/>
            <a:ext cx="4316353" cy="2308324"/>
          </a:xfrm>
          <a:prstGeom prst="rect">
            <a:avLst/>
          </a:prstGeom>
          <a:ln>
            <a:solidFill>
              <a:schemeClr val="accent1">
                <a:shade val="50000"/>
              </a:schemeClr>
            </a:solidFill>
          </a:ln>
        </p:spPr>
        <p:txBody>
          <a:bodyPr wrap="square">
            <a:spAutoFit/>
          </a:bodyPr>
          <a:lstStyle/>
          <a:p>
            <a:r>
              <a:rPr lang="en-US">
                <a:solidFill>
                  <a:srgbClr val="E20071"/>
                </a:solidFill>
              </a:rPr>
              <a:t>android:gravity</a:t>
            </a:r>
          </a:p>
          <a:p>
            <a:r>
              <a:rPr lang="en-US"/>
              <a:t>Digunakan untuk mengatur bagaimana suatu content  dalam sebuah object </a:t>
            </a:r>
          </a:p>
          <a:p>
            <a:r>
              <a:rPr lang="en-US"/>
              <a:t>ditempatkan secara X dan Y axis di dalam object itu sendiri. Value ini bisa diisi satu </a:t>
            </a:r>
          </a:p>
          <a:p>
            <a:r>
              <a:rPr lang="en-US"/>
              <a:t>atau lebih (dipisahkan dengan “|”) dari konstanta-konstanta yang disediakan untuk </a:t>
            </a:r>
          </a:p>
          <a:p>
            <a:r>
              <a:rPr lang="en-US"/>
              <a:t>gravity.</a:t>
            </a:r>
          </a:p>
        </p:txBody>
      </p:sp>
    </p:spTree>
    <p:extLst>
      <p:ext uri="{BB962C8B-B14F-4D97-AF65-F5344CB8AC3E}">
        <p14:creationId xmlns:p14="http://schemas.microsoft.com/office/powerpoint/2010/main" val="3121224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295" y="222195"/>
            <a:ext cx="4428445" cy="610820"/>
          </a:xfrm>
        </p:spPr>
        <p:txBody>
          <a:bodyPr>
            <a:normAutofit fontScale="90000"/>
          </a:bodyPr>
          <a:lstStyle/>
          <a:p>
            <a:pPr algn="r"/>
            <a:r>
              <a:rPr lang="en-US"/>
              <a:t>CheckBox</a:t>
            </a:r>
          </a:p>
        </p:txBody>
      </p:sp>
      <p:sp>
        <p:nvSpPr>
          <p:cNvPr id="3" name="Content Placeholder 2"/>
          <p:cNvSpPr>
            <a:spLocks noGrp="1"/>
          </p:cNvSpPr>
          <p:nvPr>
            <p:ph idx="1"/>
          </p:nvPr>
        </p:nvSpPr>
        <p:spPr>
          <a:xfrm>
            <a:off x="0" y="1710178"/>
            <a:ext cx="8246070" cy="5147822"/>
          </a:xfrm>
        </p:spPr>
        <p:txBody>
          <a:bodyPr>
            <a:noAutofit/>
          </a:bodyPr>
          <a:lstStyle/>
          <a:p>
            <a:pPr marL="0" indent="0">
              <a:buNone/>
            </a:pPr>
            <a:r>
              <a:rPr lang="en-US" sz="1800" b="1" smtClean="0">
                <a:solidFill>
                  <a:schemeClr val="accent4">
                    <a:lumMod val="75000"/>
                  </a:schemeClr>
                </a:solidFill>
              </a:rPr>
              <a:t>File MainActivity.xml</a:t>
            </a:r>
          </a:p>
          <a:p>
            <a:pPr marL="0" indent="0">
              <a:buNone/>
            </a:pPr>
            <a:endParaRPr lang="en-US" sz="1400" smtClean="0">
              <a:solidFill>
                <a:schemeClr val="accent4">
                  <a:lumMod val="75000"/>
                </a:schemeClr>
              </a:solidFill>
            </a:endParaRPr>
          </a:p>
          <a:p>
            <a:pPr marL="0" indent="0">
              <a:buNone/>
            </a:pPr>
            <a:r>
              <a:rPr lang="en-US" sz="1400" smtClean="0">
                <a:solidFill>
                  <a:schemeClr val="accent4">
                    <a:lumMod val="75000"/>
                  </a:schemeClr>
                </a:solidFill>
              </a:rPr>
              <a:t>&lt;?</a:t>
            </a:r>
            <a:r>
              <a:rPr lang="en-US" sz="1400">
                <a:solidFill>
                  <a:schemeClr val="accent4">
                    <a:lumMod val="75000"/>
                  </a:schemeClr>
                </a:solidFill>
              </a:rPr>
              <a:t>xml version="1.0" encoding="utf-8"?&gt;</a:t>
            </a:r>
          </a:p>
          <a:p>
            <a:pPr marL="0" indent="0">
              <a:buNone/>
            </a:pPr>
            <a:r>
              <a:rPr lang="en-US" sz="1400">
                <a:solidFill>
                  <a:schemeClr val="accent4">
                    <a:lumMod val="75000"/>
                  </a:schemeClr>
                </a:solidFill>
              </a:rPr>
              <a:t>&lt;LinearLayout xmlns:android="http://schemas.android.com/apk/res/android"</a:t>
            </a:r>
          </a:p>
          <a:p>
            <a:pPr marL="0" indent="0">
              <a:buNone/>
            </a:pPr>
            <a:r>
              <a:rPr lang="en-US" sz="1400">
                <a:solidFill>
                  <a:schemeClr val="accent4">
                    <a:lumMod val="75000"/>
                  </a:schemeClr>
                </a:solidFill>
              </a:rPr>
              <a:t>android:orientation="vertical"</a:t>
            </a:r>
          </a:p>
          <a:p>
            <a:pPr marL="0" indent="0">
              <a:buNone/>
            </a:pPr>
            <a:r>
              <a:rPr lang="en-US" sz="1400">
                <a:solidFill>
                  <a:schemeClr val="accent4">
                    <a:lumMod val="75000"/>
                  </a:schemeClr>
                </a:solidFill>
              </a:rPr>
              <a:t>android:layout_width="fill_parent"</a:t>
            </a:r>
          </a:p>
          <a:p>
            <a:pPr marL="0" indent="0">
              <a:buNone/>
            </a:pPr>
            <a:r>
              <a:rPr lang="en-US" sz="1400">
                <a:solidFill>
                  <a:schemeClr val="accent4">
                    <a:lumMod val="75000"/>
                  </a:schemeClr>
                </a:solidFill>
              </a:rPr>
              <a:t>android:layout_height="fill_parent"</a:t>
            </a:r>
          </a:p>
          <a:p>
            <a:pPr marL="0" indent="0">
              <a:buNone/>
            </a:pPr>
            <a:r>
              <a:rPr lang="en-US" sz="1400">
                <a:solidFill>
                  <a:schemeClr val="accent4">
                    <a:lumMod val="75000"/>
                  </a:schemeClr>
                </a:solidFill>
              </a:rPr>
              <a:t>&gt; </a:t>
            </a:r>
            <a:endParaRPr lang="en-US" sz="1400" smtClean="0">
              <a:solidFill>
                <a:schemeClr val="accent4">
                  <a:lumMod val="75000"/>
                </a:schemeClr>
              </a:solidFill>
            </a:endParaRPr>
          </a:p>
          <a:p>
            <a:pPr marL="0" indent="0">
              <a:buNone/>
            </a:pPr>
            <a:r>
              <a:rPr lang="en-US" sz="1400">
                <a:solidFill>
                  <a:schemeClr val="accent4">
                    <a:lumMod val="75000"/>
                  </a:schemeClr>
                </a:solidFill>
              </a:rPr>
              <a:t>&lt;TextView</a:t>
            </a:r>
          </a:p>
          <a:p>
            <a:pPr marL="0" indent="0">
              <a:buNone/>
            </a:pPr>
            <a:r>
              <a:rPr lang="en-US" sz="1400">
                <a:solidFill>
                  <a:schemeClr val="accent4">
                    <a:lumMod val="75000"/>
                  </a:schemeClr>
                </a:solidFill>
              </a:rPr>
              <a:t>android:layout_width="fill_parent"</a:t>
            </a:r>
          </a:p>
          <a:p>
            <a:pPr marL="0" indent="0">
              <a:buNone/>
            </a:pPr>
            <a:r>
              <a:rPr lang="en-US" sz="1400">
                <a:solidFill>
                  <a:schemeClr val="accent4">
                    <a:lumMod val="75000"/>
                  </a:schemeClr>
                </a:solidFill>
              </a:rPr>
              <a:t>android:layout_height="wrap_content"</a:t>
            </a:r>
          </a:p>
          <a:p>
            <a:pPr marL="0" indent="0">
              <a:buNone/>
            </a:pPr>
            <a:r>
              <a:rPr lang="en-US" sz="1400">
                <a:solidFill>
                  <a:schemeClr val="accent4">
                    <a:lumMod val="75000"/>
                  </a:schemeClr>
                </a:solidFill>
              </a:rPr>
              <a:t>android:text="@string/hello"</a:t>
            </a:r>
          </a:p>
          <a:p>
            <a:pPr marL="0" indent="0">
              <a:buNone/>
            </a:pPr>
            <a:r>
              <a:rPr lang="en-US" sz="1400">
                <a:solidFill>
                  <a:schemeClr val="accent4">
                    <a:lumMod val="75000"/>
                  </a:schemeClr>
                </a:solidFill>
              </a:rPr>
              <a:t>/&gt;</a:t>
            </a:r>
          </a:p>
          <a:p>
            <a:pPr marL="0" indent="0">
              <a:buNone/>
            </a:pPr>
            <a:r>
              <a:rPr lang="en-US" sz="1400">
                <a:solidFill>
                  <a:schemeClr val="accent4">
                    <a:lumMod val="75000"/>
                  </a:schemeClr>
                </a:solidFill>
              </a:rPr>
              <a:t>&lt;CheckBox</a:t>
            </a:r>
          </a:p>
          <a:p>
            <a:pPr marL="0" indent="0">
              <a:buNone/>
            </a:pPr>
            <a:r>
              <a:rPr lang="en-US" sz="1400">
                <a:solidFill>
                  <a:schemeClr val="accent4">
                    <a:lumMod val="75000"/>
                  </a:schemeClr>
                </a:solidFill>
              </a:rPr>
              <a:t>android:id="@+id/cb1"</a:t>
            </a:r>
          </a:p>
          <a:p>
            <a:pPr marL="0" indent="0">
              <a:buNone/>
            </a:pPr>
            <a:r>
              <a:rPr lang="en-US" sz="1400">
                <a:solidFill>
                  <a:schemeClr val="accent4">
                    <a:lumMod val="75000"/>
                  </a:schemeClr>
                </a:solidFill>
              </a:rPr>
              <a:t>android:layout_width="wrap_content"</a:t>
            </a:r>
          </a:p>
          <a:p>
            <a:pPr marL="0" indent="0">
              <a:buNone/>
            </a:pPr>
            <a:r>
              <a:rPr lang="en-US" sz="1400">
                <a:solidFill>
                  <a:schemeClr val="accent4">
                    <a:lumMod val="75000"/>
                  </a:schemeClr>
                </a:solidFill>
              </a:rPr>
              <a:t>android:layout_height="wrap_content"</a:t>
            </a:r>
          </a:p>
          <a:p>
            <a:pPr marL="0" indent="0">
              <a:buNone/>
            </a:pPr>
            <a:r>
              <a:rPr lang="en-US" sz="1400">
                <a:solidFill>
                  <a:schemeClr val="accent4">
                    <a:lumMod val="75000"/>
                  </a:schemeClr>
                </a:solidFill>
              </a:rPr>
              <a:t>android:text="@string/check1"</a:t>
            </a:r>
          </a:p>
          <a:p>
            <a:pPr marL="0" indent="0">
              <a:buNone/>
            </a:pPr>
            <a:r>
              <a:rPr lang="en-US" sz="1400">
                <a:solidFill>
                  <a:schemeClr val="accent4">
                    <a:lumMod val="75000"/>
                  </a:schemeClr>
                </a:solidFill>
              </a:rPr>
              <a:t>/&gt;</a:t>
            </a:r>
          </a:p>
          <a:p>
            <a:pPr marL="0" indent="0">
              <a:buNone/>
            </a:pPr>
            <a:r>
              <a:rPr lang="en-US" sz="1400">
                <a:solidFill>
                  <a:schemeClr val="accent4">
                    <a:lumMod val="75000"/>
                  </a:schemeClr>
                </a:solidFill>
              </a:rPr>
              <a:t>&lt;/LinearLayout&gt;</a:t>
            </a:r>
          </a:p>
        </p:txBody>
      </p:sp>
      <p:sp>
        <p:nvSpPr>
          <p:cNvPr id="4" name="Rectangle 3"/>
          <p:cNvSpPr/>
          <p:nvPr/>
        </p:nvSpPr>
        <p:spPr>
          <a:xfrm>
            <a:off x="3965755" y="3123590"/>
            <a:ext cx="5335524" cy="1815882"/>
          </a:xfrm>
          <a:prstGeom prst="rect">
            <a:avLst/>
          </a:prstGeom>
          <a:ln>
            <a:solidFill>
              <a:schemeClr val="accent1">
                <a:shade val="50000"/>
              </a:schemeClr>
            </a:solidFill>
          </a:ln>
        </p:spPr>
        <p:txBody>
          <a:bodyPr wrap="square">
            <a:spAutoFit/>
          </a:bodyPr>
          <a:lstStyle/>
          <a:p>
            <a:r>
              <a:rPr lang="en-US" sz="1600" b="1"/>
              <a:t>File strings.xml</a:t>
            </a:r>
          </a:p>
          <a:p>
            <a:r>
              <a:rPr lang="en-US" sz="1600">
                <a:solidFill>
                  <a:schemeClr val="accent4">
                    <a:lumMod val="75000"/>
                  </a:schemeClr>
                </a:solidFill>
              </a:rPr>
              <a:t>&lt;?xml version="1.0" encoding="utf-8"?&gt;</a:t>
            </a:r>
          </a:p>
          <a:p>
            <a:r>
              <a:rPr lang="en-US" sz="1600">
                <a:solidFill>
                  <a:schemeClr val="accent4">
                    <a:lumMod val="75000"/>
                  </a:schemeClr>
                </a:solidFill>
              </a:rPr>
              <a:t>&lt;resources&gt;</a:t>
            </a:r>
          </a:p>
          <a:p>
            <a:r>
              <a:rPr lang="en-US" sz="1600">
                <a:solidFill>
                  <a:schemeClr val="accent4">
                    <a:lumMod val="75000"/>
                  </a:schemeClr>
                </a:solidFill>
              </a:rPr>
              <a:t>&lt;string name="hello"&gt;Please check item you choose&lt;/string&gt;</a:t>
            </a:r>
          </a:p>
          <a:p>
            <a:r>
              <a:rPr lang="en-US" sz="1600">
                <a:solidFill>
                  <a:schemeClr val="accent4">
                    <a:lumMod val="75000"/>
                  </a:schemeClr>
                </a:solidFill>
              </a:rPr>
              <a:t>&lt;string name="app_name"&gt;Demo CheckBox&lt;/string&gt;</a:t>
            </a:r>
          </a:p>
          <a:p>
            <a:r>
              <a:rPr lang="en-US" sz="1600">
                <a:solidFill>
                  <a:schemeClr val="accent4">
                    <a:lumMod val="75000"/>
                  </a:schemeClr>
                </a:solidFill>
              </a:rPr>
              <a:t>&lt;string name="check1"&gt;Item 1&lt;/string&gt;</a:t>
            </a:r>
          </a:p>
          <a:p>
            <a:r>
              <a:rPr lang="en-US" sz="1600">
                <a:solidFill>
                  <a:schemeClr val="accent4">
                    <a:lumMod val="75000"/>
                  </a:schemeClr>
                </a:solidFill>
              </a:rPr>
              <a:t>&lt;/resources&gt;</a:t>
            </a:r>
          </a:p>
        </p:txBody>
      </p:sp>
    </p:spTree>
    <p:extLst>
      <p:ext uri="{BB962C8B-B14F-4D97-AF65-F5344CB8AC3E}">
        <p14:creationId xmlns:p14="http://schemas.microsoft.com/office/powerpoint/2010/main" val="204279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1" y="222195"/>
            <a:ext cx="6719020" cy="610820"/>
          </a:xfrm>
        </p:spPr>
        <p:txBody>
          <a:bodyPr>
            <a:normAutofit fontScale="90000"/>
          </a:bodyPr>
          <a:lstStyle/>
          <a:p>
            <a:pPr algn="r"/>
            <a:r>
              <a:rPr lang="en-US" b="1"/>
              <a:t>Memberikan Aksi Pada </a:t>
            </a:r>
            <a:r>
              <a:rPr lang="en-US" b="1" smtClean="0"/>
              <a:t>CheckBox</a:t>
            </a:r>
            <a:endParaRPr lang="en-US" b="1"/>
          </a:p>
        </p:txBody>
      </p:sp>
      <p:sp>
        <p:nvSpPr>
          <p:cNvPr id="3" name="Content Placeholder 2"/>
          <p:cNvSpPr>
            <a:spLocks noGrp="1"/>
          </p:cNvSpPr>
          <p:nvPr>
            <p:ph idx="1"/>
          </p:nvPr>
        </p:nvSpPr>
        <p:spPr>
          <a:xfrm>
            <a:off x="-1" y="841255"/>
            <a:ext cx="9305855" cy="5566870"/>
          </a:xfrm>
        </p:spPr>
        <p:txBody>
          <a:bodyPr>
            <a:noAutofit/>
          </a:bodyPr>
          <a:lstStyle/>
          <a:p>
            <a:pPr marL="0" indent="0">
              <a:buNone/>
            </a:pPr>
            <a:r>
              <a:rPr lang="en-US" sz="1800" smtClean="0"/>
              <a:t>public </a:t>
            </a:r>
            <a:r>
              <a:rPr lang="en-US" sz="1800"/>
              <a:t>class MainActivity extends AppCompatActivity   {</a:t>
            </a:r>
          </a:p>
          <a:p>
            <a:pPr marL="0" indent="0">
              <a:buNone/>
            </a:pPr>
            <a:r>
              <a:rPr lang="en-US" sz="1800"/>
              <a:t>    CheckBox cb;</a:t>
            </a:r>
          </a:p>
          <a:p>
            <a:pPr marL="0" indent="0">
              <a:buNone/>
            </a:pPr>
            <a:r>
              <a:rPr lang="en-US" sz="1800"/>
              <a:t>    @Override</a:t>
            </a:r>
          </a:p>
          <a:p>
            <a:pPr marL="0" indent="0">
              <a:buNone/>
            </a:pPr>
            <a:r>
              <a:rPr lang="en-US" sz="1800"/>
              <a:t>    protected void onCreate(Bundle savedInstanceState) {</a:t>
            </a:r>
          </a:p>
          <a:p>
            <a:pPr marL="0" indent="0">
              <a:buNone/>
            </a:pPr>
            <a:r>
              <a:rPr lang="en-US" sz="1800"/>
              <a:t>        super.onCreate(savedInstanceState);</a:t>
            </a:r>
          </a:p>
          <a:p>
            <a:pPr marL="0" indent="0">
              <a:buNone/>
            </a:pPr>
            <a:r>
              <a:rPr lang="en-US" sz="1800"/>
              <a:t>        setContentView(R.layout.activity_main);</a:t>
            </a:r>
          </a:p>
          <a:p>
            <a:pPr marL="0" indent="0">
              <a:buNone/>
            </a:pPr>
            <a:r>
              <a:rPr lang="en-US" sz="1800"/>
              <a:t>        cb = (CheckBox) findViewById(R.id.cb1);</a:t>
            </a:r>
          </a:p>
          <a:p>
            <a:pPr marL="0" indent="0">
              <a:buNone/>
            </a:pPr>
            <a:r>
              <a:rPr lang="en-US" sz="1800"/>
              <a:t>        cb.setOnClickListener(new View.OnClickListener() {</a:t>
            </a:r>
          </a:p>
          <a:p>
            <a:pPr marL="0" indent="0">
              <a:buNone/>
            </a:pPr>
            <a:r>
              <a:rPr lang="en-US" sz="1800" smtClean="0"/>
              <a:t>      </a:t>
            </a:r>
            <a:r>
              <a:rPr lang="en-US" sz="1800"/>
              <a:t>@Override</a:t>
            </a:r>
          </a:p>
          <a:p>
            <a:pPr marL="0" indent="0">
              <a:buNone/>
            </a:pPr>
            <a:r>
              <a:rPr lang="en-US" sz="1800" smtClean="0"/>
              <a:t>       </a:t>
            </a:r>
            <a:r>
              <a:rPr lang="en-US" sz="1800"/>
              <a:t>public void onClick(View v) {</a:t>
            </a:r>
          </a:p>
          <a:p>
            <a:pPr marL="0" indent="0">
              <a:buNone/>
            </a:pPr>
            <a:r>
              <a:rPr lang="en-US" sz="1800" smtClean="0"/>
              <a:t>       </a:t>
            </a:r>
            <a:r>
              <a:rPr lang="en-US" sz="1800"/>
              <a:t>if (((CheckBox) v).isChecked()) {</a:t>
            </a:r>
          </a:p>
          <a:p>
            <a:pPr marL="0" indent="0">
              <a:buNone/>
            </a:pPr>
            <a:r>
              <a:rPr lang="en-US" sz="1800" smtClean="0"/>
              <a:t>          </a:t>
            </a:r>
            <a:r>
              <a:rPr lang="en-US" sz="1800"/>
              <a:t>Toast.makeText(MainActivity.this, </a:t>
            </a:r>
            <a:r>
              <a:rPr lang="en-US" sz="1800" smtClean="0"/>
              <a:t>Selected</a:t>
            </a:r>
            <a:r>
              <a:rPr lang="en-US" sz="1800"/>
              <a:t>",Toast.LENGTH_SHORT).show</a:t>
            </a:r>
            <a:r>
              <a:rPr lang="en-US" sz="1800" smtClean="0"/>
              <a:t>();}</a:t>
            </a:r>
          </a:p>
          <a:p>
            <a:pPr marL="0" indent="0">
              <a:buNone/>
            </a:pPr>
            <a:r>
              <a:rPr lang="en-US" sz="1800"/>
              <a:t> </a:t>
            </a:r>
            <a:r>
              <a:rPr lang="en-US" sz="1800" smtClean="0"/>
              <a:t>    </a:t>
            </a:r>
            <a:r>
              <a:rPr lang="en-US" sz="1800"/>
              <a:t>else </a:t>
            </a:r>
            <a:r>
              <a:rPr lang="en-US" sz="1800" smtClean="0"/>
              <a:t>{  </a:t>
            </a:r>
            <a:r>
              <a:rPr lang="en-US" sz="1800"/>
              <a:t>Toast.makeText(MainActivity.this, "Not selected",Toast.LENGTH_SHORT).show</a:t>
            </a:r>
            <a:r>
              <a:rPr lang="en-US" sz="1800" smtClean="0"/>
              <a:t>();   }</a:t>
            </a:r>
            <a:endParaRPr lang="en-US" sz="1800"/>
          </a:p>
          <a:p>
            <a:pPr marL="0" indent="0">
              <a:buNone/>
            </a:pPr>
            <a:r>
              <a:rPr lang="en-US" sz="1800"/>
              <a:t>            }</a:t>
            </a:r>
          </a:p>
          <a:p>
            <a:pPr marL="0" indent="0">
              <a:buNone/>
            </a:pPr>
            <a:r>
              <a:rPr lang="en-US" sz="1800"/>
              <a:t>        });</a:t>
            </a:r>
          </a:p>
          <a:p>
            <a:pPr marL="0" indent="0">
              <a:buNone/>
            </a:pPr>
            <a:r>
              <a:rPr lang="en-US" sz="1800"/>
              <a:t>    }</a:t>
            </a:r>
          </a:p>
          <a:p>
            <a:pPr marL="0" indent="0">
              <a:buNone/>
            </a:pPr>
            <a:r>
              <a:rPr lang="en-US" sz="1800"/>
              <a:t>}</a:t>
            </a:r>
          </a:p>
        </p:txBody>
      </p:sp>
      <p:sp>
        <p:nvSpPr>
          <p:cNvPr id="6" name="Rectangle 5"/>
          <p:cNvSpPr/>
          <p:nvPr/>
        </p:nvSpPr>
        <p:spPr>
          <a:xfrm>
            <a:off x="796049" y="5566870"/>
            <a:ext cx="5335524" cy="1077218"/>
          </a:xfrm>
          <a:prstGeom prst="rect">
            <a:avLst/>
          </a:prstGeom>
          <a:ln>
            <a:solidFill>
              <a:schemeClr val="accent1">
                <a:shade val="50000"/>
              </a:schemeClr>
            </a:solidFill>
          </a:ln>
        </p:spPr>
        <p:txBody>
          <a:bodyPr wrap="square">
            <a:spAutoFit/>
          </a:bodyPr>
          <a:lstStyle/>
          <a:p>
            <a:r>
              <a:rPr lang="en-US" sz="1600" b="1"/>
              <a:t>Ketika CheckBox dipilih, akan </a:t>
            </a:r>
          </a:p>
          <a:p>
            <a:r>
              <a:rPr lang="en-US" sz="1600" b="1"/>
              <a:t>memunculkan pesan “Selected”, ketika CheckBox di-unchecked, akan memunculkan pesan “Not </a:t>
            </a:r>
          </a:p>
          <a:p>
            <a:r>
              <a:rPr lang="en-US" sz="1600" b="1"/>
              <a:t>selected”</a:t>
            </a:r>
            <a:endParaRPr lang="en-US" sz="1600">
              <a:solidFill>
                <a:schemeClr val="accent4">
                  <a:lumMod val="75000"/>
                </a:schemeClr>
              </a:solidFill>
            </a:endParaRPr>
          </a:p>
        </p:txBody>
      </p:sp>
      <p:pic>
        <p:nvPicPr>
          <p:cNvPr id="7" name="Picture 6"/>
          <p:cNvPicPr>
            <a:picLocks noChangeAspect="1"/>
          </p:cNvPicPr>
          <p:nvPr/>
        </p:nvPicPr>
        <p:blipFill>
          <a:blip r:embed="rId2"/>
          <a:stretch>
            <a:fillRect/>
          </a:stretch>
        </p:blipFill>
        <p:spPr>
          <a:xfrm>
            <a:off x="6131573" y="882281"/>
            <a:ext cx="2705100" cy="5353050"/>
          </a:xfrm>
          <a:prstGeom prst="rect">
            <a:avLst/>
          </a:prstGeom>
        </p:spPr>
      </p:pic>
    </p:spTree>
    <p:extLst>
      <p:ext uri="{BB962C8B-B14F-4D97-AF65-F5344CB8AC3E}">
        <p14:creationId xmlns:p14="http://schemas.microsoft.com/office/powerpoint/2010/main" val="33013560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295" y="222195"/>
            <a:ext cx="4428445" cy="610820"/>
          </a:xfrm>
        </p:spPr>
        <p:txBody>
          <a:bodyPr>
            <a:normAutofit fontScale="90000"/>
          </a:bodyPr>
          <a:lstStyle/>
          <a:p>
            <a:pPr algn="r"/>
            <a:r>
              <a:rPr lang="en-US"/>
              <a:t>RadioButton</a:t>
            </a:r>
          </a:p>
        </p:txBody>
      </p:sp>
      <p:sp>
        <p:nvSpPr>
          <p:cNvPr id="3" name="Content Placeholder 2"/>
          <p:cNvSpPr>
            <a:spLocks noGrp="1"/>
          </p:cNvSpPr>
          <p:nvPr>
            <p:ph idx="1"/>
          </p:nvPr>
        </p:nvSpPr>
        <p:spPr>
          <a:xfrm>
            <a:off x="0" y="1710178"/>
            <a:ext cx="8246070" cy="5147822"/>
          </a:xfrm>
        </p:spPr>
        <p:txBody>
          <a:bodyPr>
            <a:noAutofit/>
          </a:bodyPr>
          <a:lstStyle/>
          <a:p>
            <a:pPr marL="0" indent="0">
              <a:buNone/>
            </a:pPr>
            <a:r>
              <a:rPr lang="en-US" sz="1800" smtClean="0">
                <a:solidFill>
                  <a:schemeClr val="accent4">
                    <a:lumMod val="75000"/>
                  </a:schemeClr>
                </a:solidFill>
              </a:rPr>
              <a:t>Widget RadioButton menyediakan </a:t>
            </a:r>
            <a:r>
              <a:rPr lang="en-US" sz="1800">
                <a:solidFill>
                  <a:schemeClr val="accent4">
                    <a:lumMod val="75000"/>
                  </a:schemeClr>
                </a:solidFill>
              </a:rPr>
              <a:t>dua pernyataan berupa cecked atau unchecked. </a:t>
            </a:r>
            <a:r>
              <a:rPr lang="en-US" sz="1800" smtClean="0">
                <a:solidFill>
                  <a:schemeClr val="accent4">
                    <a:lumMod val="75000"/>
                  </a:schemeClr>
                </a:solidFill>
              </a:rPr>
              <a:t> hanya </a:t>
            </a:r>
            <a:r>
              <a:rPr lang="en-US" sz="1800">
                <a:solidFill>
                  <a:schemeClr val="accent4">
                    <a:lumMod val="75000"/>
                  </a:schemeClr>
                </a:solidFill>
              </a:rPr>
              <a:t>bisa dipilih salah satu saja dari item yang </a:t>
            </a:r>
            <a:r>
              <a:rPr lang="en-US" sz="1800" smtClean="0">
                <a:solidFill>
                  <a:schemeClr val="accent4">
                    <a:lumMod val="75000"/>
                  </a:schemeClr>
                </a:solidFill>
              </a:rPr>
              <a:t>disediakan. Biasanya</a:t>
            </a:r>
            <a:r>
              <a:rPr lang="en-US" sz="1800">
                <a:solidFill>
                  <a:schemeClr val="accent4">
                    <a:lumMod val="75000"/>
                  </a:schemeClr>
                </a:solidFill>
              </a:rPr>
              <a:t>, RadioButton digunakan bersamaan dengan RadioGroup. ini digunakan untuk membatasi </a:t>
            </a:r>
          </a:p>
          <a:p>
            <a:pPr marL="0" indent="0">
              <a:buNone/>
            </a:pPr>
            <a:r>
              <a:rPr lang="en-US" sz="1800">
                <a:solidFill>
                  <a:schemeClr val="accent4">
                    <a:lumMod val="75000"/>
                  </a:schemeClr>
                </a:solidFill>
              </a:rPr>
              <a:t>pilihan pada RadioButton sehingga hanya bisa dipilih satu saja. </a:t>
            </a:r>
            <a:endParaRPr lang="en-US" sz="1400">
              <a:solidFill>
                <a:schemeClr val="accent4">
                  <a:lumMod val="75000"/>
                </a:schemeClr>
              </a:solidFill>
            </a:endParaRPr>
          </a:p>
        </p:txBody>
      </p:sp>
      <p:sp>
        <p:nvSpPr>
          <p:cNvPr id="4" name="Rectangle 3"/>
          <p:cNvSpPr/>
          <p:nvPr/>
        </p:nvSpPr>
        <p:spPr>
          <a:xfrm>
            <a:off x="143555" y="3123590"/>
            <a:ext cx="5335524" cy="2308324"/>
          </a:xfrm>
          <a:prstGeom prst="rect">
            <a:avLst/>
          </a:prstGeom>
          <a:ln>
            <a:solidFill>
              <a:schemeClr val="accent1">
                <a:shade val="50000"/>
              </a:schemeClr>
            </a:solidFill>
          </a:ln>
        </p:spPr>
        <p:txBody>
          <a:bodyPr wrap="square">
            <a:spAutoFit/>
          </a:bodyPr>
          <a:lstStyle/>
          <a:p>
            <a:r>
              <a:rPr lang="en-US" sz="1600" b="1"/>
              <a:t>File strings.xml</a:t>
            </a:r>
          </a:p>
          <a:p>
            <a:r>
              <a:rPr lang="en-US" sz="1600">
                <a:solidFill>
                  <a:schemeClr val="accent4">
                    <a:lumMod val="75000"/>
                  </a:schemeClr>
                </a:solidFill>
              </a:rPr>
              <a:t>&lt;?xml version="1.0" encoding="utf-8"?&gt;</a:t>
            </a:r>
          </a:p>
          <a:p>
            <a:r>
              <a:rPr lang="en-US" sz="1600">
                <a:solidFill>
                  <a:schemeClr val="accent4">
                    <a:lumMod val="75000"/>
                  </a:schemeClr>
                </a:solidFill>
              </a:rPr>
              <a:t>&lt;resources&gt;</a:t>
            </a:r>
          </a:p>
          <a:p>
            <a:r>
              <a:rPr lang="en-US" sz="1600">
                <a:solidFill>
                  <a:schemeClr val="accent4">
                    <a:lumMod val="75000"/>
                  </a:schemeClr>
                </a:solidFill>
              </a:rPr>
              <a:t>&lt;string name="app_name"&gt;Demo RadioButton&lt;/string&gt;</a:t>
            </a:r>
          </a:p>
          <a:p>
            <a:r>
              <a:rPr lang="en-US" sz="1600">
                <a:solidFill>
                  <a:schemeClr val="accent4">
                    <a:lumMod val="75000"/>
                  </a:schemeClr>
                </a:solidFill>
              </a:rPr>
              <a:t>&lt;string name="btnText"&gt;Exit&lt;/string&gt;</a:t>
            </a:r>
          </a:p>
          <a:p>
            <a:r>
              <a:rPr lang="en-US" sz="1600" smtClean="0">
                <a:solidFill>
                  <a:schemeClr val="accent4">
                    <a:lumMod val="75000"/>
                  </a:schemeClr>
                </a:solidFill>
              </a:rPr>
              <a:t>&lt;</a:t>
            </a:r>
            <a:r>
              <a:rPr lang="en-US" sz="1600">
                <a:solidFill>
                  <a:schemeClr val="accent4">
                    <a:lumMod val="75000"/>
                  </a:schemeClr>
                </a:solidFill>
              </a:rPr>
              <a:t>string name="strRd1"&gt;Red&lt;/string&gt;</a:t>
            </a:r>
          </a:p>
          <a:p>
            <a:r>
              <a:rPr lang="en-US" sz="1600">
                <a:solidFill>
                  <a:schemeClr val="accent4">
                    <a:lumMod val="75000"/>
                  </a:schemeClr>
                </a:solidFill>
              </a:rPr>
              <a:t>&lt;string name="strRd2"&gt;Green&lt;/string&gt;</a:t>
            </a:r>
          </a:p>
          <a:p>
            <a:r>
              <a:rPr lang="en-US" sz="1600">
                <a:solidFill>
                  <a:schemeClr val="accent4">
                    <a:lumMod val="75000"/>
                  </a:schemeClr>
                </a:solidFill>
              </a:rPr>
              <a:t>&lt;string name="strRd3"&gt;Blue&lt;/string&gt;</a:t>
            </a:r>
          </a:p>
          <a:p>
            <a:r>
              <a:rPr lang="en-US" sz="1600">
                <a:solidFill>
                  <a:schemeClr val="accent4">
                    <a:lumMod val="75000"/>
                  </a:schemeClr>
                </a:solidFill>
              </a:rPr>
              <a:t>&lt;/resources&gt;</a:t>
            </a:r>
          </a:p>
        </p:txBody>
      </p:sp>
    </p:spTree>
    <p:extLst>
      <p:ext uri="{BB962C8B-B14F-4D97-AF65-F5344CB8AC3E}">
        <p14:creationId xmlns:p14="http://schemas.microsoft.com/office/powerpoint/2010/main" val="31175784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295" y="222195"/>
            <a:ext cx="4428445" cy="610820"/>
          </a:xfrm>
        </p:spPr>
        <p:txBody>
          <a:bodyPr>
            <a:normAutofit fontScale="90000"/>
          </a:bodyPr>
          <a:lstStyle/>
          <a:p>
            <a:pPr algn="r"/>
            <a:r>
              <a:rPr lang="en-US" smtClean="0"/>
              <a:t>RadioButton</a:t>
            </a:r>
            <a:endParaRPr lang="en-US"/>
          </a:p>
        </p:txBody>
      </p:sp>
      <p:sp>
        <p:nvSpPr>
          <p:cNvPr id="3" name="Content Placeholder 2"/>
          <p:cNvSpPr>
            <a:spLocks noGrp="1"/>
          </p:cNvSpPr>
          <p:nvPr>
            <p:ph idx="1"/>
          </p:nvPr>
        </p:nvSpPr>
        <p:spPr>
          <a:xfrm>
            <a:off x="-37945" y="527605"/>
            <a:ext cx="8246070" cy="5147822"/>
          </a:xfrm>
        </p:spPr>
        <p:txBody>
          <a:bodyPr>
            <a:noAutofit/>
          </a:bodyPr>
          <a:lstStyle/>
          <a:p>
            <a:pPr marL="0" indent="0">
              <a:buNone/>
            </a:pPr>
            <a:r>
              <a:rPr lang="en-US" sz="1800" b="1" smtClean="0">
                <a:solidFill>
                  <a:schemeClr val="accent4">
                    <a:lumMod val="75000"/>
                  </a:schemeClr>
                </a:solidFill>
              </a:rPr>
              <a:t>File MainActivity.xml</a:t>
            </a:r>
          </a:p>
          <a:p>
            <a:pPr marL="0" indent="0">
              <a:buNone/>
            </a:pPr>
            <a:endParaRPr lang="en-US" sz="1400" smtClean="0">
              <a:solidFill>
                <a:schemeClr val="accent4">
                  <a:lumMod val="75000"/>
                </a:schemeClr>
              </a:solidFill>
            </a:endParaRPr>
          </a:p>
          <a:p>
            <a:pPr marL="0" indent="0">
              <a:buNone/>
            </a:pPr>
            <a:r>
              <a:rPr lang="en-US" sz="1400">
                <a:solidFill>
                  <a:schemeClr val="accent4">
                    <a:lumMod val="75000"/>
                  </a:schemeClr>
                </a:solidFill>
              </a:rPr>
              <a:t>&lt;?xml version="1.0" encoding="utf-8"?&gt;</a:t>
            </a:r>
          </a:p>
          <a:p>
            <a:pPr marL="0" indent="0">
              <a:buNone/>
            </a:pPr>
            <a:r>
              <a:rPr lang="en-US" sz="1400">
                <a:solidFill>
                  <a:schemeClr val="accent4">
                    <a:lumMod val="75000"/>
                  </a:schemeClr>
                </a:solidFill>
              </a:rPr>
              <a:t>&lt;LinearLayout xmlns:android="http://schemas.android.com/apk/res/android"</a:t>
            </a:r>
          </a:p>
          <a:p>
            <a:pPr marL="0" indent="0">
              <a:buNone/>
            </a:pPr>
            <a:r>
              <a:rPr lang="en-US" sz="1400">
                <a:solidFill>
                  <a:schemeClr val="accent4">
                    <a:lumMod val="75000"/>
                  </a:schemeClr>
                </a:solidFill>
              </a:rPr>
              <a:t>android:layout_width="fill_parent"</a:t>
            </a:r>
          </a:p>
          <a:p>
            <a:pPr marL="0" indent="0">
              <a:buNone/>
            </a:pPr>
            <a:r>
              <a:rPr lang="en-US" sz="1400">
                <a:solidFill>
                  <a:schemeClr val="accent4">
                    <a:lumMod val="75000"/>
                  </a:schemeClr>
                </a:solidFill>
              </a:rPr>
              <a:t>android:layout_height="fill_parent"</a:t>
            </a:r>
          </a:p>
          <a:p>
            <a:pPr marL="0" indent="0">
              <a:buNone/>
            </a:pPr>
            <a:r>
              <a:rPr lang="en-US" sz="1400">
                <a:solidFill>
                  <a:schemeClr val="accent4">
                    <a:lumMod val="75000"/>
                  </a:schemeClr>
                </a:solidFill>
              </a:rPr>
              <a:t>android:orientation="vertical" &gt;</a:t>
            </a:r>
          </a:p>
          <a:p>
            <a:pPr marL="0" indent="0">
              <a:buNone/>
            </a:pPr>
            <a:r>
              <a:rPr lang="en-US" sz="1400">
                <a:solidFill>
                  <a:schemeClr val="accent4">
                    <a:lumMod val="75000"/>
                  </a:schemeClr>
                </a:solidFill>
              </a:rPr>
              <a:t>&lt;RadioGroup android:id="@+id/RadioGroup01"</a:t>
            </a:r>
          </a:p>
          <a:p>
            <a:pPr marL="0" indent="0">
              <a:buNone/>
            </a:pPr>
            <a:r>
              <a:rPr lang="en-US" sz="1400">
                <a:solidFill>
                  <a:schemeClr val="accent4">
                    <a:lumMod val="75000"/>
                  </a:schemeClr>
                </a:solidFill>
              </a:rPr>
              <a:t>android:layout_width="wrap_content"</a:t>
            </a:r>
          </a:p>
          <a:p>
            <a:pPr marL="0" indent="0">
              <a:buNone/>
            </a:pPr>
            <a:r>
              <a:rPr lang="en-US" sz="1400">
                <a:solidFill>
                  <a:schemeClr val="accent4">
                    <a:lumMod val="75000"/>
                  </a:schemeClr>
                </a:solidFill>
              </a:rPr>
              <a:t>android:layout_height="wrap_content"</a:t>
            </a:r>
          </a:p>
          <a:p>
            <a:pPr marL="0" indent="0">
              <a:buNone/>
            </a:pPr>
            <a:r>
              <a:rPr lang="en-US" sz="1400">
                <a:solidFill>
                  <a:schemeClr val="accent4">
                    <a:lumMod val="75000"/>
                  </a:schemeClr>
                </a:solidFill>
              </a:rPr>
              <a:t>android:orientation="horizontal"</a:t>
            </a:r>
          </a:p>
          <a:p>
            <a:pPr marL="0" indent="0">
              <a:buNone/>
            </a:pPr>
            <a:r>
              <a:rPr lang="en-US" sz="1400">
                <a:solidFill>
                  <a:schemeClr val="accent4">
                    <a:lumMod val="75000"/>
                  </a:schemeClr>
                </a:solidFill>
              </a:rPr>
              <a:t>android:gravity="center_horizontal"&gt;</a:t>
            </a:r>
          </a:p>
          <a:p>
            <a:pPr marL="0" indent="0">
              <a:buNone/>
            </a:pPr>
            <a:r>
              <a:rPr lang="en-US" sz="1400">
                <a:solidFill>
                  <a:schemeClr val="accent4">
                    <a:lumMod val="75000"/>
                  </a:schemeClr>
                </a:solidFill>
              </a:rPr>
              <a:t>&lt;RadioButton </a:t>
            </a:r>
            <a:r>
              <a:rPr lang="en-US" sz="1400" smtClean="0">
                <a:solidFill>
                  <a:schemeClr val="accent4">
                    <a:lumMod val="75000"/>
                  </a:schemeClr>
                </a:solidFill>
              </a:rPr>
              <a:t>&gt;</a:t>
            </a:r>
          </a:p>
          <a:p>
            <a:pPr marL="0" indent="0">
              <a:buNone/>
            </a:pPr>
            <a:r>
              <a:rPr lang="en-US" sz="1400" smtClean="0">
                <a:solidFill>
                  <a:schemeClr val="accent4">
                    <a:lumMod val="75000"/>
                  </a:schemeClr>
                </a:solidFill>
              </a:rPr>
              <a:t>	android:text</a:t>
            </a:r>
            <a:r>
              <a:rPr lang="en-US" sz="1400">
                <a:solidFill>
                  <a:schemeClr val="accent4">
                    <a:lumMod val="75000"/>
                  </a:schemeClr>
                </a:solidFill>
              </a:rPr>
              <a:t>="@string/strRd1"</a:t>
            </a:r>
          </a:p>
          <a:p>
            <a:pPr marL="0" indent="0">
              <a:buNone/>
            </a:pPr>
            <a:r>
              <a:rPr lang="en-US" sz="1400" smtClean="0">
                <a:solidFill>
                  <a:schemeClr val="accent4">
                    <a:lumMod val="75000"/>
                  </a:schemeClr>
                </a:solidFill>
              </a:rPr>
              <a:t>	android:id</a:t>
            </a:r>
            <a:r>
              <a:rPr lang="en-US" sz="1400">
                <a:solidFill>
                  <a:schemeClr val="accent4">
                    <a:lumMod val="75000"/>
                  </a:schemeClr>
                </a:solidFill>
              </a:rPr>
              <a:t>="@+id/rdb1"</a:t>
            </a:r>
          </a:p>
          <a:p>
            <a:pPr marL="0" indent="0">
              <a:buNone/>
            </a:pPr>
            <a:r>
              <a:rPr lang="en-US" sz="1400" smtClean="0">
                <a:solidFill>
                  <a:schemeClr val="accent4">
                    <a:lumMod val="75000"/>
                  </a:schemeClr>
                </a:solidFill>
              </a:rPr>
              <a:t>	android:layout_width</a:t>
            </a:r>
            <a:r>
              <a:rPr lang="en-US" sz="1400">
                <a:solidFill>
                  <a:schemeClr val="accent4">
                    <a:lumMod val="75000"/>
                  </a:schemeClr>
                </a:solidFill>
              </a:rPr>
              <a:t>="wrap_content"</a:t>
            </a:r>
          </a:p>
          <a:p>
            <a:pPr marL="0" indent="0">
              <a:buNone/>
            </a:pPr>
            <a:r>
              <a:rPr lang="en-US" sz="1400" smtClean="0">
                <a:solidFill>
                  <a:schemeClr val="accent4">
                    <a:lumMod val="75000"/>
                  </a:schemeClr>
                </a:solidFill>
              </a:rPr>
              <a:t>	android:layout_height</a:t>
            </a:r>
            <a:r>
              <a:rPr lang="en-US" sz="1400">
                <a:solidFill>
                  <a:schemeClr val="accent4">
                    <a:lumMod val="75000"/>
                  </a:schemeClr>
                </a:solidFill>
              </a:rPr>
              <a:t>="wrap_content"&gt;</a:t>
            </a:r>
          </a:p>
          <a:p>
            <a:pPr marL="0" indent="0">
              <a:buNone/>
            </a:pPr>
            <a:r>
              <a:rPr lang="en-US" sz="1400">
                <a:solidFill>
                  <a:schemeClr val="accent4">
                    <a:lumMod val="75000"/>
                  </a:schemeClr>
                </a:solidFill>
              </a:rPr>
              <a:t>&lt;/RadioButton</a:t>
            </a:r>
            <a:r>
              <a:rPr lang="en-US" sz="1400" smtClean="0">
                <a:solidFill>
                  <a:schemeClr val="accent4">
                    <a:lumMod val="75000"/>
                  </a:schemeClr>
                </a:solidFill>
              </a:rPr>
              <a:t>&gt;</a:t>
            </a:r>
            <a:endParaRPr lang="en-US" sz="1400">
              <a:solidFill>
                <a:schemeClr val="accent4">
                  <a:lumMod val="75000"/>
                </a:schemeClr>
              </a:solidFill>
            </a:endParaRPr>
          </a:p>
        </p:txBody>
      </p:sp>
      <p:sp>
        <p:nvSpPr>
          <p:cNvPr id="5" name="Rectangle 4"/>
          <p:cNvSpPr/>
          <p:nvPr/>
        </p:nvSpPr>
        <p:spPr>
          <a:xfrm>
            <a:off x="4085090" y="1807671"/>
            <a:ext cx="5335524" cy="4401205"/>
          </a:xfrm>
          <a:prstGeom prst="rect">
            <a:avLst/>
          </a:prstGeom>
          <a:ln>
            <a:noFill/>
          </a:ln>
        </p:spPr>
        <p:txBody>
          <a:bodyPr wrap="square">
            <a:spAutoFit/>
          </a:bodyPr>
          <a:lstStyle/>
          <a:p>
            <a:r>
              <a:rPr lang="en-US" sz="1400">
                <a:solidFill>
                  <a:schemeClr val="accent4">
                    <a:lumMod val="75000"/>
                  </a:schemeClr>
                </a:solidFill>
              </a:rPr>
              <a:t>&lt;RadioButton</a:t>
            </a:r>
          </a:p>
          <a:p>
            <a:r>
              <a:rPr lang="en-US" sz="1400" smtClean="0">
                <a:solidFill>
                  <a:schemeClr val="accent4">
                    <a:lumMod val="75000"/>
                  </a:schemeClr>
                </a:solidFill>
              </a:rPr>
              <a:t>	android:text</a:t>
            </a:r>
            <a:r>
              <a:rPr lang="en-US" sz="1400">
                <a:solidFill>
                  <a:schemeClr val="accent4">
                    <a:lumMod val="75000"/>
                  </a:schemeClr>
                </a:solidFill>
              </a:rPr>
              <a:t>="Green"</a:t>
            </a:r>
          </a:p>
          <a:p>
            <a:r>
              <a:rPr lang="en-US" sz="1400" smtClean="0">
                <a:solidFill>
                  <a:schemeClr val="accent4">
                    <a:lumMod val="75000"/>
                  </a:schemeClr>
                </a:solidFill>
              </a:rPr>
              <a:t>	android:id</a:t>
            </a:r>
            <a:r>
              <a:rPr lang="en-US" sz="1400">
                <a:solidFill>
                  <a:schemeClr val="accent4">
                    <a:lumMod val="75000"/>
                  </a:schemeClr>
                </a:solidFill>
              </a:rPr>
              <a:t>="@+id/rdb2"</a:t>
            </a:r>
          </a:p>
          <a:p>
            <a:r>
              <a:rPr lang="en-US" sz="1400" smtClean="0">
                <a:solidFill>
                  <a:schemeClr val="accent4">
                    <a:lumMod val="75000"/>
                  </a:schemeClr>
                </a:solidFill>
              </a:rPr>
              <a:t>	android:layout_width</a:t>
            </a:r>
            <a:r>
              <a:rPr lang="en-US" sz="1400">
                <a:solidFill>
                  <a:schemeClr val="accent4">
                    <a:lumMod val="75000"/>
                  </a:schemeClr>
                </a:solidFill>
              </a:rPr>
              <a:t>="wrap_content"</a:t>
            </a:r>
          </a:p>
          <a:p>
            <a:r>
              <a:rPr lang="en-US" sz="1400" smtClean="0">
                <a:solidFill>
                  <a:schemeClr val="accent4">
                    <a:lumMod val="75000"/>
                  </a:schemeClr>
                </a:solidFill>
              </a:rPr>
              <a:t>	android:layout_height</a:t>
            </a:r>
            <a:r>
              <a:rPr lang="en-US" sz="1400">
                <a:solidFill>
                  <a:schemeClr val="accent4">
                    <a:lumMod val="75000"/>
                  </a:schemeClr>
                </a:solidFill>
              </a:rPr>
              <a:t>="wrap_content"&gt;</a:t>
            </a:r>
          </a:p>
          <a:p>
            <a:r>
              <a:rPr lang="en-US" sz="1400">
                <a:solidFill>
                  <a:schemeClr val="accent4">
                    <a:lumMod val="75000"/>
                  </a:schemeClr>
                </a:solidFill>
              </a:rPr>
              <a:t>&lt;/RadioButton&gt;</a:t>
            </a:r>
          </a:p>
          <a:p>
            <a:r>
              <a:rPr lang="en-US" sz="1400">
                <a:solidFill>
                  <a:schemeClr val="accent4">
                    <a:lumMod val="75000"/>
                  </a:schemeClr>
                </a:solidFill>
              </a:rPr>
              <a:t>&lt;RadioButton</a:t>
            </a:r>
          </a:p>
          <a:p>
            <a:r>
              <a:rPr lang="en-US" sz="1400" smtClean="0">
                <a:solidFill>
                  <a:schemeClr val="accent4">
                    <a:lumMod val="75000"/>
                  </a:schemeClr>
                </a:solidFill>
              </a:rPr>
              <a:t>	android:text</a:t>
            </a:r>
            <a:r>
              <a:rPr lang="en-US" sz="1400">
                <a:solidFill>
                  <a:schemeClr val="accent4">
                    <a:lumMod val="75000"/>
                  </a:schemeClr>
                </a:solidFill>
              </a:rPr>
              <a:t>="Blue"</a:t>
            </a:r>
          </a:p>
          <a:p>
            <a:r>
              <a:rPr lang="en-US" sz="1400" smtClean="0">
                <a:solidFill>
                  <a:schemeClr val="accent4">
                    <a:lumMod val="75000"/>
                  </a:schemeClr>
                </a:solidFill>
              </a:rPr>
              <a:t>	android:id</a:t>
            </a:r>
            <a:r>
              <a:rPr lang="en-US" sz="1400">
                <a:solidFill>
                  <a:schemeClr val="accent4">
                    <a:lumMod val="75000"/>
                  </a:schemeClr>
                </a:solidFill>
              </a:rPr>
              <a:t>="@+id/rdb3"</a:t>
            </a:r>
          </a:p>
          <a:p>
            <a:r>
              <a:rPr lang="en-US" sz="1400" smtClean="0">
                <a:solidFill>
                  <a:schemeClr val="accent4">
                    <a:lumMod val="75000"/>
                  </a:schemeClr>
                </a:solidFill>
              </a:rPr>
              <a:t>	android:layout_width</a:t>
            </a:r>
            <a:r>
              <a:rPr lang="en-US" sz="1400">
                <a:solidFill>
                  <a:schemeClr val="accent4">
                    <a:lumMod val="75000"/>
                  </a:schemeClr>
                </a:solidFill>
              </a:rPr>
              <a:t>="wrap_content"</a:t>
            </a:r>
          </a:p>
          <a:p>
            <a:r>
              <a:rPr lang="en-US" sz="1400" smtClean="0">
                <a:solidFill>
                  <a:schemeClr val="accent4">
                    <a:lumMod val="75000"/>
                  </a:schemeClr>
                </a:solidFill>
              </a:rPr>
              <a:t>	android:layout_height</a:t>
            </a:r>
            <a:r>
              <a:rPr lang="en-US" sz="1400">
                <a:solidFill>
                  <a:schemeClr val="accent4">
                    <a:lumMod val="75000"/>
                  </a:schemeClr>
                </a:solidFill>
              </a:rPr>
              <a:t>="wrap_content"&gt;</a:t>
            </a:r>
          </a:p>
          <a:p>
            <a:r>
              <a:rPr lang="en-US" sz="1400">
                <a:solidFill>
                  <a:schemeClr val="accent4">
                    <a:lumMod val="75000"/>
                  </a:schemeClr>
                </a:solidFill>
              </a:rPr>
              <a:t>&lt;/RadioButton&gt;</a:t>
            </a:r>
          </a:p>
          <a:p>
            <a:r>
              <a:rPr lang="en-US" sz="1400">
                <a:solidFill>
                  <a:schemeClr val="accent4">
                    <a:lumMod val="75000"/>
                  </a:schemeClr>
                </a:solidFill>
              </a:rPr>
              <a:t>&lt;/RadioGroup</a:t>
            </a:r>
            <a:r>
              <a:rPr lang="en-US" sz="1400" smtClean="0">
                <a:solidFill>
                  <a:schemeClr val="accent4">
                    <a:lumMod val="75000"/>
                  </a:schemeClr>
                </a:solidFill>
              </a:rPr>
              <a:t>&gt;</a:t>
            </a:r>
          </a:p>
          <a:p>
            <a:r>
              <a:rPr lang="en-US" sz="1400">
                <a:solidFill>
                  <a:schemeClr val="accent4">
                    <a:lumMod val="75000"/>
                  </a:schemeClr>
                </a:solidFill>
              </a:rPr>
              <a:t>&lt;Button</a:t>
            </a:r>
          </a:p>
          <a:p>
            <a:r>
              <a:rPr lang="en-US" sz="1400" smtClean="0">
                <a:solidFill>
                  <a:schemeClr val="accent4">
                    <a:lumMod val="75000"/>
                  </a:schemeClr>
                </a:solidFill>
              </a:rPr>
              <a:t>	android:layout_width</a:t>
            </a:r>
            <a:r>
              <a:rPr lang="en-US" sz="1400">
                <a:solidFill>
                  <a:schemeClr val="accent4">
                    <a:lumMod val="75000"/>
                  </a:schemeClr>
                </a:solidFill>
              </a:rPr>
              <a:t>="wrap_content"</a:t>
            </a:r>
          </a:p>
          <a:p>
            <a:r>
              <a:rPr lang="en-US" sz="1400" smtClean="0">
                <a:solidFill>
                  <a:schemeClr val="accent4">
                    <a:lumMod val="75000"/>
                  </a:schemeClr>
                </a:solidFill>
              </a:rPr>
              <a:t>	android:layout_height</a:t>
            </a:r>
            <a:r>
              <a:rPr lang="en-US" sz="1400">
                <a:solidFill>
                  <a:schemeClr val="accent4">
                    <a:lumMod val="75000"/>
                  </a:schemeClr>
                </a:solidFill>
              </a:rPr>
              <a:t>="wrap_content"</a:t>
            </a:r>
          </a:p>
          <a:p>
            <a:r>
              <a:rPr lang="en-US" sz="1400" smtClean="0">
                <a:solidFill>
                  <a:schemeClr val="accent4">
                    <a:lumMod val="75000"/>
                  </a:schemeClr>
                </a:solidFill>
              </a:rPr>
              <a:t>	android:id</a:t>
            </a:r>
            <a:r>
              <a:rPr lang="en-US" sz="1400">
                <a:solidFill>
                  <a:schemeClr val="accent4">
                    <a:lumMod val="75000"/>
                  </a:schemeClr>
                </a:solidFill>
              </a:rPr>
              <a:t>="@+id/btnProses"</a:t>
            </a:r>
          </a:p>
          <a:p>
            <a:r>
              <a:rPr lang="en-US" sz="1400" smtClean="0">
                <a:solidFill>
                  <a:schemeClr val="accent4">
                    <a:lumMod val="75000"/>
                  </a:schemeClr>
                </a:solidFill>
              </a:rPr>
              <a:t>	android:text</a:t>
            </a:r>
            <a:r>
              <a:rPr lang="en-US" sz="1400">
                <a:solidFill>
                  <a:schemeClr val="accent4">
                    <a:lumMod val="75000"/>
                  </a:schemeClr>
                </a:solidFill>
              </a:rPr>
              <a:t>="@string/btnText"&gt;</a:t>
            </a:r>
          </a:p>
          <a:p>
            <a:r>
              <a:rPr lang="en-US" sz="1400">
                <a:solidFill>
                  <a:schemeClr val="accent4">
                    <a:lumMod val="75000"/>
                  </a:schemeClr>
                </a:solidFill>
              </a:rPr>
              <a:t>&lt;/Button&gt;</a:t>
            </a:r>
          </a:p>
          <a:p>
            <a:r>
              <a:rPr lang="en-US" sz="1400">
                <a:solidFill>
                  <a:schemeClr val="accent4">
                    <a:lumMod val="75000"/>
                  </a:schemeClr>
                </a:solidFill>
              </a:rPr>
              <a:t>&lt;/LinearLayout&gt;</a:t>
            </a:r>
          </a:p>
        </p:txBody>
      </p:sp>
    </p:spTree>
    <p:extLst>
      <p:ext uri="{BB962C8B-B14F-4D97-AF65-F5344CB8AC3E}">
        <p14:creationId xmlns:p14="http://schemas.microsoft.com/office/powerpoint/2010/main" val="12142141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245" y="222195"/>
            <a:ext cx="5955495" cy="610820"/>
          </a:xfrm>
        </p:spPr>
        <p:txBody>
          <a:bodyPr>
            <a:normAutofit fontScale="90000"/>
          </a:bodyPr>
          <a:lstStyle/>
          <a:p>
            <a:pPr algn="r"/>
            <a:r>
              <a:rPr lang="en-US" err="1" smtClean="0"/>
              <a:t>Studi</a:t>
            </a:r>
            <a:r>
              <a:rPr lang="en-US" smtClean="0"/>
              <a:t> </a:t>
            </a:r>
            <a:r>
              <a:rPr lang="en-US" err="1" smtClean="0"/>
              <a:t>Kasus</a:t>
            </a:r>
            <a:r>
              <a:rPr lang="en-US" smtClean="0"/>
              <a:t> </a:t>
            </a:r>
            <a:r>
              <a:rPr lang="en-US" err="1" smtClean="0"/>
              <a:t>Aplikasi</a:t>
            </a:r>
            <a:r>
              <a:rPr lang="en-US" smtClean="0"/>
              <a:t> </a:t>
            </a:r>
            <a:r>
              <a:rPr lang="en-US" err="1" smtClean="0"/>
              <a:t>Penjualan</a:t>
            </a:r>
            <a:endParaRPr lang="en-US"/>
          </a:p>
        </p:txBody>
      </p:sp>
      <p:pic>
        <p:nvPicPr>
          <p:cNvPr id="6" name="Picture 5"/>
          <p:cNvPicPr>
            <a:picLocks noChangeAspect="1"/>
          </p:cNvPicPr>
          <p:nvPr/>
        </p:nvPicPr>
        <p:blipFill>
          <a:blip r:embed="rId2"/>
          <a:stretch>
            <a:fillRect/>
          </a:stretch>
        </p:blipFill>
        <p:spPr>
          <a:xfrm>
            <a:off x="296260" y="884854"/>
            <a:ext cx="3448050" cy="5781675"/>
          </a:xfrm>
          <a:prstGeom prst="rect">
            <a:avLst/>
          </a:prstGeom>
        </p:spPr>
      </p:pic>
      <p:sp>
        <p:nvSpPr>
          <p:cNvPr id="8" name="Rectangle 2"/>
          <p:cNvSpPr>
            <a:spLocks noChangeArrowheads="1"/>
          </p:cNvSpPr>
          <p:nvPr/>
        </p:nvSpPr>
        <p:spPr bwMode="auto">
          <a:xfrm>
            <a:off x="4572000" y="985720"/>
            <a:ext cx="4113885" cy="49398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E8BF6A"/>
                </a:solidFill>
                <a:effectLst/>
                <a:latin typeface="JetBrains Mono"/>
              </a:rPr>
              <a:t>&lt;?</a:t>
            </a:r>
            <a:r>
              <a:rPr kumimoji="0" lang="en-US" altLang="en-US" sz="900" b="0" i="0" u="none" strike="noStrike" cap="none" normalizeH="0" baseline="0" smtClean="0">
                <a:ln>
                  <a:noFill/>
                </a:ln>
                <a:solidFill>
                  <a:srgbClr val="BABABA"/>
                </a:solidFill>
                <a:effectLst/>
                <a:latin typeface="JetBrains Mono"/>
              </a:rPr>
              <a:t>xml version</a:t>
            </a:r>
            <a:r>
              <a:rPr kumimoji="0" lang="en-US" altLang="en-US" sz="900" b="0" i="0" u="none" strike="noStrike" cap="none" normalizeH="0" baseline="0" smtClean="0">
                <a:ln>
                  <a:noFill/>
                </a:ln>
                <a:solidFill>
                  <a:srgbClr val="6A8759"/>
                </a:solidFill>
                <a:effectLst/>
                <a:latin typeface="JetBrains Mono"/>
              </a:rPr>
              <a:t>="1.0" </a:t>
            </a:r>
            <a:r>
              <a:rPr kumimoji="0" lang="en-US" altLang="en-US" sz="900" b="0" i="0" u="none" strike="noStrike" cap="none" normalizeH="0" baseline="0" smtClean="0">
                <a:ln>
                  <a:noFill/>
                </a:ln>
                <a:solidFill>
                  <a:srgbClr val="BABABA"/>
                </a:solidFill>
                <a:effectLst/>
                <a:latin typeface="JetBrains Mono"/>
              </a:rPr>
              <a:t>encoding</a:t>
            </a:r>
            <a:r>
              <a:rPr kumimoji="0" lang="en-US" altLang="en-US" sz="900" b="0" i="0" u="none" strike="noStrike" cap="none" normalizeH="0" baseline="0" smtClean="0">
                <a:ln>
                  <a:noFill/>
                </a:ln>
                <a:solidFill>
                  <a:srgbClr val="6A8759"/>
                </a:solidFill>
                <a:effectLst/>
                <a:latin typeface="JetBrains Mono"/>
              </a:rPr>
              <a:t>="utf-8"</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a:t>
            </a:r>
            <a:r>
              <a:rPr kumimoji="0" lang="en-US" altLang="en-US" sz="900" b="0" i="0" u="none" strike="noStrike" cap="none" normalizeH="0" baseline="0" err="1" smtClean="0">
                <a:ln>
                  <a:noFill/>
                </a:ln>
                <a:solidFill>
                  <a:srgbClr val="E8BF6A"/>
                </a:solidFill>
                <a:effectLst/>
                <a:latin typeface="JetBrains Mono"/>
              </a:rPr>
              <a:t>ScrollView</a:t>
            </a: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err="1" smtClean="0">
                <a:ln>
                  <a:noFill/>
                </a:ln>
                <a:solidFill>
                  <a:srgbClr val="BABABA"/>
                </a:solidFill>
                <a:effectLst/>
                <a:latin typeface="JetBrains Mono"/>
              </a:rPr>
              <a:t>xmlns:</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6A8759"/>
                </a:solidFill>
                <a:effectLst/>
                <a:latin typeface="JetBrains Mono"/>
              </a:rPr>
              <a:t>="http://schemas.android.com/</a:t>
            </a:r>
            <a:r>
              <a:rPr kumimoji="0" lang="en-US" altLang="en-US" sz="900" b="0" i="0" u="none" strike="noStrike" cap="none" normalizeH="0" baseline="0" err="1" smtClean="0">
                <a:ln>
                  <a:noFill/>
                </a:ln>
                <a:solidFill>
                  <a:srgbClr val="6A8759"/>
                </a:solidFill>
                <a:effectLst/>
                <a:latin typeface="JetBrains Mono"/>
              </a:rPr>
              <a:t>apk</a:t>
            </a:r>
            <a:r>
              <a:rPr kumimoji="0" lang="en-US" altLang="en-US" sz="900" b="0" i="0" u="none" strike="noStrike" cap="none" normalizeH="0" baseline="0" smtClean="0">
                <a:ln>
                  <a:noFill/>
                </a:ln>
                <a:solidFill>
                  <a:srgbClr val="6A8759"/>
                </a:solidFill>
                <a:effectLst/>
                <a:latin typeface="JetBrains Mono"/>
              </a:rPr>
              <a:t>/res/android"</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BABABA"/>
                </a:solidFill>
                <a:effectLst/>
                <a:latin typeface="JetBrains Mono"/>
              </a:rPr>
              <a:t>xmlns:</a:t>
            </a:r>
            <a:r>
              <a:rPr kumimoji="0" lang="en-US" altLang="en-US" sz="900" b="0" i="0" u="none" strike="noStrike" cap="none" normalizeH="0" baseline="0" err="1" smtClean="0">
                <a:ln>
                  <a:noFill/>
                </a:ln>
                <a:solidFill>
                  <a:srgbClr val="9876AA"/>
                </a:solidFill>
                <a:effectLst/>
                <a:latin typeface="JetBrains Mono"/>
              </a:rPr>
              <a:t>app</a:t>
            </a:r>
            <a:r>
              <a:rPr kumimoji="0" lang="en-US" altLang="en-US" sz="900" b="0" i="0" u="none" strike="noStrike" cap="none" normalizeH="0" baseline="0" smtClean="0">
                <a:ln>
                  <a:noFill/>
                </a:ln>
                <a:solidFill>
                  <a:srgbClr val="6A8759"/>
                </a:solidFill>
                <a:effectLst/>
                <a:latin typeface="JetBrains Mono"/>
              </a:rPr>
              <a:t>="http://schemas.android.com/</a:t>
            </a:r>
            <a:r>
              <a:rPr kumimoji="0" lang="en-US" altLang="en-US" sz="900" b="0" i="0" u="none" strike="noStrike" cap="none" normalizeH="0" baseline="0" err="1" smtClean="0">
                <a:ln>
                  <a:noFill/>
                </a:ln>
                <a:solidFill>
                  <a:srgbClr val="6A8759"/>
                </a:solidFill>
                <a:effectLst/>
                <a:latin typeface="JetBrains Mono"/>
              </a:rPr>
              <a:t>apk</a:t>
            </a:r>
            <a:r>
              <a:rPr kumimoji="0" lang="en-US" altLang="en-US" sz="900" b="0" i="0" u="none" strike="noStrike" cap="none" normalizeH="0" baseline="0" smtClean="0">
                <a:ln>
                  <a:noFill/>
                </a:ln>
                <a:solidFill>
                  <a:srgbClr val="6A8759"/>
                </a:solidFill>
                <a:effectLst/>
                <a:latin typeface="JetBrains Mono"/>
              </a:rPr>
              <a:t>/res-auto"</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BABABA"/>
                </a:solidFill>
                <a:effectLst/>
                <a:latin typeface="JetBrains Mono"/>
              </a:rPr>
              <a:t>xmlns:</a:t>
            </a:r>
            <a:r>
              <a:rPr kumimoji="0" lang="en-US" altLang="en-US" sz="900" b="0" i="0" u="none" strike="noStrike" cap="none" normalizeH="0" baseline="0" err="1" smtClean="0">
                <a:ln>
                  <a:noFill/>
                </a:ln>
                <a:solidFill>
                  <a:srgbClr val="9876AA"/>
                </a:solidFill>
                <a:effectLst/>
                <a:latin typeface="JetBrains Mono"/>
              </a:rPr>
              <a:t>tools</a:t>
            </a:r>
            <a:r>
              <a:rPr kumimoji="0" lang="en-US" altLang="en-US" sz="900" b="0" i="0" u="none" strike="noStrike" cap="none" normalizeH="0" baseline="0" smtClean="0">
                <a:ln>
                  <a:noFill/>
                </a:ln>
                <a:solidFill>
                  <a:srgbClr val="6A8759"/>
                </a:solidFill>
                <a:effectLst/>
                <a:latin typeface="JetBrains Mono"/>
              </a:rPr>
              <a:t>="http://schemas.android.com/tools"</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match_parent</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match_parent</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tools</a:t>
            </a:r>
            <a:r>
              <a:rPr kumimoji="0" lang="en-US" altLang="en-US" sz="900" b="0" i="0" u="none" strike="noStrike" cap="none" normalizeH="0" baseline="0" err="1" smtClean="0">
                <a:ln>
                  <a:noFill/>
                </a:ln>
                <a:solidFill>
                  <a:srgbClr val="BABABA"/>
                </a:solidFill>
                <a:effectLst/>
                <a:latin typeface="JetBrains Mono"/>
              </a:rPr>
              <a:t>:context</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MainActivity</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a:t>
            </a:r>
            <a:r>
              <a:rPr kumimoji="0" lang="en-US" altLang="en-US" sz="900" b="0" i="0" u="none" strike="noStrike" cap="none" normalizeH="0" baseline="0" err="1" smtClean="0">
                <a:ln>
                  <a:noFill/>
                </a:ln>
                <a:solidFill>
                  <a:srgbClr val="E8BF6A"/>
                </a:solidFill>
                <a:effectLst/>
                <a:latin typeface="JetBrains Mono"/>
              </a:rPr>
              <a:t>LinearLayout</a:t>
            </a: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match_parent</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wrap_content</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:orientation</a:t>
            </a:r>
            <a:r>
              <a:rPr kumimoji="0" lang="en-US" altLang="en-US" sz="900" b="0" i="0" u="none" strike="noStrike" cap="none" normalizeH="0" baseline="0" smtClean="0">
                <a:ln>
                  <a:noFill/>
                </a:ln>
                <a:solidFill>
                  <a:srgbClr val="6A8759"/>
                </a:solidFill>
                <a:effectLst/>
                <a:latin typeface="JetBrains Mono"/>
              </a:rPr>
              <a:t>="vertical"</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:padding</a:t>
            </a:r>
            <a:r>
              <a:rPr kumimoji="0" lang="en-US" altLang="en-US" sz="900" b="0" i="0" u="none" strike="noStrike" cap="none" normalizeH="0" baseline="0" smtClean="0">
                <a:ln>
                  <a:noFill/>
                </a:ln>
                <a:solidFill>
                  <a:srgbClr val="6A8759"/>
                </a:solidFill>
                <a:effectLst/>
                <a:latin typeface="JetBrains Mono"/>
              </a:rPr>
              <a:t>="10dp"</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a:t>
            </a:r>
            <a:r>
              <a:rPr kumimoji="0" lang="en-US" altLang="en-US" sz="900" b="0" i="0" u="none" strike="noStrike" cap="none" normalizeH="0" baseline="0" err="1" smtClean="0">
                <a:ln>
                  <a:noFill/>
                </a:ln>
                <a:solidFill>
                  <a:srgbClr val="E8BF6A"/>
                </a:solidFill>
                <a:effectLst/>
                <a:latin typeface="JetBrains Mono"/>
              </a:rPr>
              <a:t>LinearLayout</a:t>
            </a: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match_parent</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wrap_content</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:orientation</a:t>
            </a:r>
            <a:r>
              <a:rPr kumimoji="0" lang="en-US" altLang="en-US" sz="900" b="0" i="0" u="none" strike="noStrike" cap="none" normalizeH="0" baseline="0" smtClean="0">
                <a:ln>
                  <a:noFill/>
                </a:ln>
                <a:solidFill>
                  <a:srgbClr val="6A8759"/>
                </a:solidFill>
                <a:effectLst/>
                <a:latin typeface="JetBrains Mono"/>
              </a:rPr>
              <a:t>="horizontal"</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a:t>
            </a:r>
            <a:r>
              <a:rPr kumimoji="0" lang="en-US" altLang="en-US" sz="900" b="0" i="0" u="none" strike="noStrike" cap="none" normalizeH="0" baseline="0" err="1" smtClean="0">
                <a:ln>
                  <a:noFill/>
                </a:ln>
                <a:solidFill>
                  <a:srgbClr val="E8BF6A"/>
                </a:solidFill>
                <a:effectLst/>
                <a:latin typeface="JetBrains Mono"/>
              </a:rPr>
              <a:t>TextView</a:t>
            </a: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wrap_content</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wrap_content</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:text</a:t>
            </a:r>
            <a:r>
              <a:rPr kumimoji="0" lang="en-US" altLang="en-US" sz="900" b="0" i="0" u="none" strike="noStrike" cap="none" normalizeH="0" baseline="0" smtClean="0">
                <a:ln>
                  <a:noFill/>
                </a:ln>
                <a:solidFill>
                  <a:srgbClr val="6A8759"/>
                </a:solidFill>
                <a:effectLst/>
                <a:latin typeface="JetBrains Mono"/>
              </a:rPr>
              <a:t>="Nama </a:t>
            </a:r>
            <a:r>
              <a:rPr kumimoji="0" lang="en-US" altLang="en-US" sz="900" b="0" i="0" u="none" strike="noStrike" cap="none" normalizeH="0" baseline="0" err="1" smtClean="0">
                <a:ln>
                  <a:noFill/>
                </a:ln>
                <a:solidFill>
                  <a:srgbClr val="6A8759"/>
                </a:solidFill>
                <a:effectLst/>
                <a:latin typeface="JetBrains Mono"/>
              </a:rPr>
              <a:t>Pembeli</a:t>
            </a:r>
            <a:r>
              <a:rPr kumimoji="0" lang="en-US" altLang="en-US" sz="900" b="0" i="0" u="none" strike="noStrike" cap="none" normalizeH="0" baseline="0" smtClean="0">
                <a:ln>
                  <a:noFill/>
                </a:ln>
                <a:solidFill>
                  <a:srgbClr val="6A8759"/>
                </a:solidFill>
                <a:effectLst/>
                <a:latin typeface="JetBrains Mono"/>
              </a:rPr>
              <a:t> :"</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android:color</a:t>
            </a:r>
            <a:r>
              <a:rPr kumimoji="0" lang="en-US" altLang="en-US" sz="900" b="0" i="0" u="none" strike="noStrike" cap="none" normalizeH="0" baseline="0" smtClean="0">
                <a:ln>
                  <a:noFill/>
                </a:ln>
                <a:solidFill>
                  <a:srgbClr val="6A8759"/>
                </a:solidFill>
                <a:effectLst/>
                <a:latin typeface="JetBrains Mono"/>
              </a:rPr>
              <a:t>/black"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a:t>
            </a:r>
            <a:r>
              <a:rPr kumimoji="0" lang="en-US" altLang="en-US" sz="900" b="0" i="0" u="none" strike="noStrike" cap="none" normalizeH="0" baseline="0" err="1" smtClean="0">
                <a:ln>
                  <a:noFill/>
                </a:ln>
                <a:solidFill>
                  <a:srgbClr val="E8BF6A"/>
                </a:solidFill>
                <a:effectLst/>
                <a:latin typeface="JetBrains Mono"/>
              </a:rPr>
              <a:t>EditText</a:t>
            </a: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a:t>
            </a:r>
            <a:r>
              <a:rPr kumimoji="0" lang="en-US" altLang="en-US" sz="900" b="0" i="0" u="none" strike="noStrike" cap="none" normalizeH="0" baseline="0" err="1" smtClean="0">
                <a:ln>
                  <a:noFill/>
                </a:ln>
                <a:solidFill>
                  <a:srgbClr val="6A8759"/>
                </a:solidFill>
                <a:effectLst/>
                <a:latin typeface="JetBrains Mono"/>
              </a:rPr>
              <a:t>etNamaPelanggan</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match_parent</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wrap_content</a:t>
            </a:r>
            <a:r>
              <a:rPr kumimoji="0" lang="en-US" altLang="en-US" sz="900" b="0" i="0" u="none" strike="noStrike" cap="none" normalizeH="0" baseline="0" smtClean="0">
                <a:ln>
                  <a:noFill/>
                </a:ln>
                <a:solidFill>
                  <a:srgbClr val="6A8759"/>
                </a:solidFill>
                <a:effectLst/>
                <a:latin typeface="JetBrains Mono"/>
              </a:rPr>
              <a: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err="1" smtClean="0">
                <a:ln>
                  <a:noFill/>
                </a:ln>
                <a:solidFill>
                  <a:srgbClr val="9876AA"/>
                </a:solidFill>
                <a:effectLst/>
                <a:latin typeface="JetBrains Mono"/>
              </a:rPr>
              <a:t>android</a:t>
            </a:r>
            <a:r>
              <a:rPr kumimoji="0" lang="en-US" altLang="en-US" sz="900" b="0" i="0" u="none" strike="noStrike" cap="none" normalizeH="0" baseline="0" err="1" smtClean="0">
                <a:ln>
                  <a:noFill/>
                </a:ln>
                <a:solidFill>
                  <a:srgbClr val="BABABA"/>
                </a:solidFill>
                <a:effectLst/>
                <a:latin typeface="JetBrains Mono"/>
              </a:rPr>
              <a:t>:imeOptions</a:t>
            </a:r>
            <a:r>
              <a:rPr kumimoji="0" lang="en-US" altLang="en-US" sz="900" b="0" i="0" u="none" strike="noStrike" cap="none" normalizeH="0" baseline="0" smtClean="0">
                <a:ln>
                  <a:noFill/>
                </a:ln>
                <a:solidFill>
                  <a:srgbClr val="6A8759"/>
                </a:solidFill>
                <a:effectLst/>
                <a:latin typeface="JetBrains Mono"/>
              </a:rPr>
              <a:t>="</a:t>
            </a:r>
            <a:r>
              <a:rPr kumimoji="0" lang="en-US" altLang="en-US" sz="900" b="0" i="0" u="none" strike="noStrike" cap="none" normalizeH="0" baseline="0" err="1" smtClean="0">
                <a:ln>
                  <a:noFill/>
                </a:ln>
                <a:solidFill>
                  <a:srgbClr val="6A8759"/>
                </a:solidFill>
                <a:effectLst/>
                <a:latin typeface="JetBrains Mono"/>
              </a:rPr>
              <a:t>actionNext</a:t>
            </a: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a:t>
            </a:r>
            <a:r>
              <a:rPr kumimoji="0" lang="en-US" altLang="en-US" sz="900" b="0" i="0" u="none" strike="noStrike" cap="none" normalizeH="0" baseline="0" err="1" smtClean="0">
                <a:ln>
                  <a:noFill/>
                </a:ln>
                <a:solidFill>
                  <a:srgbClr val="E8BF6A"/>
                </a:solidFill>
                <a:effectLst/>
                <a:latin typeface="JetBrains Mono"/>
              </a:rPr>
              <a:t>LinearLayout</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500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BDF359A-F735-41B4-A88A-B65D033F9A9F}" type="slidenum">
              <a:rPr lang="en-US" altLang="en-US"/>
              <a:pPr/>
              <a:t>5</a:t>
            </a:fld>
            <a:endParaRPr lang="en-US" altLang="en-US"/>
          </a:p>
        </p:txBody>
      </p:sp>
      <p:sp>
        <p:nvSpPr>
          <p:cNvPr id="93186" name="Rectangle 2"/>
          <p:cNvSpPr>
            <a:spLocks noGrp="1" noChangeArrowheads="1"/>
          </p:cNvSpPr>
          <p:nvPr>
            <p:ph type="title"/>
          </p:nvPr>
        </p:nvSpPr>
        <p:spPr>
          <a:xfrm>
            <a:off x="897511" y="429828"/>
            <a:ext cx="8246070" cy="610820"/>
          </a:xfrm>
        </p:spPr>
        <p:txBody>
          <a:bodyPr>
            <a:noAutofit/>
          </a:bodyPr>
          <a:lstStyle/>
          <a:p>
            <a:r>
              <a:rPr lang="en-US" altLang="en-US" sz="2800" b="1"/>
              <a:t>the various fields when create a new Android project</a:t>
            </a:r>
          </a:p>
        </p:txBody>
      </p:sp>
      <p:sp>
        <p:nvSpPr>
          <p:cNvPr id="93187" name="Rectangle 3"/>
          <p:cNvSpPr>
            <a:spLocks noGrp="1" noChangeArrowheads="1"/>
          </p:cNvSpPr>
          <p:nvPr>
            <p:ph type="body" idx="1"/>
          </p:nvPr>
        </p:nvSpPr>
        <p:spPr>
          <a:xfrm>
            <a:off x="457200" y="1447800"/>
            <a:ext cx="8229600" cy="4648200"/>
          </a:xfrm>
        </p:spPr>
        <p:txBody>
          <a:bodyPr/>
          <a:lstStyle/>
          <a:p>
            <a:pPr>
              <a:lnSpc>
                <a:spcPct val="80000"/>
              </a:lnSpc>
            </a:pPr>
            <a:r>
              <a:rPr lang="en-US" altLang="en-US" sz="1600"/>
              <a:t>First, the </a:t>
            </a:r>
            <a:r>
              <a:rPr lang="en-US" altLang="en-US" sz="1600">
                <a:solidFill>
                  <a:schemeClr val="accent2"/>
                </a:solidFill>
              </a:rPr>
              <a:t>src</a:t>
            </a:r>
            <a:r>
              <a:rPr lang="en-US" altLang="en-US" sz="1600"/>
              <a:t> folder contains your Java source files. The HelloAndroid.java file is the source file for the HelloAndroid activity you specified when you created the project earlier. </a:t>
            </a:r>
          </a:p>
          <a:p>
            <a:pPr>
              <a:lnSpc>
                <a:spcPct val="80000"/>
              </a:lnSpc>
            </a:pPr>
            <a:endParaRPr lang="en-US" altLang="en-US" sz="1600"/>
          </a:p>
          <a:p>
            <a:pPr>
              <a:lnSpc>
                <a:spcPct val="80000"/>
              </a:lnSpc>
            </a:pPr>
            <a:r>
              <a:rPr lang="en-US" altLang="en-US" sz="1600">
                <a:solidFill>
                  <a:schemeClr val="accent2"/>
                </a:solidFill>
              </a:rPr>
              <a:t>The R.java</a:t>
            </a:r>
            <a:r>
              <a:rPr lang="en-US" altLang="en-US" sz="1600"/>
              <a:t> file is a special file generated by the ADT to keep track of all the names of views, constants, etc, used in your Android project. You should not modify the content of this file as its content is generated automatically by the ADT. </a:t>
            </a:r>
          </a:p>
          <a:p>
            <a:pPr>
              <a:lnSpc>
                <a:spcPct val="80000"/>
              </a:lnSpc>
            </a:pPr>
            <a:endParaRPr lang="en-US" altLang="en-US" sz="1600"/>
          </a:p>
          <a:p>
            <a:pPr>
              <a:lnSpc>
                <a:spcPct val="80000"/>
              </a:lnSpc>
            </a:pPr>
            <a:r>
              <a:rPr lang="en-US" altLang="en-US" sz="1600">
                <a:solidFill>
                  <a:schemeClr val="accent2"/>
                </a:solidFill>
              </a:rPr>
              <a:t>The Android Library</a:t>
            </a:r>
            <a:r>
              <a:rPr lang="en-US" altLang="en-US" sz="1600"/>
              <a:t> contains a file named android.jar. This file contains all the classes that you would use to program an Android application. </a:t>
            </a:r>
          </a:p>
          <a:p>
            <a:pPr>
              <a:lnSpc>
                <a:spcPct val="80000"/>
              </a:lnSpc>
            </a:pPr>
            <a:endParaRPr lang="en-US" altLang="en-US" sz="1600"/>
          </a:p>
          <a:p>
            <a:pPr>
              <a:lnSpc>
                <a:spcPct val="80000"/>
              </a:lnSpc>
            </a:pPr>
            <a:r>
              <a:rPr lang="en-US" altLang="en-US" sz="1600"/>
              <a:t>The </a:t>
            </a:r>
            <a:r>
              <a:rPr lang="en-US" altLang="en-US" sz="1600">
                <a:solidFill>
                  <a:schemeClr val="accent2"/>
                </a:solidFill>
              </a:rPr>
              <a:t>res</a:t>
            </a:r>
            <a:r>
              <a:rPr lang="en-US" altLang="en-US" sz="1600"/>
              <a:t> folder contains all the resources used by your Android application. For example, the </a:t>
            </a:r>
            <a:r>
              <a:rPr lang="en-US" altLang="en-US" sz="1600">
                <a:solidFill>
                  <a:schemeClr val="accent2"/>
                </a:solidFill>
              </a:rPr>
              <a:t>drawable</a:t>
            </a:r>
            <a:r>
              <a:rPr lang="en-US" altLang="en-US" sz="1600"/>
              <a:t> folder contains a png image file that is used as the icon for your application. The </a:t>
            </a:r>
            <a:r>
              <a:rPr lang="en-US" altLang="en-US" sz="1600">
                <a:solidFill>
                  <a:schemeClr val="accent2"/>
                </a:solidFill>
              </a:rPr>
              <a:t>layout</a:t>
            </a:r>
            <a:r>
              <a:rPr lang="en-US" altLang="en-US" sz="1600"/>
              <a:t> folder contains an XML file used to represent the user interface of your Android application. The values folder contains an XML file used to store a list of string constants. </a:t>
            </a:r>
          </a:p>
          <a:p>
            <a:pPr>
              <a:lnSpc>
                <a:spcPct val="80000"/>
              </a:lnSpc>
            </a:pPr>
            <a:endParaRPr lang="en-US" altLang="en-US" sz="1600"/>
          </a:p>
          <a:p>
            <a:pPr>
              <a:lnSpc>
                <a:spcPct val="80000"/>
              </a:lnSpc>
            </a:pPr>
            <a:r>
              <a:rPr lang="en-US" altLang="en-US" sz="1600">
                <a:solidFill>
                  <a:schemeClr val="accent2"/>
                </a:solidFill>
              </a:rPr>
              <a:t>The AndroidManifest.xml</a:t>
            </a:r>
            <a:r>
              <a:rPr lang="en-US" altLang="en-US" sz="1600"/>
              <a:t> file is an application configuration file that contains detailed information about your application, such as the number of activities you have in your application, the types of permissions your application needs, the version information of your application, and so on.</a:t>
            </a:r>
          </a:p>
        </p:txBody>
      </p:sp>
    </p:spTree>
    <p:extLst>
      <p:ext uri="{BB962C8B-B14F-4D97-AF65-F5344CB8AC3E}">
        <p14:creationId xmlns:p14="http://schemas.microsoft.com/office/powerpoint/2010/main" val="33483744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245" y="-19353"/>
            <a:ext cx="5955495" cy="610820"/>
          </a:xfrm>
        </p:spPr>
        <p:txBody>
          <a:bodyPr>
            <a:normAutofit fontScale="90000"/>
          </a:bodyPr>
          <a:lstStyle/>
          <a:p>
            <a:pPr algn="r"/>
            <a:r>
              <a:rPr lang="en-US" b="1" err="1" smtClean="0"/>
              <a:t>Studi</a:t>
            </a:r>
            <a:r>
              <a:rPr lang="en-US" b="1" smtClean="0"/>
              <a:t> </a:t>
            </a:r>
            <a:r>
              <a:rPr lang="en-US" b="1" err="1" smtClean="0"/>
              <a:t>Kasus</a:t>
            </a:r>
            <a:r>
              <a:rPr lang="en-US" b="1" smtClean="0"/>
              <a:t> </a:t>
            </a:r>
            <a:r>
              <a:rPr lang="en-US" b="1" err="1" smtClean="0"/>
              <a:t>Aplikasi</a:t>
            </a:r>
            <a:r>
              <a:rPr lang="en-US" b="1" smtClean="0"/>
              <a:t> </a:t>
            </a:r>
            <a:r>
              <a:rPr lang="en-US" b="1" err="1" smtClean="0"/>
              <a:t>Penjualan</a:t>
            </a:r>
            <a:endParaRPr lang="en-US" b="1"/>
          </a:p>
        </p:txBody>
      </p:sp>
      <p:sp>
        <p:nvSpPr>
          <p:cNvPr id="3" name="Rectangle 1"/>
          <p:cNvSpPr>
            <a:spLocks noChangeArrowheads="1"/>
          </p:cNvSpPr>
          <p:nvPr/>
        </p:nvSpPr>
        <p:spPr bwMode="auto">
          <a:xfrm>
            <a:off x="296260" y="1209086"/>
            <a:ext cx="2817689"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E8BF6A"/>
                </a:solidFill>
                <a:effectLst/>
                <a:latin typeface="JetBrains Mono"/>
              </a:rPr>
              <a:t>&lt;LinearLayout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:orientation</a:t>
            </a:r>
            <a:r>
              <a:rPr kumimoji="0" lang="en-US" altLang="en-US" sz="900" b="0" i="0" u="none" strike="noStrike" cap="none" normalizeH="0" baseline="0" smtClean="0">
                <a:ln>
                  <a:noFill/>
                </a:ln>
                <a:solidFill>
                  <a:srgbClr val="6A8759"/>
                </a:solidFill>
                <a:effectLst/>
                <a:latin typeface="JetBrains Mono"/>
              </a:rPr>
              <a:t>="horizontal"</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a:t>
            </a:r>
            <a:r>
              <a:rPr kumimoji="0" lang="en-US" altLang="en-US" sz="900" b="0" i="0" u="none" strike="noStrike" cap="none" normalizeH="0" baseline="0" smtClean="0">
                <a:ln>
                  <a:noFill/>
                </a:ln>
                <a:solidFill>
                  <a:srgbClr val="6A8759"/>
                </a:solidFill>
                <a:effectLst/>
                <a:latin typeface="JetBrains Mono"/>
              </a:rPr>
              <a:t>="Nama Barang :"</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&lt;EditText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="@+id/etNamaBarang"</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:imeOptions</a:t>
            </a:r>
            <a:r>
              <a:rPr kumimoji="0" lang="en-US" altLang="en-US" sz="900" b="0" i="0" u="none" strike="noStrike" cap="none" normalizeH="0" baseline="0" smtClean="0">
                <a:ln>
                  <a:noFill/>
                </a:ln>
                <a:solidFill>
                  <a:srgbClr val="6A8759"/>
                </a:solidFill>
                <a:effectLst/>
                <a:latin typeface="JetBrains Mono"/>
              </a:rPr>
              <a:t>="actionNext"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&lt;/LinearLayout&gt;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&lt;LinearLayout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:orientation</a:t>
            </a:r>
            <a:r>
              <a:rPr kumimoji="0" lang="en-US" altLang="en-US" sz="900" b="0" i="0" u="none" strike="noStrike" cap="none" normalizeH="0" baseline="0" smtClean="0">
                <a:ln>
                  <a:noFill/>
                </a:ln>
                <a:solidFill>
                  <a:srgbClr val="6A8759"/>
                </a:solidFill>
                <a:effectLst/>
                <a:latin typeface="JetBrains Mono"/>
              </a:rPr>
              <a:t>="horizontal"</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a:t>
            </a:r>
            <a:r>
              <a:rPr kumimoji="0" lang="en-US" altLang="en-US" sz="900" b="0" i="0" u="none" strike="noStrike" cap="none" normalizeH="0" baseline="0" smtClean="0">
                <a:ln>
                  <a:noFill/>
                </a:ln>
                <a:solidFill>
                  <a:srgbClr val="6A8759"/>
                </a:solidFill>
                <a:effectLst/>
                <a:latin typeface="JetBrains Mono"/>
              </a:rPr>
              <a:t>="Jumlah Barang :"</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&lt;EditText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="@+id/etJmlBarang"</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:imeOptions</a:t>
            </a:r>
            <a:r>
              <a:rPr kumimoji="0" lang="en-US" altLang="en-US" sz="900" b="0" i="0" u="none" strike="noStrike" cap="none" normalizeH="0" baseline="0" smtClean="0">
                <a:ln>
                  <a:noFill/>
                </a:ln>
                <a:solidFill>
                  <a:srgbClr val="6A8759"/>
                </a:solidFill>
                <a:effectLst/>
                <a:latin typeface="JetBrains Mono"/>
              </a:rPr>
              <a:t>="actionNext"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:inputType</a:t>
            </a:r>
            <a:r>
              <a:rPr kumimoji="0" lang="en-US" altLang="en-US" sz="900" b="0" i="0" u="none" strike="noStrike" cap="none" normalizeH="0" baseline="0" smtClean="0">
                <a:ln>
                  <a:noFill/>
                </a:ln>
                <a:solidFill>
                  <a:srgbClr val="6A8759"/>
                </a:solidFill>
                <a:effectLst/>
                <a:latin typeface="JetBrains Mono"/>
              </a:rPr>
              <a:t>="number"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&lt;/LinearLayout&gt;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3171344" y="1139836"/>
            <a:ext cx="2775001" cy="57708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E8BF6A"/>
                </a:solidFill>
                <a:effectLst/>
                <a:latin typeface="JetBrains Mono"/>
              </a:rPr>
              <a:t>&lt;LinearLayout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:orientation</a:t>
            </a:r>
            <a:r>
              <a:rPr kumimoji="0" lang="en-US" altLang="en-US" sz="900" b="0" i="0" u="none" strike="noStrike" cap="none" normalizeH="0" baseline="0" smtClean="0">
                <a:ln>
                  <a:noFill/>
                </a:ln>
                <a:solidFill>
                  <a:srgbClr val="6A8759"/>
                </a:solidFill>
                <a:effectLst/>
                <a:latin typeface="JetBrains Mono"/>
              </a:rPr>
              <a:t>="horizontal"</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a:t>
            </a:r>
            <a:r>
              <a:rPr kumimoji="0" lang="en-US" altLang="en-US" sz="900" b="0" i="0" u="none" strike="noStrike" cap="none" normalizeH="0" baseline="0" smtClean="0">
                <a:ln>
                  <a:noFill/>
                </a:ln>
                <a:solidFill>
                  <a:srgbClr val="6A8759"/>
                </a:solidFill>
                <a:effectLst/>
                <a:latin typeface="JetBrains Mono"/>
              </a:rPr>
              <a:t>="Harga : Rp "</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&lt;EditText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="@+id/etHarga"</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:imeOptions</a:t>
            </a:r>
            <a:r>
              <a:rPr kumimoji="0" lang="en-US" altLang="en-US" sz="900" b="0" i="0" u="none" strike="noStrike" cap="none" normalizeH="0" baseline="0" smtClean="0">
                <a:ln>
                  <a:noFill/>
                </a:ln>
                <a:solidFill>
                  <a:srgbClr val="6A8759"/>
                </a:solidFill>
                <a:effectLst/>
                <a:latin typeface="JetBrains Mono"/>
              </a:rPr>
              <a:t>="actionNext"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:inputType</a:t>
            </a:r>
            <a:r>
              <a:rPr kumimoji="0" lang="en-US" altLang="en-US" sz="900" b="0" i="0" u="none" strike="noStrike" cap="none" normalizeH="0" baseline="0" smtClean="0">
                <a:ln>
                  <a:noFill/>
                </a:ln>
                <a:solidFill>
                  <a:srgbClr val="6A8759"/>
                </a:solidFill>
                <a:effectLst/>
                <a:latin typeface="JetBrains Mono"/>
              </a:rPr>
              <a:t>="number"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&lt;/LinearLayout&gt;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&lt;LinearLayout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:orientation</a:t>
            </a:r>
            <a:r>
              <a:rPr kumimoji="0" lang="en-US" altLang="en-US" sz="900" b="0" i="0" u="none" strike="noStrike" cap="none" normalizeH="0" baseline="0" smtClean="0">
                <a:ln>
                  <a:noFill/>
                </a:ln>
                <a:solidFill>
                  <a:srgbClr val="6A8759"/>
                </a:solidFill>
                <a:effectLst/>
                <a:latin typeface="JetBrains Mono"/>
              </a:rPr>
              <a:t>="horizontal"</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a:t>
            </a:r>
            <a:r>
              <a:rPr kumimoji="0" lang="en-US" altLang="en-US" sz="900" b="0" i="0" u="none" strike="noStrike" cap="none" normalizeH="0" baseline="0" smtClean="0">
                <a:ln>
                  <a:noFill/>
                </a:ln>
                <a:solidFill>
                  <a:srgbClr val="6A8759"/>
                </a:solidFill>
                <a:effectLst/>
                <a:latin typeface="JetBrains Mono"/>
              </a:rPr>
              <a:t>="Uang Bayar :"</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&lt;EditText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="@+id/etJmlUang"</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:imeOptions</a:t>
            </a:r>
            <a:r>
              <a:rPr kumimoji="0" lang="en-US" altLang="en-US" sz="900" b="0" i="0" u="none" strike="noStrike" cap="none" normalizeH="0" baseline="0" smtClean="0">
                <a:ln>
                  <a:noFill/>
                </a:ln>
                <a:solidFill>
                  <a:srgbClr val="6A8759"/>
                </a:solidFill>
                <a:effectLst/>
                <a:latin typeface="JetBrains Mono"/>
              </a:rPr>
              <a:t>="actionNext"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:inputType</a:t>
            </a:r>
            <a:r>
              <a:rPr kumimoji="0" lang="en-US" altLang="en-US" sz="900" b="0" i="0" u="none" strike="noStrike" cap="none" normalizeH="0" baseline="0" smtClean="0">
                <a:ln>
                  <a:noFill/>
                </a:ln>
                <a:solidFill>
                  <a:srgbClr val="6A8759"/>
                </a:solidFill>
                <a:effectLst/>
                <a:latin typeface="JetBrains Mono"/>
              </a:rPr>
              <a:t>="number"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&lt;/LinearLayout&gt;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6003740" y="593849"/>
            <a:ext cx="2844000" cy="632480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E8BF6A"/>
                </a:solidFill>
                <a:effectLst/>
                <a:latin typeface="JetBrains Mono"/>
              </a:rPr>
              <a:t>&lt;Button</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="@+id/btnProses"</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a:t>
            </a:r>
            <a:r>
              <a:rPr kumimoji="0" lang="en-US" altLang="en-US" sz="900" b="0" i="0" u="none" strike="noStrike" cap="none" normalizeH="0" baseline="0" smtClean="0">
                <a:ln>
                  <a:noFill/>
                </a:ln>
                <a:solidFill>
                  <a:srgbClr val="6A8759"/>
                </a:solidFill>
                <a:effectLst/>
                <a:latin typeface="JetBrains Mono"/>
              </a:rPr>
              <a:t>="20dp"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:background</a:t>
            </a:r>
            <a:r>
              <a:rPr kumimoji="0" lang="en-US" altLang="en-US" sz="900" b="0" i="0" u="none" strike="noStrike" cap="none" normalizeH="0" baseline="0" smtClean="0">
                <a:ln>
                  <a:noFill/>
                </a:ln>
                <a:solidFill>
                  <a:srgbClr val="6A8759"/>
                </a:solidFill>
                <a:effectLst/>
                <a:latin typeface="JetBrains Mono"/>
              </a:rPr>
              <a:t>="@drawable/bg_button"</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a:t>
            </a:r>
            <a:r>
              <a:rPr kumimoji="0" lang="en-US" altLang="en-US" sz="900" b="0" i="0" u="none" strike="noStrike" cap="none" normalizeH="0" baseline="0" smtClean="0">
                <a:ln>
                  <a:noFill/>
                </a:ln>
                <a:solidFill>
                  <a:srgbClr val="6A8759"/>
                </a:solidFill>
                <a:effectLst/>
                <a:latin typeface="JetBrains Mono"/>
              </a:rPr>
              <a:t>="Proses"</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="@android:color/white"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="1dp"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:background</a:t>
            </a:r>
            <a:r>
              <a:rPr kumimoji="0" lang="en-US" altLang="en-US" sz="900" b="0" i="0" u="none" strike="noStrike" cap="none" normalizeH="0" baseline="0" smtClean="0">
                <a:ln>
                  <a:noFill/>
                </a:ln>
                <a:solidFill>
                  <a:srgbClr val="6A8759"/>
                </a:solidFill>
                <a:effectLst/>
                <a:latin typeface="JetBrains Mono"/>
              </a:rPr>
              <a:t>="@color/colorPrimary"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="@+id/tvNamaPembeli"</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:layout_marginTop</a:t>
            </a:r>
            <a:r>
              <a:rPr kumimoji="0" lang="en-US" altLang="en-US" sz="900" b="0" i="0" u="none" strike="noStrike" cap="none" normalizeH="0" baseline="0" smtClean="0">
                <a:ln>
                  <a:noFill/>
                </a:ln>
                <a:solidFill>
                  <a:srgbClr val="6A8759"/>
                </a:solidFill>
                <a:effectLst/>
                <a:latin typeface="JetBrains Mono"/>
              </a:rPr>
              <a:t>="20dp"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="@+id/tvNamaBarang"</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:layout_marginTop</a:t>
            </a:r>
            <a:r>
              <a:rPr kumimoji="0" lang="en-US" altLang="en-US" sz="900" b="0" i="0" u="none" strike="noStrike" cap="none" normalizeH="0" baseline="0" smtClean="0">
                <a:ln>
                  <a:noFill/>
                </a:ln>
                <a:solidFill>
                  <a:srgbClr val="6A8759"/>
                </a:solidFill>
                <a:effectLst/>
                <a:latin typeface="JetBrains Mono"/>
              </a:rPr>
              <a:t>="5dp"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="@+id/tvJmlBarang"</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:layout_marginTop</a:t>
            </a:r>
            <a:r>
              <a:rPr kumimoji="0" lang="en-US" altLang="en-US" sz="900" b="0" i="0" u="none" strike="noStrike" cap="none" normalizeH="0" baseline="0" smtClean="0">
                <a:ln>
                  <a:noFill/>
                </a:ln>
                <a:solidFill>
                  <a:srgbClr val="6A8759"/>
                </a:solidFill>
                <a:effectLst/>
                <a:latin typeface="JetBrains Mono"/>
              </a:rPr>
              <a:t>="5dp"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="@+id/tvHarga"</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:layout_marginTop</a:t>
            </a:r>
            <a:r>
              <a:rPr kumimoji="0" lang="en-US" altLang="en-US" sz="900" b="0" i="0" u="none" strike="noStrike" cap="none" normalizeH="0" baseline="0" smtClean="0">
                <a:ln>
                  <a:noFill/>
                </a:ln>
                <a:solidFill>
                  <a:srgbClr val="6A8759"/>
                </a:solidFill>
                <a:effectLst/>
                <a:latin typeface="JetBrains Mono"/>
              </a:rPr>
              <a:t>="5dp"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24214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245" y="-19353"/>
            <a:ext cx="5955495" cy="610820"/>
          </a:xfrm>
        </p:spPr>
        <p:txBody>
          <a:bodyPr>
            <a:normAutofit fontScale="90000"/>
          </a:bodyPr>
          <a:lstStyle/>
          <a:p>
            <a:pPr algn="r"/>
            <a:r>
              <a:rPr lang="en-US" b="1" err="1" smtClean="0"/>
              <a:t>Studi</a:t>
            </a:r>
            <a:r>
              <a:rPr lang="en-US" b="1" smtClean="0"/>
              <a:t> </a:t>
            </a:r>
            <a:r>
              <a:rPr lang="en-US" b="1" err="1" smtClean="0"/>
              <a:t>Kasus</a:t>
            </a:r>
            <a:r>
              <a:rPr lang="en-US" b="1" smtClean="0"/>
              <a:t> </a:t>
            </a:r>
            <a:r>
              <a:rPr lang="en-US" b="1" err="1" smtClean="0"/>
              <a:t>Aplikasi</a:t>
            </a:r>
            <a:r>
              <a:rPr lang="en-US" b="1" smtClean="0"/>
              <a:t> </a:t>
            </a:r>
            <a:r>
              <a:rPr lang="en-US" b="1" err="1" smtClean="0"/>
              <a:t>Penjualan</a:t>
            </a:r>
            <a:endParaRPr lang="en-US" b="1"/>
          </a:p>
        </p:txBody>
      </p:sp>
      <p:sp>
        <p:nvSpPr>
          <p:cNvPr id="5" name="Rectangle 1"/>
          <p:cNvSpPr>
            <a:spLocks noChangeArrowheads="1"/>
          </p:cNvSpPr>
          <p:nvPr/>
        </p:nvSpPr>
        <p:spPr bwMode="auto">
          <a:xfrm>
            <a:off x="143555" y="1138425"/>
            <a:ext cx="3359510" cy="54938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E8BF6A"/>
                </a:solidFill>
                <a:effectLst/>
                <a:latin typeface="JetBrains Mono"/>
              </a:rPr>
              <a:t>&lt;TextView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="@+id/tvUangBayar"</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:layout_marginTop</a:t>
            </a:r>
            <a:r>
              <a:rPr kumimoji="0" lang="en-US" altLang="en-US" sz="900" b="0" i="0" u="none" strike="noStrike" cap="none" normalizeH="0" baseline="0" smtClean="0">
                <a:ln>
                  <a:noFill/>
                </a:ln>
                <a:solidFill>
                  <a:srgbClr val="6A8759"/>
                </a:solidFill>
                <a:effectLst/>
                <a:latin typeface="JetBrains Mono"/>
              </a:rPr>
              <a:t>="5dp"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="@+id/tvTotal"</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:layout_marginTop</a:t>
            </a:r>
            <a:r>
              <a:rPr kumimoji="0" lang="en-US" altLang="en-US" sz="900" b="0" i="0" u="none" strike="noStrike" cap="none" normalizeH="0" baseline="0" smtClean="0">
                <a:ln>
                  <a:noFill/>
                </a:ln>
                <a:solidFill>
                  <a:srgbClr val="6A8759"/>
                </a:solidFill>
                <a:effectLst/>
                <a:latin typeface="JetBrains Mono"/>
              </a:rPr>
              <a:t>="5dp"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="@+id/tvKembalian"</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:layout_marginTop</a:t>
            </a:r>
            <a:r>
              <a:rPr kumimoji="0" lang="en-US" altLang="en-US" sz="900" b="0" i="0" u="none" strike="noStrike" cap="none" normalizeH="0" baseline="0" smtClean="0">
                <a:ln>
                  <a:noFill/>
                </a:ln>
                <a:solidFill>
                  <a:srgbClr val="6A8759"/>
                </a:solidFill>
                <a:effectLst/>
                <a:latin typeface="JetBrains Mono"/>
              </a:rPr>
              <a:t>="5dp"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="@+id/tvBonus"</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:layout_marginTop</a:t>
            </a:r>
            <a:r>
              <a:rPr kumimoji="0" lang="en-US" altLang="en-US" sz="900" b="0" i="0" u="none" strike="noStrike" cap="none" normalizeH="0" baseline="0" smtClean="0">
                <a:ln>
                  <a:noFill/>
                </a:ln>
                <a:solidFill>
                  <a:srgbClr val="6A8759"/>
                </a:solidFill>
                <a:effectLst/>
                <a:latin typeface="JetBrains Mono"/>
              </a:rPr>
              <a:t>="5dp"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&lt;TextView</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="@+id/tvKeterangan"</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:layout_marginTop</a:t>
            </a:r>
            <a:r>
              <a:rPr kumimoji="0" lang="en-US" altLang="en-US" sz="900" b="0" i="0" u="none" strike="noStrike" cap="none" normalizeH="0" baseline="0" smtClean="0">
                <a:ln>
                  <a:noFill/>
                </a:ln>
                <a:solidFill>
                  <a:srgbClr val="6A8759"/>
                </a:solidFill>
                <a:effectLst/>
                <a:latin typeface="JetBrains Mono"/>
              </a:rPr>
              <a:t>="5dp"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="@android:color/black"</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:textStyle</a:t>
            </a:r>
            <a:r>
              <a:rPr kumimoji="0" lang="en-US" altLang="en-US" sz="900" b="0" i="0" u="none" strike="noStrike" cap="none" normalizeH="0" baseline="0" smtClean="0">
                <a:ln>
                  <a:noFill/>
                </a:ln>
                <a:solidFill>
                  <a:srgbClr val="6A8759"/>
                </a:solidFill>
                <a:effectLst/>
                <a:latin typeface="JetBrains Mono"/>
              </a:rPr>
              <a:t>="bold" </a:t>
            </a:r>
            <a:r>
              <a:rPr kumimoji="0" lang="en-US" altLang="en-US" sz="900" b="0" i="0" u="none" strike="noStrike" cap="none" normalizeH="0" baseline="0" smtClean="0">
                <a:ln>
                  <a:noFill/>
                </a:ln>
                <a:solidFill>
                  <a:srgbClr val="E8BF6A"/>
                </a:solidFill>
                <a:effectLst/>
                <a:latin typeface="JetBrains Mono"/>
              </a:rPr>
              <a:t>/&gt;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655770" y="1533073"/>
            <a:ext cx="3817625"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E8BF6A"/>
                </a:solidFill>
                <a:effectLst/>
                <a:latin typeface="JetBrains Mono"/>
              </a:rPr>
              <a:t>&lt;LinearLayout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:orientation</a:t>
            </a:r>
            <a:r>
              <a:rPr kumimoji="0" lang="en-US" altLang="en-US" sz="900" b="0" i="0" u="none" strike="noStrike" cap="none" normalizeH="0" baseline="0" smtClean="0">
                <a:ln>
                  <a:noFill/>
                </a:ln>
                <a:solidFill>
                  <a:srgbClr val="6A8759"/>
                </a:solidFill>
                <a:effectLst/>
                <a:latin typeface="JetBrains Mono"/>
              </a:rPr>
              <a:t>="horizontal"</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&lt;Button</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="@+id/btnHapus"</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a:t>
            </a:r>
            <a:r>
              <a:rPr kumimoji="0" lang="en-US" altLang="en-US" sz="900" b="0" i="0" u="none" strike="noStrike" cap="none" normalizeH="0" baseline="0" smtClean="0">
                <a:ln>
                  <a:noFill/>
                </a:ln>
                <a:solidFill>
                  <a:srgbClr val="6A8759"/>
                </a:solidFill>
                <a:effectLst/>
                <a:latin typeface="JetBrains Mono"/>
              </a:rPr>
              <a:t>="20dp"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:layout_weight</a:t>
            </a:r>
            <a:r>
              <a:rPr kumimoji="0" lang="en-US" altLang="en-US" sz="900" b="0" i="0" u="none" strike="noStrike" cap="none" normalizeH="0" baseline="0" smtClean="0">
                <a:ln>
                  <a:noFill/>
                </a:ln>
                <a:solidFill>
                  <a:srgbClr val="6A8759"/>
                </a:solidFill>
                <a:effectLst/>
                <a:latin typeface="JetBrains Mono"/>
              </a:rPr>
              <a:t>="1"</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:background</a:t>
            </a:r>
            <a:r>
              <a:rPr kumimoji="0" lang="en-US" altLang="en-US" sz="900" b="0" i="0" u="none" strike="noStrike" cap="none" normalizeH="0" baseline="0" smtClean="0">
                <a:ln>
                  <a:noFill/>
                </a:ln>
                <a:solidFill>
                  <a:srgbClr val="6A8759"/>
                </a:solidFill>
                <a:effectLst/>
                <a:latin typeface="JetBrains Mono"/>
              </a:rPr>
              <a:t>="@drawable/bg_button"</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a:t>
            </a:r>
            <a:r>
              <a:rPr kumimoji="0" lang="en-US" altLang="en-US" sz="900" b="0" i="0" u="none" strike="noStrike" cap="none" normalizeH="0" baseline="0" smtClean="0">
                <a:ln>
                  <a:noFill/>
                </a:ln>
                <a:solidFill>
                  <a:srgbClr val="6A8759"/>
                </a:solidFill>
                <a:effectLst/>
                <a:latin typeface="JetBrains Mono"/>
              </a:rPr>
              <a:t>="Hapus Data"</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="@android:color/white"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&lt;Button</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:id</a:t>
            </a:r>
            <a:r>
              <a:rPr kumimoji="0" lang="en-US" altLang="en-US" sz="900" b="0" i="0" u="none" strike="noStrike" cap="none" normalizeH="0" baseline="0" smtClean="0">
                <a:ln>
                  <a:noFill/>
                </a:ln>
                <a:solidFill>
                  <a:srgbClr val="6A8759"/>
                </a:solidFill>
                <a:effectLst/>
                <a:latin typeface="JetBrains Mono"/>
              </a:rPr>
              <a:t>="@+id/btnKeluar"</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:layout_width</a:t>
            </a:r>
            <a:r>
              <a:rPr kumimoji="0" lang="en-US" altLang="en-US" sz="900" b="0" i="0" u="none" strike="noStrike" cap="none" normalizeH="0" baseline="0" smtClean="0">
                <a:ln>
                  <a:noFill/>
                </a:ln>
                <a:solidFill>
                  <a:srgbClr val="6A8759"/>
                </a:solidFill>
                <a:effectLst/>
                <a:latin typeface="JetBrains Mono"/>
              </a:rPr>
              <a:t>="match_parent"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:layout_height</a:t>
            </a:r>
            <a:r>
              <a:rPr kumimoji="0" lang="en-US" altLang="en-US" sz="900" b="0" i="0" u="none" strike="noStrike" cap="none" normalizeH="0" baseline="0" smtClean="0">
                <a:ln>
                  <a:noFill/>
                </a:ln>
                <a:solidFill>
                  <a:srgbClr val="6A8759"/>
                </a:solidFill>
                <a:effectLst/>
                <a:latin typeface="JetBrains Mono"/>
              </a:rPr>
              <a:t>="wrap_content"</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:layout_margin</a:t>
            </a:r>
            <a:r>
              <a:rPr kumimoji="0" lang="en-US" altLang="en-US" sz="900" b="0" i="0" u="none" strike="noStrike" cap="none" normalizeH="0" baseline="0" smtClean="0">
                <a:ln>
                  <a:noFill/>
                </a:ln>
                <a:solidFill>
                  <a:srgbClr val="6A8759"/>
                </a:solidFill>
                <a:effectLst/>
                <a:latin typeface="JetBrains Mono"/>
              </a:rPr>
              <a:t>="20dp"</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:layout_weight</a:t>
            </a:r>
            <a:r>
              <a:rPr kumimoji="0" lang="en-US" altLang="en-US" sz="900" b="0" i="0" u="none" strike="noStrike" cap="none" normalizeH="0" baseline="0" smtClean="0">
                <a:ln>
                  <a:noFill/>
                </a:ln>
                <a:solidFill>
                  <a:srgbClr val="6A8759"/>
                </a:solidFill>
                <a:effectLst/>
                <a:latin typeface="JetBrains Mono"/>
              </a:rPr>
              <a:t>="1"</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:background</a:t>
            </a:r>
            <a:r>
              <a:rPr kumimoji="0" lang="en-US" altLang="en-US" sz="900" b="0" i="0" u="none" strike="noStrike" cap="none" normalizeH="0" baseline="0" smtClean="0">
                <a:ln>
                  <a:noFill/>
                </a:ln>
                <a:solidFill>
                  <a:srgbClr val="6A8759"/>
                </a:solidFill>
                <a:effectLst/>
                <a:latin typeface="JetBrains Mono"/>
              </a:rPr>
              <a:t>="@drawable/bg_button"</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a:t>
            </a:r>
            <a:r>
              <a:rPr kumimoji="0" lang="en-US" altLang="en-US" sz="900" b="0" i="0" u="none" strike="noStrike" cap="none" normalizeH="0" baseline="0" smtClean="0">
                <a:ln>
                  <a:noFill/>
                </a:ln>
                <a:solidFill>
                  <a:srgbClr val="6A8759"/>
                </a:solidFill>
                <a:effectLst/>
                <a:latin typeface="JetBrains Mono"/>
              </a:rPr>
              <a:t>="Keluar"</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:textColor</a:t>
            </a:r>
            <a:r>
              <a:rPr kumimoji="0" lang="en-US" altLang="en-US" sz="900" b="0" i="0" u="none" strike="noStrike" cap="none" normalizeH="0" baseline="0" smtClean="0">
                <a:ln>
                  <a:noFill/>
                </a:ln>
                <a:solidFill>
                  <a:srgbClr val="6A8759"/>
                </a:solidFill>
                <a:effectLst/>
                <a:latin typeface="JetBrains Mono"/>
              </a:rPr>
              <a:t>="@android:color/white"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&lt;/LinearLayout&gt;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&lt;/LinearLayout&gt;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&lt;/ScrollView&gt;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85411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245" y="-19353"/>
            <a:ext cx="5955495" cy="610820"/>
          </a:xfrm>
        </p:spPr>
        <p:txBody>
          <a:bodyPr>
            <a:normAutofit fontScale="90000"/>
          </a:bodyPr>
          <a:lstStyle/>
          <a:p>
            <a:pPr algn="r"/>
            <a:r>
              <a:rPr lang="en-US" b="1" err="1" smtClean="0"/>
              <a:t>Studi</a:t>
            </a:r>
            <a:r>
              <a:rPr lang="en-US" b="1" smtClean="0"/>
              <a:t> </a:t>
            </a:r>
            <a:r>
              <a:rPr lang="en-US" b="1" err="1" smtClean="0"/>
              <a:t>Kasus</a:t>
            </a:r>
            <a:r>
              <a:rPr lang="en-US" b="1" smtClean="0"/>
              <a:t> </a:t>
            </a:r>
            <a:r>
              <a:rPr lang="en-US" b="1" err="1" smtClean="0"/>
              <a:t>Aplikasi</a:t>
            </a:r>
            <a:r>
              <a:rPr lang="en-US" b="1" smtClean="0"/>
              <a:t> </a:t>
            </a:r>
            <a:r>
              <a:rPr lang="en-US" b="1" err="1" smtClean="0"/>
              <a:t>Penjualan</a:t>
            </a:r>
            <a:endParaRPr lang="en-US" b="1"/>
          </a:p>
        </p:txBody>
      </p:sp>
      <p:pic>
        <p:nvPicPr>
          <p:cNvPr id="3" name="Picture 2"/>
          <p:cNvPicPr>
            <a:picLocks noChangeAspect="1"/>
          </p:cNvPicPr>
          <p:nvPr/>
        </p:nvPicPr>
        <p:blipFill>
          <a:blip r:embed="rId2"/>
          <a:stretch>
            <a:fillRect/>
          </a:stretch>
        </p:blipFill>
        <p:spPr>
          <a:xfrm>
            <a:off x="143555" y="1443835"/>
            <a:ext cx="2095500" cy="2095500"/>
          </a:xfrm>
          <a:prstGeom prst="rect">
            <a:avLst/>
          </a:prstGeom>
        </p:spPr>
      </p:pic>
      <p:sp>
        <p:nvSpPr>
          <p:cNvPr id="4" name="Rectangle 1"/>
          <p:cNvSpPr>
            <a:spLocks noChangeArrowheads="1"/>
          </p:cNvSpPr>
          <p:nvPr/>
        </p:nvSpPr>
        <p:spPr bwMode="auto">
          <a:xfrm>
            <a:off x="2281425" y="1714112"/>
            <a:ext cx="3817625"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E8BF6A"/>
                </a:solidFill>
                <a:effectLst/>
                <a:latin typeface="JetBrains Mono"/>
              </a:rPr>
              <a:t>&lt;?</a:t>
            </a:r>
            <a:r>
              <a:rPr kumimoji="0" lang="en-US" altLang="en-US" sz="900" b="0" i="0" u="none" strike="noStrike" cap="none" normalizeH="0" baseline="0" smtClean="0">
                <a:ln>
                  <a:noFill/>
                </a:ln>
                <a:solidFill>
                  <a:srgbClr val="BABABA"/>
                </a:solidFill>
                <a:effectLst/>
                <a:latin typeface="JetBrains Mono"/>
              </a:rPr>
              <a:t>xml version</a:t>
            </a:r>
            <a:r>
              <a:rPr kumimoji="0" lang="en-US" altLang="en-US" sz="900" b="0" i="0" u="none" strike="noStrike" cap="none" normalizeH="0" baseline="0" smtClean="0">
                <a:ln>
                  <a:noFill/>
                </a:ln>
                <a:solidFill>
                  <a:srgbClr val="6A8759"/>
                </a:solidFill>
                <a:effectLst/>
                <a:latin typeface="JetBrains Mono"/>
              </a:rPr>
              <a:t>="1.0" </a:t>
            </a:r>
            <a:r>
              <a:rPr kumimoji="0" lang="en-US" altLang="en-US" sz="900" b="0" i="0" u="none" strike="noStrike" cap="none" normalizeH="0" baseline="0" smtClean="0">
                <a:ln>
                  <a:noFill/>
                </a:ln>
                <a:solidFill>
                  <a:srgbClr val="BABABA"/>
                </a:solidFill>
                <a:effectLst/>
                <a:latin typeface="JetBrains Mono"/>
              </a:rPr>
              <a:t>encoding</a:t>
            </a:r>
            <a:r>
              <a:rPr kumimoji="0" lang="en-US" altLang="en-US" sz="900" b="0" i="0" u="none" strike="noStrike" cap="none" normalizeH="0" baseline="0" smtClean="0">
                <a:ln>
                  <a:noFill/>
                </a:ln>
                <a:solidFill>
                  <a:srgbClr val="6A8759"/>
                </a:solidFill>
                <a:effectLst/>
                <a:latin typeface="JetBrains Mono"/>
              </a:rPr>
              <a:t>="utf-8"</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&lt;shape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:shape</a:t>
            </a:r>
            <a:r>
              <a:rPr kumimoji="0" lang="en-US" altLang="en-US" sz="900" b="0" i="0" u="none" strike="noStrike" cap="none" normalizeH="0" baseline="0" smtClean="0">
                <a:ln>
                  <a:noFill/>
                </a:ln>
                <a:solidFill>
                  <a:srgbClr val="6A8759"/>
                </a:solidFill>
                <a:effectLst/>
                <a:latin typeface="JetBrains Mono"/>
              </a:rPr>
              <a:t>="rectangle"</a:t>
            </a:r>
            <a:br>
              <a:rPr kumimoji="0" lang="en-US" altLang="en-US" sz="900" b="0" i="0" u="none" strike="noStrike" cap="none" normalizeH="0" baseline="0" smtClean="0">
                <a:ln>
                  <a:noFill/>
                </a:ln>
                <a:solidFill>
                  <a:srgbClr val="6A8759"/>
                </a:solidFill>
                <a:effectLst/>
                <a:latin typeface="JetBrains Mono"/>
              </a:rPr>
            </a:br>
            <a:r>
              <a:rPr kumimoji="0" lang="en-US" altLang="en-US" sz="900" b="0" i="0" u="none" strike="noStrike" cap="none" normalizeH="0" baseline="0" smtClean="0">
                <a:ln>
                  <a:noFill/>
                </a:ln>
                <a:solidFill>
                  <a:srgbClr val="6A8759"/>
                </a:solidFill>
                <a:effectLst/>
                <a:latin typeface="JetBrains Mono"/>
              </a:rPr>
              <a:t>    </a:t>
            </a:r>
            <a:r>
              <a:rPr kumimoji="0" lang="en-US" altLang="en-US" sz="900" b="0" i="0" u="none" strike="noStrike" cap="none" normalizeH="0" baseline="0" smtClean="0">
                <a:ln>
                  <a:noFill/>
                </a:ln>
                <a:solidFill>
                  <a:srgbClr val="BABABA"/>
                </a:solidFill>
                <a:effectLst/>
                <a:latin typeface="JetBrains Mono"/>
              </a:rPr>
              <a:t>xmlns:</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6A8759"/>
                </a:solidFill>
                <a:effectLst/>
                <a:latin typeface="JetBrains Mono"/>
              </a:rPr>
              <a:t>="http://schemas.android.com/apk/res/android"</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&lt;solid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:color</a:t>
            </a:r>
            <a:r>
              <a:rPr kumimoji="0" lang="en-US" altLang="en-US" sz="900" b="0" i="0" u="none" strike="noStrike" cap="none" normalizeH="0" baseline="0" smtClean="0">
                <a:ln>
                  <a:noFill/>
                </a:ln>
                <a:solidFill>
                  <a:srgbClr val="6A8759"/>
                </a:solidFill>
                <a:effectLst/>
                <a:latin typeface="JetBrains Mono"/>
              </a:rPr>
              <a:t>="@color/colorPrimary"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    &lt;corners </a:t>
            </a:r>
            <a:r>
              <a:rPr kumimoji="0" lang="en-US" altLang="en-US" sz="900" b="0" i="0" u="none" strike="noStrike" cap="none" normalizeH="0" baseline="0" smtClean="0">
                <a:ln>
                  <a:noFill/>
                </a:ln>
                <a:solidFill>
                  <a:srgbClr val="9876AA"/>
                </a:solidFill>
                <a:effectLst/>
                <a:latin typeface="JetBrains Mono"/>
              </a:rPr>
              <a:t>android</a:t>
            </a:r>
            <a:r>
              <a:rPr kumimoji="0" lang="en-US" altLang="en-US" sz="900" b="0" i="0" u="none" strike="noStrike" cap="none" normalizeH="0" baseline="0" smtClean="0">
                <a:ln>
                  <a:noFill/>
                </a:ln>
                <a:solidFill>
                  <a:srgbClr val="BABABA"/>
                </a:solidFill>
                <a:effectLst/>
                <a:latin typeface="JetBrains Mono"/>
              </a:rPr>
              <a:t>:radius</a:t>
            </a:r>
            <a:r>
              <a:rPr kumimoji="0" lang="en-US" altLang="en-US" sz="900" b="0" i="0" u="none" strike="noStrike" cap="none" normalizeH="0" baseline="0" smtClean="0">
                <a:ln>
                  <a:noFill/>
                </a:ln>
                <a:solidFill>
                  <a:srgbClr val="6A8759"/>
                </a:solidFill>
                <a:effectLst/>
                <a:latin typeface="JetBrains Mono"/>
              </a:rPr>
              <a:t>="20dp" </a:t>
            </a:r>
            <a:r>
              <a:rPr kumimoji="0" lang="en-US" altLang="en-US" sz="900" b="0" i="0" u="none" strike="noStrike" cap="none" normalizeH="0" baseline="0" smtClean="0">
                <a:ln>
                  <a:noFill/>
                </a:ln>
                <a:solidFill>
                  <a:srgbClr val="E8BF6A"/>
                </a:solidFill>
                <a:effectLst/>
                <a:latin typeface="JetBrains Mono"/>
              </a:rPr>
              <a:t>/&gt;</a:t>
            </a:r>
            <a:br>
              <a:rPr kumimoji="0" lang="en-US" altLang="en-US" sz="900" b="0" i="0" u="none" strike="noStrike" cap="none" normalizeH="0" baseline="0" smtClean="0">
                <a:ln>
                  <a:noFill/>
                </a:ln>
                <a:solidFill>
                  <a:srgbClr val="E8BF6A"/>
                </a:solidFill>
                <a:effectLst/>
                <a:latin typeface="JetBrains Mono"/>
              </a:rPr>
            </a:br>
            <a:r>
              <a:rPr kumimoji="0" lang="en-US" altLang="en-US" sz="900" b="0" i="0" u="none" strike="noStrike" cap="none" normalizeH="0" baseline="0" smtClean="0">
                <a:ln>
                  <a:noFill/>
                </a:ln>
                <a:solidFill>
                  <a:srgbClr val="E8BF6A"/>
                </a:solidFill>
                <a:effectLst/>
                <a:latin typeface="JetBrains Mono"/>
              </a:rPr>
              <a:t>&lt;/shape&gt;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Oval 6"/>
          <p:cNvSpPr/>
          <p:nvPr/>
        </p:nvSpPr>
        <p:spPr>
          <a:xfrm>
            <a:off x="656838" y="1561407"/>
            <a:ext cx="1068935" cy="305410"/>
          </a:xfrm>
          <a:prstGeom prst="ellipse">
            <a:avLst/>
          </a:prstGeom>
          <a:solidFill>
            <a:srgbClr val="FF00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6"/>
          </p:cNvCxnSpPr>
          <p:nvPr/>
        </p:nvCxnSpPr>
        <p:spPr>
          <a:xfrm>
            <a:off x="1725773" y="1714112"/>
            <a:ext cx="708357" cy="152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754375" y="3429340"/>
            <a:ext cx="7184615" cy="610820"/>
          </a:xfrm>
          <a:prstGeom prst="rect">
            <a:avLst/>
          </a:prstGeom>
        </p:spPr>
        <p:txBody>
          <a:bodyPr vert="horz" lIns="91440" tIns="45720" rIns="91440" bIns="45720" rtlCol="0" anchor="ctr">
            <a:normAutofit fontScale="60000" lnSpcReduction="20000"/>
          </a:bodyPr>
          <a:lstStyle>
            <a:lvl1pPr algn="l" defTabSz="914400" rtl="0" eaLnBrk="1" latinLnBrk="0" hangingPunct="1">
              <a:spcBef>
                <a:spcPct val="0"/>
              </a:spcBef>
              <a:buNone/>
              <a:defRPr sz="3600" kern="1200">
                <a:solidFill>
                  <a:srgbClr val="F79B4F"/>
                </a:solidFill>
                <a:latin typeface="+mj-lt"/>
                <a:ea typeface="+mj-ea"/>
                <a:cs typeface="+mj-cs"/>
              </a:defRPr>
            </a:lvl1pPr>
          </a:lstStyle>
          <a:p>
            <a:pPr algn="r"/>
            <a:r>
              <a:rPr lang="en-US" b="1" smtClean="0"/>
              <a:t>Perbaiki sesuai saran dari android studio untuk best practice</a:t>
            </a:r>
            <a:endParaRPr lang="en-US" b="1"/>
          </a:p>
        </p:txBody>
      </p:sp>
      <p:pic>
        <p:nvPicPr>
          <p:cNvPr id="11" name="Picture 10"/>
          <p:cNvPicPr>
            <a:picLocks noChangeAspect="1"/>
          </p:cNvPicPr>
          <p:nvPr/>
        </p:nvPicPr>
        <p:blipFill>
          <a:blip r:embed="rId3"/>
          <a:stretch>
            <a:fillRect/>
          </a:stretch>
        </p:blipFill>
        <p:spPr>
          <a:xfrm>
            <a:off x="1823310" y="4040160"/>
            <a:ext cx="5514975" cy="2561207"/>
          </a:xfrm>
          <a:prstGeom prst="rect">
            <a:avLst/>
          </a:prstGeom>
        </p:spPr>
      </p:pic>
    </p:spTree>
    <p:extLst>
      <p:ext uri="{BB962C8B-B14F-4D97-AF65-F5344CB8AC3E}">
        <p14:creationId xmlns:p14="http://schemas.microsoft.com/office/powerpoint/2010/main" val="732762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839505" cy="684885"/>
          </a:xfrm>
        </p:spPr>
        <p:txBody>
          <a:bodyPr/>
          <a:lstStyle/>
          <a:p>
            <a:pPr algn="ctr"/>
            <a:r>
              <a:rPr lang="en-US"/>
              <a:t>Activity</a:t>
            </a:r>
          </a:p>
        </p:txBody>
      </p:sp>
      <p:sp>
        <p:nvSpPr>
          <p:cNvPr id="5" name="Content Placeholder 4"/>
          <p:cNvSpPr>
            <a:spLocks noGrp="1"/>
          </p:cNvSpPr>
          <p:nvPr>
            <p:ph idx="1"/>
          </p:nvPr>
        </p:nvSpPr>
        <p:spPr>
          <a:xfrm>
            <a:off x="1976014" y="684885"/>
            <a:ext cx="7016195" cy="4428445"/>
          </a:xfrm>
        </p:spPr>
        <p:txBody>
          <a:bodyPr>
            <a:normAutofit fontScale="85000" lnSpcReduction="10000"/>
          </a:bodyPr>
          <a:lstStyle/>
          <a:p>
            <a:r>
              <a:rPr lang="en-US" smtClean="0"/>
              <a:t>Project Android terdapat  </a:t>
            </a:r>
            <a:r>
              <a:rPr lang="en-US"/>
              <a:t>class dari activity utama </a:t>
            </a:r>
            <a:r>
              <a:rPr lang="en-US" smtClean="0"/>
              <a:t>disimpan </a:t>
            </a:r>
            <a:r>
              <a:rPr lang="en-US"/>
              <a:t>di dalam direktori src</a:t>
            </a:r>
            <a:r>
              <a:rPr lang="en-US" smtClean="0"/>
              <a:t>/ yang dapat di modifikasi file </a:t>
            </a:r>
            <a:r>
              <a:rPr lang="en-US"/>
              <a:t>ini dan menambahkan file lainnya ke dalam src/ sesusai kebutuhan untuk implementasi aplikasi.</a:t>
            </a:r>
          </a:p>
          <a:p>
            <a:r>
              <a:rPr lang="en-US"/>
              <a:t>Pertama kali project di-compile, di luar direktori activity “utama”, Android akan membuat file R.java. </a:t>
            </a:r>
          </a:p>
          <a:p>
            <a:r>
              <a:rPr lang="en-US"/>
              <a:t>File ini berisi beberapa konstanta dari seluruh “sumber” yang dibuat dan disimpan dalam direktori </a:t>
            </a:r>
          </a:p>
          <a:p>
            <a:r>
              <a:rPr lang="en-US"/>
              <a:t>res/. Kita tidak harus memodifikasi file R.java, karena Android tools yang akan menanganinya</a:t>
            </a:r>
            <a:endParaRPr lang="en-US" smtClean="0"/>
          </a:p>
        </p:txBody>
      </p:sp>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967" y="222195"/>
            <a:ext cx="8760033" cy="684885"/>
          </a:xfrm>
        </p:spPr>
        <p:txBody>
          <a:bodyPr/>
          <a:lstStyle/>
          <a:p>
            <a:pPr algn="r"/>
            <a:r>
              <a:rPr lang="en-US" smtClean="0"/>
              <a:t>Contoh file R.Java</a:t>
            </a:r>
            <a:endParaRPr lang="en-US"/>
          </a:p>
        </p:txBody>
      </p:sp>
      <p:pic>
        <p:nvPicPr>
          <p:cNvPr id="4" name="Picture 3"/>
          <p:cNvPicPr>
            <a:picLocks noChangeAspect="1"/>
          </p:cNvPicPr>
          <p:nvPr/>
        </p:nvPicPr>
        <p:blipFill>
          <a:blip r:embed="rId2"/>
          <a:stretch>
            <a:fillRect/>
          </a:stretch>
        </p:blipFill>
        <p:spPr>
          <a:xfrm>
            <a:off x="1365195" y="1068665"/>
            <a:ext cx="7305675" cy="4591050"/>
          </a:xfrm>
          <a:prstGeom prst="rect">
            <a:avLst/>
          </a:prstGeom>
        </p:spPr>
      </p:pic>
      <p:sp>
        <p:nvSpPr>
          <p:cNvPr id="5" name="Rectangle 4"/>
          <p:cNvSpPr/>
          <p:nvPr/>
        </p:nvSpPr>
        <p:spPr>
          <a:xfrm>
            <a:off x="360750" y="5885543"/>
            <a:ext cx="8486990" cy="646331"/>
          </a:xfrm>
          <a:prstGeom prst="rect">
            <a:avLst/>
          </a:prstGeom>
        </p:spPr>
        <p:txBody>
          <a:bodyPr wrap="square">
            <a:spAutoFit/>
          </a:bodyPr>
          <a:lstStyle/>
          <a:p>
            <a:r>
              <a:rPr lang="en-US"/>
              <a:t>\</a:t>
            </a:r>
            <a:r>
              <a:rPr lang="en-US" smtClean="0"/>
              <a:t>AndroidStudioProjects\MyApplication\app\build\generated\source\r\debug\com\example\myAplication</a:t>
            </a:r>
            <a:endParaRPr lang="en-US"/>
          </a:p>
        </p:txBody>
      </p:sp>
    </p:spTree>
    <p:extLst>
      <p:ext uri="{BB962C8B-B14F-4D97-AF65-F5344CB8AC3E}">
        <p14:creationId xmlns:p14="http://schemas.microsoft.com/office/powerpoint/2010/main" val="188134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6" y="65411"/>
            <a:ext cx="6719020" cy="532180"/>
          </a:xfrm>
        </p:spPr>
        <p:txBody>
          <a:bodyPr>
            <a:normAutofit fontScale="90000"/>
          </a:bodyPr>
          <a:lstStyle/>
          <a:p>
            <a:pPr algn="r"/>
            <a:r>
              <a:rPr lang="en-US"/>
              <a:t>“Resources” Directory</a:t>
            </a:r>
          </a:p>
        </p:txBody>
      </p:sp>
      <p:sp>
        <p:nvSpPr>
          <p:cNvPr id="11" name="Rectangle 10"/>
          <p:cNvSpPr/>
          <p:nvPr/>
        </p:nvSpPr>
        <p:spPr>
          <a:xfrm>
            <a:off x="208133" y="1233020"/>
            <a:ext cx="5459049" cy="4801314"/>
          </a:xfrm>
          <a:prstGeom prst="rect">
            <a:avLst/>
          </a:prstGeom>
        </p:spPr>
        <p:txBody>
          <a:bodyPr wrap="square">
            <a:spAutoFit/>
          </a:bodyPr>
          <a:lstStyle/>
          <a:p>
            <a:r>
              <a:rPr lang="en-US" smtClean="0"/>
              <a:t>Project </a:t>
            </a:r>
            <a:r>
              <a:rPr lang="en-US"/>
              <a:t>Android, </a:t>
            </a:r>
            <a:r>
              <a:rPr lang="en-US" smtClean="0"/>
              <a:t>terdapat  </a:t>
            </a:r>
            <a:r>
              <a:rPr lang="en-US"/>
              <a:t>direktori res/ yang memuat “sumber-sumber” (</a:t>
            </a:r>
            <a:r>
              <a:rPr lang="en-US" smtClean="0"/>
              <a:t>file tetap </a:t>
            </a:r>
            <a:r>
              <a:rPr lang="en-US"/>
              <a:t>seperti gambar yang dikemas bersama dengan aplikasi). </a:t>
            </a:r>
            <a:endParaRPr lang="en-US" smtClean="0"/>
          </a:p>
          <a:p>
            <a:r>
              <a:rPr lang="en-US" smtClean="0"/>
              <a:t>Beberapa </a:t>
            </a:r>
            <a:r>
              <a:rPr lang="en-US"/>
              <a:t>sub direktori yang akan </a:t>
            </a:r>
            <a:r>
              <a:rPr lang="en-US" smtClean="0"/>
              <a:t>dijumpai </a:t>
            </a:r>
            <a:r>
              <a:rPr lang="en-US"/>
              <a:t>atau dibuat di bawah direktori res/ terdiri dari:</a:t>
            </a:r>
          </a:p>
          <a:p>
            <a:r>
              <a:rPr lang="en-US"/>
              <a:t>•  res/drawable/ </a:t>
            </a:r>
            <a:endParaRPr lang="en-US" smtClean="0"/>
          </a:p>
          <a:p>
            <a:r>
              <a:rPr lang="en-US"/>
              <a:t>	</a:t>
            </a:r>
            <a:r>
              <a:rPr lang="en-US" smtClean="0"/>
              <a:t>untuk </a:t>
            </a:r>
            <a:r>
              <a:rPr lang="en-US"/>
              <a:t>gambar (PNG, JPEG, etc)</a:t>
            </a:r>
          </a:p>
          <a:p>
            <a:r>
              <a:rPr lang="en-US"/>
              <a:t>•  res/layout/ </a:t>
            </a:r>
            <a:endParaRPr lang="en-US" smtClean="0"/>
          </a:p>
          <a:p>
            <a:r>
              <a:rPr lang="en-US"/>
              <a:t>	</a:t>
            </a:r>
            <a:r>
              <a:rPr lang="en-US" smtClean="0"/>
              <a:t>untuk </a:t>
            </a:r>
            <a:r>
              <a:rPr lang="en-US"/>
              <a:t>spesifikasi UI layout </a:t>
            </a:r>
            <a:r>
              <a:rPr lang="en-US" smtClean="0"/>
              <a:t>dibuat </a:t>
            </a:r>
            <a:r>
              <a:rPr lang="en-US"/>
              <a:t>dengan XML</a:t>
            </a:r>
          </a:p>
          <a:p>
            <a:r>
              <a:rPr lang="en-US"/>
              <a:t>•  res/raw/ </a:t>
            </a:r>
            <a:endParaRPr lang="en-US" smtClean="0"/>
          </a:p>
          <a:p>
            <a:r>
              <a:rPr lang="en-US"/>
              <a:t>	</a:t>
            </a:r>
            <a:r>
              <a:rPr lang="en-US" smtClean="0"/>
              <a:t>for </a:t>
            </a:r>
            <a:r>
              <a:rPr lang="en-US"/>
              <a:t>general-purpose files </a:t>
            </a:r>
            <a:endParaRPr lang="en-US" smtClean="0"/>
          </a:p>
          <a:p>
            <a:r>
              <a:rPr lang="en-US"/>
              <a:t>	</a:t>
            </a:r>
            <a:r>
              <a:rPr lang="en-US" smtClean="0"/>
              <a:t>(</a:t>
            </a:r>
            <a:r>
              <a:rPr lang="en-US"/>
              <a:t>misalnya CSV File of Account Information)</a:t>
            </a:r>
          </a:p>
          <a:p>
            <a:r>
              <a:rPr lang="en-US"/>
              <a:t>•  res/values/ </a:t>
            </a:r>
            <a:endParaRPr lang="en-US" smtClean="0"/>
          </a:p>
          <a:p>
            <a:r>
              <a:rPr lang="en-US"/>
              <a:t>	</a:t>
            </a:r>
            <a:r>
              <a:rPr lang="en-US" smtClean="0"/>
              <a:t>untuk </a:t>
            </a:r>
            <a:r>
              <a:rPr lang="en-US"/>
              <a:t>menyimpan nilai strings, dimensions </a:t>
            </a:r>
            <a:endParaRPr lang="en-US" smtClean="0"/>
          </a:p>
          <a:p>
            <a:r>
              <a:rPr lang="en-US"/>
              <a:t>	</a:t>
            </a:r>
            <a:r>
              <a:rPr lang="en-US" smtClean="0"/>
              <a:t>dan </a:t>
            </a:r>
            <a:r>
              <a:rPr lang="en-US"/>
              <a:t>sejenisnya</a:t>
            </a:r>
          </a:p>
          <a:p>
            <a:r>
              <a:rPr lang="en-US"/>
              <a:t>•  res/xml/ </a:t>
            </a:r>
            <a:endParaRPr lang="en-US" smtClean="0"/>
          </a:p>
          <a:p>
            <a:r>
              <a:rPr lang="en-US"/>
              <a:t>	</a:t>
            </a:r>
            <a:r>
              <a:rPr lang="en-US" smtClean="0"/>
              <a:t>for </a:t>
            </a:r>
            <a:r>
              <a:rPr lang="en-US"/>
              <a:t>other general purpose </a:t>
            </a:r>
            <a:r>
              <a:rPr lang="en-US" smtClean="0"/>
              <a:t>XML</a:t>
            </a:r>
            <a:endParaRPr lang="en-US"/>
          </a:p>
        </p:txBody>
      </p:sp>
      <p:pic>
        <p:nvPicPr>
          <p:cNvPr id="12" name="Picture 11"/>
          <p:cNvPicPr>
            <a:picLocks noChangeAspect="1"/>
          </p:cNvPicPr>
          <p:nvPr/>
        </p:nvPicPr>
        <p:blipFill>
          <a:blip r:embed="rId2"/>
          <a:stretch>
            <a:fillRect/>
          </a:stretch>
        </p:blipFill>
        <p:spPr>
          <a:xfrm>
            <a:off x="5667182" y="1138425"/>
            <a:ext cx="3295650" cy="4495800"/>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839505" cy="684885"/>
          </a:xfrm>
        </p:spPr>
        <p:txBody>
          <a:bodyPr/>
          <a:lstStyle/>
          <a:p>
            <a:pPr algn="r"/>
            <a:r>
              <a:rPr lang="en-US"/>
              <a:t>The Result</a:t>
            </a:r>
          </a:p>
        </p:txBody>
      </p:sp>
      <p:sp>
        <p:nvSpPr>
          <p:cNvPr id="5" name="Content Placeholder 4"/>
          <p:cNvSpPr>
            <a:spLocks noGrp="1"/>
          </p:cNvSpPr>
          <p:nvPr>
            <p:ph idx="1"/>
          </p:nvPr>
        </p:nvSpPr>
        <p:spPr>
          <a:xfrm>
            <a:off x="3646619" y="1062072"/>
            <a:ext cx="5497381" cy="4428445"/>
          </a:xfrm>
        </p:spPr>
        <p:txBody>
          <a:bodyPr>
            <a:normAutofit fontScale="62500" lnSpcReduction="20000"/>
          </a:bodyPr>
          <a:lstStyle/>
          <a:p>
            <a:pPr marL="0" indent="0">
              <a:buNone/>
            </a:pPr>
            <a:r>
              <a:rPr lang="en-US" smtClean="0"/>
              <a:t>Android project </a:t>
            </a:r>
            <a:r>
              <a:rPr lang="en-US"/>
              <a:t>di-compile, hasil compiling akan masuk ke directori bin/ di bawah direktori root project. </a:t>
            </a:r>
            <a:endParaRPr lang="en-US" smtClean="0"/>
          </a:p>
          <a:p>
            <a:pPr marL="0" indent="0">
              <a:buNone/>
            </a:pPr>
            <a:r>
              <a:rPr lang="en-US" smtClean="0"/>
              <a:t>•  </a:t>
            </a:r>
            <a:r>
              <a:rPr lang="en-US"/>
              <a:t>bin/classes/ </a:t>
            </a:r>
            <a:endParaRPr lang="en-US" smtClean="0"/>
          </a:p>
          <a:p>
            <a:pPr marL="0" indent="0">
              <a:buNone/>
            </a:pPr>
            <a:r>
              <a:rPr lang="en-US"/>
              <a:t>	</a:t>
            </a:r>
            <a:r>
              <a:rPr lang="en-US" smtClean="0"/>
              <a:t>memuat </a:t>
            </a:r>
            <a:r>
              <a:rPr lang="en-US"/>
              <a:t>class java hasil compiling </a:t>
            </a:r>
            <a:endParaRPr lang="en-US" smtClean="0"/>
          </a:p>
          <a:p>
            <a:r>
              <a:rPr lang="en-US"/>
              <a:t>bin/classes.dex </a:t>
            </a:r>
            <a:endParaRPr lang="en-US" smtClean="0"/>
          </a:p>
          <a:p>
            <a:pPr lvl="1"/>
            <a:r>
              <a:rPr lang="en-US" smtClean="0"/>
              <a:t>memuat </a:t>
            </a:r>
            <a:r>
              <a:rPr lang="en-US"/>
              <a:t>the executable created from those compiled Java classes</a:t>
            </a:r>
          </a:p>
          <a:p>
            <a:r>
              <a:rPr lang="en-US" smtClean="0"/>
              <a:t>bin/yourapp.apk </a:t>
            </a:r>
          </a:p>
          <a:p>
            <a:pPr lvl="1"/>
            <a:r>
              <a:rPr lang="en-US" smtClean="0"/>
              <a:t>file </a:t>
            </a:r>
            <a:r>
              <a:rPr lang="en-US"/>
              <a:t>aplikasi Android yang sebenarnya (dimana yourapp adalah </a:t>
            </a:r>
            <a:r>
              <a:rPr lang="en-US" smtClean="0"/>
              <a:t>nama </a:t>
            </a:r>
            <a:r>
              <a:rPr lang="en-US"/>
              <a:t>dari aplikasi yang dibuat)</a:t>
            </a:r>
          </a:p>
          <a:p>
            <a:r>
              <a:rPr lang="en-US"/>
              <a:t>file .apk </a:t>
            </a:r>
            <a:endParaRPr lang="en-US" smtClean="0"/>
          </a:p>
          <a:p>
            <a:pPr lvl="1"/>
            <a:r>
              <a:rPr lang="en-US" smtClean="0"/>
              <a:t>ZIP </a:t>
            </a:r>
            <a:r>
              <a:rPr lang="en-US"/>
              <a:t>archive yang berisi file .dex, hasil compiling file sumber (resources.arsc), </a:t>
            </a:r>
          </a:p>
          <a:p>
            <a:r>
              <a:rPr lang="en-US"/>
              <a:t>beberapa file sumber yang tidak ter-compile (seperti yang disimpan di dalam res/raw/) dan file</a:t>
            </a:r>
          </a:p>
          <a:p>
            <a:r>
              <a:rPr lang="en-US"/>
              <a:t>AndroidManifest.xml.</a:t>
            </a:r>
            <a:endParaRPr lang="en-US" smtClean="0"/>
          </a:p>
        </p:txBody>
      </p:sp>
      <p:pic>
        <p:nvPicPr>
          <p:cNvPr id="2" name="Picture 1"/>
          <p:cNvPicPr>
            <a:picLocks noChangeAspect="1"/>
          </p:cNvPicPr>
          <p:nvPr/>
        </p:nvPicPr>
        <p:blipFill>
          <a:blip r:embed="rId3"/>
          <a:stretch>
            <a:fillRect/>
          </a:stretch>
        </p:blipFill>
        <p:spPr>
          <a:xfrm>
            <a:off x="0" y="1901950"/>
            <a:ext cx="3503065" cy="2748690"/>
          </a:xfrm>
          <a:prstGeom prst="rect">
            <a:avLst/>
          </a:prstGeom>
        </p:spPr>
      </p:pic>
    </p:spTree>
    <p:extLst>
      <p:ext uri="{BB962C8B-B14F-4D97-AF65-F5344CB8AC3E}">
        <p14:creationId xmlns:p14="http://schemas.microsoft.com/office/powerpoint/2010/main" val="3362046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3032</Words>
  <Application>Microsoft Office PowerPoint</Application>
  <PresentationFormat>On-screen Show (4:3)</PresentationFormat>
  <Paragraphs>511</Paragraphs>
  <Slides>52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Courier New</vt:lpstr>
      <vt:lpstr>JetBrains Mono</vt:lpstr>
      <vt:lpstr>Wingdings</vt:lpstr>
      <vt:lpstr>Office Theme</vt:lpstr>
      <vt:lpstr>Pemrograman  Bergerak (Android)</vt:lpstr>
      <vt:lpstr>Project Structure</vt:lpstr>
      <vt:lpstr>Package Content in Eclipse</vt:lpstr>
      <vt:lpstr>Root Content</vt:lpstr>
      <vt:lpstr>the various fields when create a new Android project</vt:lpstr>
      <vt:lpstr>Activity</vt:lpstr>
      <vt:lpstr>Contoh file R.Java</vt:lpstr>
      <vt:lpstr>“Resources” Directory</vt:lpstr>
      <vt:lpstr>The Result</vt:lpstr>
      <vt:lpstr>/res/layout/main.xml</vt:lpstr>
      <vt:lpstr>XML attributes</vt:lpstr>
      <vt:lpstr>XML attributes</vt:lpstr>
      <vt:lpstr>/res/values/strings.xml</vt:lpstr>
      <vt:lpstr>Layout</vt:lpstr>
      <vt:lpstr>Linear Layout</vt:lpstr>
      <vt:lpstr>Contoh Linear Layout ke 1</vt:lpstr>
      <vt:lpstr>PowerPoint Presentation</vt:lpstr>
      <vt:lpstr>PowerPoint Presentation</vt:lpstr>
      <vt:lpstr>Kelemahan Linear Layout</vt:lpstr>
      <vt:lpstr>Contoh Linear Layout ke 2</vt:lpstr>
      <vt:lpstr>PowerPoint Presentation</vt:lpstr>
      <vt:lpstr>PowerPoint Presentation</vt:lpstr>
      <vt:lpstr>PowerPoint Presentation</vt:lpstr>
      <vt:lpstr>Relative Layout</vt:lpstr>
      <vt:lpstr>Relative Layout</vt:lpstr>
      <vt:lpstr>PowerPoint Presentation</vt:lpstr>
      <vt:lpstr>Table Layout</vt:lpstr>
      <vt:lpstr>Contoh Table Layout</vt:lpstr>
      <vt:lpstr>Contoh Table Layout2 </vt:lpstr>
      <vt:lpstr>PowerPoint Presentation</vt:lpstr>
      <vt:lpstr>Frame Layout</vt:lpstr>
      <vt:lpstr>Grid Layout</vt:lpstr>
      <vt:lpstr>Kapan sebaiknya saya menggunakan masing-masing jenis Layout tersebut?</vt:lpstr>
      <vt:lpstr>Scroll View</vt:lpstr>
      <vt:lpstr>String Value</vt:lpstr>
      <vt:lpstr>Modify strings.xml</vt:lpstr>
      <vt:lpstr>Modify the main.xml</vt:lpstr>
      <vt:lpstr>String</vt:lpstr>
      <vt:lpstr>PowerPoint Presentation</vt:lpstr>
      <vt:lpstr>String &amp; R.java</vt:lpstr>
      <vt:lpstr>Memanggil  string</vt:lpstr>
      <vt:lpstr>Menambah Button</vt:lpstr>
      <vt:lpstr>Memberikan Aksi Pada Button</vt:lpstr>
      <vt:lpstr>EditText</vt:lpstr>
      <vt:lpstr>CheckBox</vt:lpstr>
      <vt:lpstr>Memberikan Aksi Pada CheckBox</vt:lpstr>
      <vt:lpstr>RadioButton</vt:lpstr>
      <vt:lpstr>RadioButton</vt:lpstr>
      <vt:lpstr>Studi Kasus Aplikasi Penjualan</vt:lpstr>
      <vt:lpstr>Studi Kasus Aplikasi Penjualan</vt:lpstr>
      <vt:lpstr>Studi Kasus Aplikasi Penjualan</vt:lpstr>
      <vt:lpstr>Studi Kasus Aplikasi Penjualan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marina</cp:lastModifiedBy>
  <cp:revision>79</cp:revision>
  <dcterms:created xsi:type="dcterms:W3CDTF">2013-08-21T19:17:07Z</dcterms:created>
  <dcterms:modified xsi:type="dcterms:W3CDTF">2021-09-16T01:18:10Z</dcterms:modified>
</cp:coreProperties>
</file>