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4" r:id="rId1"/>
  </p:sldMasterIdLst>
  <p:notesMasterIdLst>
    <p:notesMasterId r:id="rId47"/>
  </p:notesMasterIdLst>
  <p:sldIdLst>
    <p:sldId id="256" r:id="rId2"/>
    <p:sldId id="278" r:id="rId3"/>
    <p:sldId id="258" r:id="rId4"/>
    <p:sldId id="259" r:id="rId5"/>
    <p:sldId id="260" r:id="rId6"/>
    <p:sldId id="261" r:id="rId7"/>
    <p:sldId id="262" r:id="rId8"/>
    <p:sldId id="304" r:id="rId9"/>
    <p:sldId id="305" r:id="rId10"/>
    <p:sldId id="306" r:id="rId11"/>
    <p:sldId id="307" r:id="rId12"/>
    <p:sldId id="308" r:id="rId13"/>
    <p:sldId id="282" r:id="rId14"/>
    <p:sldId id="281" r:id="rId15"/>
    <p:sldId id="287" r:id="rId16"/>
    <p:sldId id="288" r:id="rId17"/>
    <p:sldId id="286" r:id="rId18"/>
    <p:sldId id="291" r:id="rId19"/>
    <p:sldId id="289" r:id="rId20"/>
    <p:sldId id="290" r:id="rId21"/>
    <p:sldId id="292" r:id="rId22"/>
    <p:sldId id="293" r:id="rId23"/>
    <p:sldId id="294" r:id="rId24"/>
    <p:sldId id="295" r:id="rId25"/>
    <p:sldId id="299" r:id="rId26"/>
    <p:sldId id="300" r:id="rId27"/>
    <p:sldId id="301" r:id="rId28"/>
    <p:sldId id="302" r:id="rId29"/>
    <p:sldId id="303" r:id="rId30"/>
    <p:sldId id="283"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81181"/>
  </p:normalViewPr>
  <p:slideViewPr>
    <p:cSldViewPr snapToGrid="0" snapToObjects="1">
      <p:cViewPr varScale="1">
        <p:scale>
          <a:sx n="108" d="100"/>
          <a:sy n="10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97E7-A474-0048-9833-F1075CDFD949}"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D936-0487-7B47-A2AA-7D68AF676CB5}" type="slidenum">
              <a:rPr lang="en-US" smtClean="0"/>
              <a:t>‹#›</a:t>
            </a:fld>
            <a:endParaRPr lang="en-US"/>
          </a:p>
        </p:txBody>
      </p:sp>
    </p:spTree>
    <p:extLst>
      <p:ext uri="{BB962C8B-B14F-4D97-AF65-F5344CB8AC3E}">
        <p14:creationId xmlns:p14="http://schemas.microsoft.com/office/powerpoint/2010/main" val="61516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a:t>
            </a:fld>
            <a:endParaRPr lang="en-US"/>
          </a:p>
        </p:txBody>
      </p:sp>
    </p:spTree>
    <p:extLst>
      <p:ext uri="{BB962C8B-B14F-4D97-AF65-F5344CB8AC3E}">
        <p14:creationId xmlns:p14="http://schemas.microsoft.com/office/powerpoint/2010/main" val="37693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13</a:t>
            </a:fld>
            <a:endParaRPr lang="en-US"/>
          </a:p>
        </p:txBody>
      </p:sp>
    </p:spTree>
    <p:extLst>
      <p:ext uri="{BB962C8B-B14F-4D97-AF65-F5344CB8AC3E}">
        <p14:creationId xmlns:p14="http://schemas.microsoft.com/office/powerpoint/2010/main" val="427434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16</a:t>
            </a:fld>
            <a:endParaRPr lang="en-US"/>
          </a:p>
        </p:txBody>
      </p:sp>
    </p:spTree>
    <p:extLst>
      <p:ext uri="{BB962C8B-B14F-4D97-AF65-F5344CB8AC3E}">
        <p14:creationId xmlns:p14="http://schemas.microsoft.com/office/powerpoint/2010/main" val="3243968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30</a:t>
            </a:fld>
            <a:endParaRPr lang="en-US"/>
          </a:p>
        </p:txBody>
      </p:sp>
    </p:spTree>
    <p:extLst>
      <p:ext uri="{BB962C8B-B14F-4D97-AF65-F5344CB8AC3E}">
        <p14:creationId xmlns:p14="http://schemas.microsoft.com/office/powerpoint/2010/main" val="279186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31</a:t>
            </a:fld>
            <a:endParaRPr lang="en-US"/>
          </a:p>
        </p:txBody>
      </p:sp>
    </p:spTree>
    <p:extLst>
      <p:ext uri="{BB962C8B-B14F-4D97-AF65-F5344CB8AC3E}">
        <p14:creationId xmlns:p14="http://schemas.microsoft.com/office/powerpoint/2010/main" val="23669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32</a:t>
            </a:fld>
            <a:endParaRPr lang="en-US"/>
          </a:p>
        </p:txBody>
      </p:sp>
    </p:spTree>
    <p:extLst>
      <p:ext uri="{BB962C8B-B14F-4D97-AF65-F5344CB8AC3E}">
        <p14:creationId xmlns:p14="http://schemas.microsoft.com/office/powerpoint/2010/main" val="177391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GoogleApiClient</a:t>
            </a:r>
            <a:r>
              <a:rPr lang="en-US" dirty="0"/>
              <a:t> </a:t>
            </a:r>
            <a:r>
              <a:rPr lang="en-US" sz="1200" b="1" kern="1200" dirty="0" err="1">
                <a:solidFill>
                  <a:schemeClr val="tx1"/>
                </a:solidFill>
                <a:effectLst/>
                <a:latin typeface="+mn-lt"/>
                <a:ea typeface="+mn-ea"/>
                <a:cs typeface="+mn-cs"/>
              </a:rPr>
              <a:t>mGoogleApiClient</a:t>
            </a:r>
            <a:r>
              <a:rPr lang="en-US" sz="1200" b="1"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adalah</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jalan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utama</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untuk</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integrasi</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dengan</a:t>
            </a:r>
            <a:r>
              <a:rPr lang="en-US" sz="1200" b="0" kern="1200" baseline="0" dirty="0">
                <a:solidFill>
                  <a:schemeClr val="tx1"/>
                </a:solidFill>
                <a:effectLst/>
                <a:latin typeface="+mn-lt"/>
                <a:ea typeface="+mn-ea"/>
                <a:cs typeface="+mn-cs"/>
              </a:rPr>
              <a:t> Google Play service. </a:t>
            </a:r>
            <a:r>
              <a:rPr lang="en-US" sz="1200" b="1" dirty="0" err="1"/>
              <a:t>LocationRequest</a:t>
            </a:r>
            <a:r>
              <a:rPr lang="en-US" sz="1200" dirty="0"/>
              <a:t> </a:t>
            </a:r>
            <a:r>
              <a:rPr lang="en-US" sz="1200" b="1" dirty="0" err="1"/>
              <a:t>mLocationRequest</a:t>
            </a:r>
            <a:r>
              <a:rPr lang="en-US" sz="1200" b="1" dirty="0"/>
              <a:t> </a:t>
            </a:r>
            <a:r>
              <a:rPr lang="en-US" sz="1200" b="0" dirty="0" err="1"/>
              <a:t>adalah</a:t>
            </a:r>
            <a:r>
              <a:rPr lang="en-US" sz="1200" b="0" dirty="0"/>
              <a:t> </a:t>
            </a:r>
            <a:r>
              <a:rPr lang="en-US" sz="1200" b="0" dirty="0" err="1"/>
              <a:t>objek</a:t>
            </a:r>
            <a:r>
              <a:rPr lang="en-US" sz="1200" b="0" dirty="0"/>
              <a:t> yang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menyimpan</a:t>
            </a:r>
            <a:r>
              <a:rPr lang="en-US" sz="1200" b="0" kern="1200" baseline="0" dirty="0">
                <a:solidFill>
                  <a:schemeClr val="tx1"/>
                </a:solidFill>
                <a:effectLst/>
                <a:latin typeface="+mn-lt"/>
                <a:ea typeface="+mn-ea"/>
                <a:cs typeface="+mn-cs"/>
              </a:rPr>
              <a:t> parameter </a:t>
            </a:r>
            <a:r>
              <a:rPr lang="en-US" sz="1200" b="0" kern="1200" baseline="0" dirty="0" err="1">
                <a:solidFill>
                  <a:schemeClr val="tx1"/>
                </a:solidFill>
                <a:effectLst/>
                <a:latin typeface="+mn-lt"/>
                <a:ea typeface="+mn-ea"/>
                <a:cs typeface="+mn-cs"/>
              </a:rPr>
              <a:t>untuk</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dikirimkan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ke</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FusedLocationProviderApi</a:t>
            </a:r>
            <a:r>
              <a:rPr lang="en-US" sz="1200" b="0" kern="1200" baseline="0" dirty="0">
                <a:solidFill>
                  <a:schemeClr val="tx1"/>
                </a:solidFill>
                <a:effectLst/>
                <a:latin typeface="+mn-lt"/>
                <a:ea typeface="+mn-ea"/>
                <a:cs typeface="+mn-cs"/>
              </a:rPr>
              <a:t>. </a:t>
            </a:r>
            <a:r>
              <a:rPr lang="en-US" sz="1200" b="1" dirty="0"/>
              <a:t>Location</a:t>
            </a:r>
            <a:r>
              <a:rPr lang="en-US" sz="1200" dirty="0"/>
              <a:t> </a:t>
            </a:r>
            <a:r>
              <a:rPr lang="en-US" sz="1200" b="1" dirty="0" err="1"/>
              <a:t>mCurrentLocation</a:t>
            </a:r>
            <a:r>
              <a:rPr lang="en-US" sz="1200" b="0" baseline="0" dirty="0"/>
              <a:t> </a:t>
            </a:r>
            <a:r>
              <a:rPr lang="en-US" sz="1200" b="0" baseline="0" dirty="0" err="1"/>
              <a:t>digunakan</a:t>
            </a:r>
            <a:r>
              <a:rPr lang="en-US" sz="1200" b="0" baseline="0" dirty="0"/>
              <a:t> </a:t>
            </a:r>
            <a:r>
              <a:rPr lang="en-US" sz="1200" b="0" baseline="0" dirty="0" err="1"/>
              <a:t>untuk</a:t>
            </a:r>
            <a:r>
              <a:rPr lang="en-US" sz="1200" b="0" baseline="0" dirty="0"/>
              <a:t> </a:t>
            </a:r>
            <a:r>
              <a:rPr lang="en-US" sz="1200" b="0" baseline="0" dirty="0" err="1"/>
              <a:t>menyimpan</a:t>
            </a:r>
            <a:r>
              <a:rPr lang="en-US" sz="1200" b="0" baseline="0" dirty="0"/>
              <a:t> </a:t>
            </a:r>
            <a:r>
              <a:rPr lang="en-US" sz="1200" b="0" baseline="0" dirty="0" err="1"/>
              <a:t>lokasi</a:t>
            </a:r>
            <a:r>
              <a:rPr lang="en-US" sz="1200" b="0" baseline="0" dirty="0"/>
              <a:t> yang </a:t>
            </a:r>
            <a:r>
              <a:rPr lang="en-US" sz="1200" b="0" baseline="0" dirty="0" err="1"/>
              <a:t>didapatkan</a:t>
            </a:r>
            <a:r>
              <a:rPr lang="en-US" sz="1200" b="0" baseline="0" dirty="0"/>
              <a:t>.</a:t>
            </a:r>
            <a:endParaRPr lang="en-US" sz="1200" dirty="0"/>
          </a:p>
        </p:txBody>
      </p:sp>
      <p:sp>
        <p:nvSpPr>
          <p:cNvPr id="4" name="Slide Number Placeholder 3"/>
          <p:cNvSpPr>
            <a:spLocks noGrp="1"/>
          </p:cNvSpPr>
          <p:nvPr>
            <p:ph type="sldNum" sz="quarter" idx="10"/>
          </p:nvPr>
        </p:nvSpPr>
        <p:spPr/>
        <p:txBody>
          <a:bodyPr/>
          <a:lstStyle/>
          <a:p>
            <a:fld id="{381ED936-0487-7B47-A2AA-7D68AF676CB5}" type="slidenum">
              <a:rPr lang="en-US" smtClean="0"/>
              <a:t>33</a:t>
            </a:fld>
            <a:endParaRPr lang="en-US"/>
          </a:p>
        </p:txBody>
      </p:sp>
    </p:spTree>
    <p:extLst>
      <p:ext uri="{BB962C8B-B14F-4D97-AF65-F5344CB8AC3E}">
        <p14:creationId xmlns:p14="http://schemas.microsoft.com/office/powerpoint/2010/main" val="33672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34</a:t>
            </a:fld>
            <a:endParaRPr lang="en-US"/>
          </a:p>
        </p:txBody>
      </p:sp>
    </p:spTree>
    <p:extLst>
      <p:ext uri="{BB962C8B-B14F-4D97-AF65-F5344CB8AC3E}">
        <p14:creationId xmlns:p14="http://schemas.microsoft.com/office/powerpoint/2010/main" val="144564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a:t>
            </a:r>
            <a:r>
              <a:rPr lang="en-US" baseline="0" dirty="0"/>
              <a:t> </a:t>
            </a:r>
            <a:r>
              <a:rPr lang="en-US" baseline="0" dirty="0" err="1"/>
              <a:t>onConnected</a:t>
            </a:r>
            <a:r>
              <a:rPr lang="en-US" baseline="0" dirty="0"/>
              <a:t> </a:t>
            </a:r>
            <a:r>
              <a:rPr lang="en-US" baseline="0" dirty="0" err="1"/>
              <a:t>akan</a:t>
            </a:r>
            <a:r>
              <a:rPr lang="en-US" baseline="0" dirty="0"/>
              <a:t> </a:t>
            </a:r>
            <a:r>
              <a:rPr lang="en-US" baseline="0" dirty="0" err="1"/>
              <a:t>dijalankan</a:t>
            </a:r>
            <a:r>
              <a:rPr lang="en-US" baseline="0" dirty="0"/>
              <a:t> </a:t>
            </a:r>
            <a:r>
              <a:rPr lang="en-US" baseline="0" dirty="0" err="1"/>
              <a:t>ketika</a:t>
            </a:r>
            <a:r>
              <a:rPr lang="en-US" baseline="0" dirty="0"/>
              <a:t> </a:t>
            </a:r>
            <a:r>
              <a:rPr lang="en-US" baseline="0" dirty="0" err="1"/>
              <a:t>GoogleApiClient</a:t>
            </a:r>
            <a:r>
              <a:rPr lang="en-US" baseline="0" dirty="0"/>
              <a:t> </a:t>
            </a:r>
            <a:r>
              <a:rPr lang="en-US" baseline="0" dirty="0" err="1"/>
              <a:t>sudah</a:t>
            </a:r>
            <a:r>
              <a:rPr lang="en-US" baseline="0" dirty="0"/>
              <a:t> </a:t>
            </a:r>
            <a:r>
              <a:rPr lang="en-US" baseline="0" dirty="0" err="1"/>
              <a:t>terkoneksi</a:t>
            </a:r>
            <a:r>
              <a:rPr lang="en-US" baseline="0" dirty="0"/>
              <a:t> </a:t>
            </a:r>
            <a:r>
              <a:rPr lang="en-US" baseline="0" dirty="0" err="1"/>
              <a:t>dengan</a:t>
            </a:r>
            <a:r>
              <a:rPr lang="en-US" baseline="0" dirty="0"/>
              <a:t> Google Play Service. Di </a:t>
            </a:r>
            <a:r>
              <a:rPr lang="en-US" baseline="0" dirty="0" err="1"/>
              <a:t>dalam</a:t>
            </a:r>
            <a:r>
              <a:rPr lang="en-US" baseline="0" dirty="0"/>
              <a:t> method </a:t>
            </a:r>
            <a:r>
              <a:rPr lang="en-US" baseline="0" dirty="0" err="1"/>
              <a:t>onConnected</a:t>
            </a:r>
            <a:r>
              <a:rPr lang="en-US" baseline="0" dirty="0"/>
              <a:t> </a:t>
            </a:r>
            <a:r>
              <a:rPr lang="en-US" baseline="0" dirty="0" err="1"/>
              <a:t>ini</a:t>
            </a:r>
            <a:r>
              <a:rPr lang="en-US" baseline="0" dirty="0"/>
              <a:t> </a:t>
            </a:r>
            <a:r>
              <a:rPr lang="en-US" baseline="0" dirty="0" err="1"/>
              <a:t>kita</a:t>
            </a:r>
            <a:r>
              <a:rPr lang="en-US" baseline="0" dirty="0"/>
              <a:t> </a:t>
            </a:r>
            <a:r>
              <a:rPr lang="en-US" baseline="0" dirty="0" err="1"/>
              <a:t>akan</a:t>
            </a:r>
            <a:r>
              <a:rPr lang="en-US" baseline="0" dirty="0"/>
              <a:t> </a:t>
            </a:r>
            <a:r>
              <a:rPr lang="en-US" baseline="0" dirty="0" err="1"/>
              <a:t>mendapatkan</a:t>
            </a:r>
            <a:r>
              <a:rPr lang="en-US" baseline="0" dirty="0"/>
              <a:t> </a:t>
            </a:r>
            <a:r>
              <a:rPr lang="en-US" baseline="0" dirty="0" err="1"/>
              <a:t>lokasi</a:t>
            </a:r>
            <a:r>
              <a:rPr lang="en-US" baseline="0" dirty="0"/>
              <a:t> device </a:t>
            </a:r>
            <a:r>
              <a:rPr lang="en-US" baseline="0" dirty="0" err="1"/>
              <a:t>pengguna</a:t>
            </a:r>
            <a:r>
              <a:rPr lang="en-US" baseline="0" dirty="0"/>
              <a:t> </a:t>
            </a:r>
            <a:r>
              <a:rPr lang="en-US" baseline="0" dirty="0" err="1"/>
              <a:t>dari</a:t>
            </a:r>
            <a:r>
              <a:rPr lang="en-US" baseline="0" dirty="0"/>
              <a:t> </a:t>
            </a:r>
            <a:r>
              <a:rPr lang="en-US" dirty="0" err="1"/>
              <a:t>LocationServices.</a:t>
            </a:r>
            <a:r>
              <a:rPr lang="en-US" dirty="0" err="1">
                <a:effectLst/>
              </a:rPr>
              <a:t>FusedLocationApi</a:t>
            </a:r>
            <a:r>
              <a:rPr lang="en-US" dirty="0">
                <a:effectLst/>
              </a:rPr>
              <a:t>. </a:t>
            </a:r>
            <a:r>
              <a:rPr lang="en-US" baseline="0" dirty="0">
                <a:effectLst/>
              </a:rPr>
              <a:t>Kita </a:t>
            </a:r>
            <a:r>
              <a:rPr lang="en-US" baseline="0" dirty="0" err="1">
                <a:effectLst/>
              </a:rPr>
              <a:t>menggunakan</a:t>
            </a:r>
            <a:r>
              <a:rPr lang="en-US" baseline="0" dirty="0">
                <a:effectLst/>
              </a:rPr>
              <a:t> method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getLastLocation</a:t>
            </a:r>
            <a:r>
              <a:rPr lang="en-US" baseline="0" dirty="0">
                <a:effectLst/>
              </a:rPr>
              <a:t> </a:t>
            </a:r>
            <a:r>
              <a:rPr lang="en-US" baseline="0" dirty="0" err="1">
                <a:effectLst/>
              </a:rPr>
              <a:t>u</a:t>
            </a:r>
            <a:r>
              <a:rPr lang="en-US" dirty="0" err="1">
                <a:effectLst/>
              </a:rPr>
              <a:t>ntuk</a:t>
            </a:r>
            <a:r>
              <a:rPr lang="en-US" dirty="0">
                <a:effectLst/>
              </a:rPr>
              <a:t> </a:t>
            </a:r>
            <a:r>
              <a:rPr lang="en-US" dirty="0" err="1">
                <a:effectLst/>
              </a:rPr>
              <a:t>pertama</a:t>
            </a:r>
            <a:r>
              <a:rPr lang="en-US" baseline="0" dirty="0">
                <a:effectLst/>
              </a:rPr>
              <a:t> kali </a:t>
            </a:r>
            <a:r>
              <a:rPr lang="en-US" baseline="0" dirty="0" err="1">
                <a:effectLst/>
              </a:rPr>
              <a:t>mendapatkan</a:t>
            </a:r>
            <a:r>
              <a:rPr lang="en-US" baseline="0" dirty="0">
                <a:effectLst/>
              </a:rPr>
              <a:t> </a:t>
            </a:r>
            <a:r>
              <a:rPr lang="en-US" baseline="0" dirty="0" err="1">
                <a:effectLst/>
              </a:rPr>
              <a:t>lokasi</a:t>
            </a:r>
            <a:r>
              <a:rPr lang="en-US" baseline="0" dirty="0">
                <a:effectLst/>
              </a:rPr>
              <a:t> (</a:t>
            </a:r>
            <a:r>
              <a:rPr lang="en-US" baseline="0" dirty="0" err="1">
                <a:effectLst/>
              </a:rPr>
              <a:t>mCurrentLocation</a:t>
            </a:r>
            <a:r>
              <a:rPr lang="en-US" baseline="0" dirty="0">
                <a:effectLst/>
              </a:rPr>
              <a:t> </a:t>
            </a:r>
            <a:r>
              <a:rPr lang="en-US" baseline="0" dirty="0" err="1">
                <a:effectLst/>
              </a:rPr>
              <a:t>masih</a:t>
            </a:r>
            <a:r>
              <a:rPr lang="en-US" baseline="0" dirty="0">
                <a:effectLst/>
              </a:rPr>
              <a:t> null). </a:t>
            </a:r>
            <a:r>
              <a:rPr lang="en-US" dirty="0" err="1">
                <a:effectLst/>
              </a:rPr>
              <a:t>Karena</a:t>
            </a:r>
            <a:r>
              <a:rPr lang="en-US" dirty="0">
                <a:effectLst/>
              </a:rPr>
              <a:t> </a:t>
            </a:r>
            <a:r>
              <a:rPr lang="en-US" dirty="0" err="1">
                <a:effectLst/>
              </a:rPr>
              <a:t>untuk</a:t>
            </a:r>
            <a:r>
              <a:rPr lang="en-US" dirty="0">
                <a:effectLst/>
              </a:rPr>
              <a:t> </a:t>
            </a:r>
            <a:r>
              <a:rPr lang="en-US" dirty="0" err="1">
                <a:effectLst/>
              </a:rPr>
              <a:t>mengakses</a:t>
            </a:r>
            <a:r>
              <a:rPr lang="en-US" dirty="0">
                <a:effectLst/>
              </a:rPr>
              <a:t>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getLastLocation</a:t>
            </a:r>
            <a:r>
              <a:rPr lang="en-US" dirty="0">
                <a:effectLst/>
              </a:rPr>
              <a:t> </a:t>
            </a:r>
            <a:r>
              <a:rPr lang="en-US" dirty="0" err="1">
                <a:effectLst/>
              </a:rPr>
              <a:t>memerlukan</a:t>
            </a:r>
            <a:r>
              <a:rPr lang="en-US" dirty="0">
                <a:effectLst/>
              </a:rPr>
              <a:t> </a:t>
            </a:r>
            <a:r>
              <a:rPr lang="en-US" dirty="0" err="1">
                <a:effectLst/>
              </a:rPr>
              <a:t>izin</a:t>
            </a:r>
            <a:r>
              <a:rPr lang="en-US" baseline="0" dirty="0">
                <a:effectLst/>
              </a:rPr>
              <a:t> </a:t>
            </a:r>
            <a:r>
              <a:rPr lang="en-US" baseline="0" dirty="0" err="1">
                <a:effectLst/>
              </a:rPr>
              <a:t>akses</a:t>
            </a:r>
            <a:r>
              <a:rPr lang="en-US" baseline="0" dirty="0">
                <a:effectLst/>
              </a:rPr>
              <a:t> </a:t>
            </a:r>
            <a:r>
              <a:rPr lang="en-US" baseline="0" dirty="0" err="1">
                <a:effectLst/>
              </a:rPr>
              <a:t>dari</a:t>
            </a:r>
            <a:r>
              <a:rPr lang="en-US" baseline="0" dirty="0">
                <a:effectLst/>
              </a:rPr>
              <a:t> </a:t>
            </a:r>
            <a:r>
              <a:rPr lang="en-US" baseline="0" dirty="0" err="1">
                <a:effectLst/>
              </a:rPr>
              <a:t>pengguna</a:t>
            </a:r>
            <a:r>
              <a:rPr lang="en-US" baseline="0" dirty="0">
                <a:effectLst/>
              </a:rPr>
              <a:t> (</a:t>
            </a:r>
            <a:r>
              <a:rPr lang="en-US" baseline="0" dirty="0" err="1">
                <a:effectLst/>
              </a:rPr>
              <a:t>terutama</a:t>
            </a:r>
            <a:r>
              <a:rPr lang="en-US" baseline="0" dirty="0">
                <a:effectLst/>
              </a:rPr>
              <a:t> </a:t>
            </a:r>
            <a:r>
              <a:rPr lang="en-US" baseline="0" dirty="0" err="1">
                <a:effectLst/>
              </a:rPr>
              <a:t>untuk</a:t>
            </a:r>
            <a:r>
              <a:rPr lang="en-US" baseline="0" dirty="0">
                <a:effectLst/>
              </a:rPr>
              <a:t> </a:t>
            </a:r>
            <a:r>
              <a:rPr lang="en-US" baseline="0" dirty="0" err="1">
                <a:effectLst/>
              </a:rPr>
              <a:t>pengguna</a:t>
            </a:r>
            <a:r>
              <a:rPr lang="en-US" baseline="0" dirty="0">
                <a:effectLst/>
              </a:rPr>
              <a:t> Android </a:t>
            </a:r>
            <a:r>
              <a:rPr lang="en-US" baseline="0" dirty="0" err="1">
                <a:effectLst/>
              </a:rPr>
              <a:t>versi</a:t>
            </a:r>
            <a:r>
              <a:rPr lang="en-US" baseline="0" dirty="0">
                <a:effectLst/>
              </a:rPr>
              <a:t> 6 </a:t>
            </a:r>
            <a:r>
              <a:rPr lang="en-US" baseline="0" dirty="0" err="1">
                <a:effectLst/>
              </a:rPr>
              <a:t>keatas</a:t>
            </a:r>
            <a:r>
              <a:rPr lang="en-US" baseline="0" dirty="0">
                <a:effectLst/>
              </a:rPr>
              <a:t>) </a:t>
            </a:r>
            <a:r>
              <a:rPr lang="en-US" baseline="0" dirty="0" err="1">
                <a:effectLst/>
              </a:rPr>
              <a:t>maka</a:t>
            </a:r>
            <a:r>
              <a:rPr lang="en-US" baseline="0" dirty="0">
                <a:effectLst/>
              </a:rPr>
              <a:t> </a:t>
            </a:r>
            <a:r>
              <a:rPr lang="en-US" baseline="0" dirty="0" err="1">
                <a:effectLst/>
              </a:rPr>
              <a:t>kita</a:t>
            </a:r>
            <a:r>
              <a:rPr lang="en-US" baseline="0" dirty="0">
                <a:effectLst/>
              </a:rPr>
              <a:t> </a:t>
            </a:r>
            <a:r>
              <a:rPr lang="en-US" baseline="0" dirty="0" err="1">
                <a:effectLst/>
              </a:rPr>
              <a:t>tidak</a:t>
            </a:r>
            <a:r>
              <a:rPr lang="en-US" baseline="0" dirty="0">
                <a:effectLst/>
              </a:rPr>
              <a:t> </a:t>
            </a:r>
            <a:r>
              <a:rPr lang="en-US" baseline="0" dirty="0" err="1">
                <a:effectLst/>
              </a:rPr>
              <a:t>bisa</a:t>
            </a:r>
            <a:r>
              <a:rPr lang="en-US" baseline="0" dirty="0">
                <a:effectLst/>
              </a:rPr>
              <a:t> </a:t>
            </a:r>
            <a:r>
              <a:rPr lang="en-US" baseline="0" dirty="0" err="1">
                <a:effectLst/>
              </a:rPr>
              <a:t>langsung</a:t>
            </a:r>
            <a:r>
              <a:rPr lang="en-US" baseline="0" dirty="0">
                <a:effectLst/>
              </a:rPr>
              <a:t> </a:t>
            </a:r>
            <a:r>
              <a:rPr lang="en-US" baseline="0" dirty="0" err="1">
                <a:effectLst/>
              </a:rPr>
              <a:t>memanggil</a:t>
            </a:r>
            <a:r>
              <a:rPr lang="en-US" baseline="0" dirty="0">
                <a:effectLst/>
              </a:rPr>
              <a:t>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getLastLocation</a:t>
            </a:r>
            <a:r>
              <a:rPr lang="en-US" dirty="0">
                <a:effectLst/>
              </a:rPr>
              <a:t>. Kita </a:t>
            </a:r>
            <a:r>
              <a:rPr lang="en-US" dirty="0" err="1">
                <a:effectLst/>
              </a:rPr>
              <a:t>harus</a:t>
            </a:r>
            <a:r>
              <a:rPr lang="en-US" dirty="0">
                <a:effectLst/>
              </a:rPr>
              <a:t> </a:t>
            </a:r>
            <a:r>
              <a:rPr lang="en-US" dirty="0" err="1">
                <a:effectLst/>
              </a:rPr>
              <a:t>meminta</a:t>
            </a:r>
            <a:r>
              <a:rPr lang="en-US" dirty="0">
                <a:effectLst/>
              </a:rPr>
              <a:t> </a:t>
            </a:r>
            <a:r>
              <a:rPr lang="en-US" dirty="0" err="1">
                <a:effectLst/>
              </a:rPr>
              <a:t>izin</a:t>
            </a:r>
            <a:r>
              <a:rPr lang="en-US" dirty="0">
                <a:effectLst/>
              </a:rPr>
              <a:t> </a:t>
            </a:r>
            <a:r>
              <a:rPr lang="en-US" dirty="0" err="1">
                <a:effectLst/>
              </a:rPr>
              <a:t>pada</a:t>
            </a:r>
            <a:r>
              <a:rPr lang="en-US" baseline="0" dirty="0">
                <a:effectLst/>
              </a:rPr>
              <a:t> </a:t>
            </a:r>
            <a:r>
              <a:rPr lang="en-US" baseline="0" dirty="0" err="1">
                <a:effectLst/>
              </a:rPr>
              <a:t>pengguna</a:t>
            </a:r>
            <a:r>
              <a:rPr lang="en-US" baseline="0" dirty="0">
                <a:effectLst/>
              </a:rPr>
              <a:t> </a:t>
            </a:r>
            <a:r>
              <a:rPr lang="en-US" baseline="0" dirty="0" err="1">
                <a:effectLst/>
              </a:rPr>
              <a:t>dengan</a:t>
            </a:r>
            <a:r>
              <a:rPr lang="en-US" baseline="0" dirty="0">
                <a:effectLst/>
              </a:rPr>
              <a:t> method </a:t>
            </a:r>
            <a:r>
              <a:rPr lang="en-US" dirty="0" err="1"/>
              <a:t>ActivityCompat.</a:t>
            </a:r>
            <a:r>
              <a:rPr lang="en-US" dirty="0" err="1">
                <a:effectLst/>
              </a:rPr>
              <a:t>requestPermissions</a:t>
            </a:r>
            <a:r>
              <a:rPr lang="en-US" dirty="0">
                <a:effectLst/>
              </a:rPr>
              <a:t>. </a:t>
            </a:r>
            <a:r>
              <a:rPr lang="en-US" dirty="0" err="1">
                <a:effectLst/>
              </a:rPr>
              <a:t>Hasil</a:t>
            </a:r>
            <a:r>
              <a:rPr lang="en-US" dirty="0">
                <a:effectLst/>
              </a:rPr>
              <a:t> </a:t>
            </a:r>
            <a:r>
              <a:rPr lang="en-US" dirty="0" err="1">
                <a:effectLst/>
              </a:rPr>
              <a:t>persetujuan</a:t>
            </a:r>
            <a:r>
              <a:rPr lang="en-US" dirty="0">
                <a:effectLst/>
              </a:rPr>
              <a:t> </a:t>
            </a:r>
            <a:r>
              <a:rPr lang="en-US" dirty="0" err="1">
                <a:effectLst/>
              </a:rPr>
              <a:t>izin</a:t>
            </a:r>
            <a:r>
              <a:rPr lang="en-US" baseline="0" dirty="0">
                <a:effectLst/>
              </a:rPr>
              <a:t> </a:t>
            </a:r>
            <a:r>
              <a:rPr lang="en-US" baseline="0" dirty="0" err="1">
                <a:effectLst/>
              </a:rPr>
              <a:t>akes</a:t>
            </a:r>
            <a:r>
              <a:rPr lang="en-US" baseline="0" dirty="0">
                <a:effectLst/>
              </a:rPr>
              <a:t> </a:t>
            </a:r>
            <a:r>
              <a:rPr lang="en-US" baseline="0" dirty="0" err="1">
                <a:effectLst/>
              </a:rPr>
              <a:t>dari</a:t>
            </a:r>
            <a:r>
              <a:rPr lang="en-US" baseline="0" dirty="0">
                <a:effectLst/>
              </a:rPr>
              <a:t> </a:t>
            </a:r>
            <a:r>
              <a:rPr lang="en-US" baseline="0" dirty="0" err="1">
                <a:effectLst/>
              </a:rPr>
              <a:t>pengguna</a:t>
            </a:r>
            <a:r>
              <a:rPr lang="en-US" baseline="0" dirty="0">
                <a:effectLst/>
              </a:rPr>
              <a:t> </a:t>
            </a:r>
            <a:r>
              <a:rPr lang="en-US" baseline="0" dirty="0" err="1">
                <a:effectLst/>
              </a:rPr>
              <a:t>didapat</a:t>
            </a:r>
            <a:r>
              <a:rPr lang="en-US" baseline="0" dirty="0">
                <a:effectLst/>
              </a:rPr>
              <a:t> </a:t>
            </a:r>
            <a:r>
              <a:rPr lang="en-US" baseline="0" dirty="0" err="1">
                <a:effectLst/>
              </a:rPr>
              <a:t>dari</a:t>
            </a:r>
            <a:r>
              <a:rPr lang="en-US" baseline="0" dirty="0">
                <a:effectLst/>
              </a:rPr>
              <a:t> method </a:t>
            </a:r>
            <a:r>
              <a:rPr lang="en-US" dirty="0" err="1"/>
              <a:t>onRequestPermissionsResult</a:t>
            </a:r>
            <a:r>
              <a:rPr lang="en-US" dirty="0"/>
              <a:t>. </a:t>
            </a:r>
            <a:r>
              <a:rPr lang="en-US" dirty="0" err="1"/>
              <a:t>Jika</a:t>
            </a:r>
            <a:r>
              <a:rPr lang="en-US" dirty="0"/>
              <a:t> </a:t>
            </a:r>
            <a:r>
              <a:rPr lang="en-US" dirty="0" err="1"/>
              <a:t>pengguna</a:t>
            </a:r>
            <a:r>
              <a:rPr lang="en-US" dirty="0"/>
              <a:t> </a:t>
            </a:r>
            <a:r>
              <a:rPr lang="en-US" dirty="0" err="1"/>
              <a:t>menyetujui</a:t>
            </a:r>
            <a:r>
              <a:rPr lang="en-US" dirty="0"/>
              <a:t> </a:t>
            </a:r>
            <a:r>
              <a:rPr lang="en-US" dirty="0" err="1"/>
              <a:t>permintaan</a:t>
            </a:r>
            <a:r>
              <a:rPr lang="en-US" baseline="0" dirty="0"/>
              <a:t> </a:t>
            </a:r>
            <a:r>
              <a:rPr lang="en-US" baseline="0" dirty="0" err="1"/>
              <a:t>izin</a:t>
            </a:r>
            <a:r>
              <a:rPr lang="en-US" baseline="0" dirty="0"/>
              <a:t> </a:t>
            </a:r>
            <a:r>
              <a:rPr lang="en-US" baseline="0" dirty="0" err="1"/>
              <a:t>untuk</a:t>
            </a:r>
            <a:r>
              <a:rPr lang="en-US" baseline="0" dirty="0"/>
              <a:t> </a:t>
            </a:r>
            <a:r>
              <a:rPr lang="en-US" baseline="0" dirty="0" err="1"/>
              <a:t>mengakses</a:t>
            </a:r>
            <a:r>
              <a:rPr lang="en-US" baseline="0" dirty="0"/>
              <a:t> </a:t>
            </a:r>
            <a:r>
              <a:rPr lang="en-US" baseline="0" dirty="0" err="1"/>
              <a:t>lokasi</a:t>
            </a:r>
            <a:r>
              <a:rPr lang="en-US" baseline="0" dirty="0"/>
              <a:t> </a:t>
            </a:r>
            <a:r>
              <a:rPr lang="en-US" baseline="0" dirty="0" err="1"/>
              <a:t>maka</a:t>
            </a:r>
            <a:r>
              <a:rPr lang="en-US" baseline="0" dirty="0"/>
              <a:t> proses </a:t>
            </a:r>
            <a:r>
              <a:rPr lang="en-US" baseline="0" dirty="0" err="1"/>
              <a:t>dapat</a:t>
            </a:r>
            <a:r>
              <a:rPr lang="en-US" baseline="0" dirty="0"/>
              <a:t> </a:t>
            </a:r>
            <a:r>
              <a:rPr lang="en-US" baseline="0" dirty="0" err="1"/>
              <a:t>dilanjutkan</a:t>
            </a:r>
            <a:r>
              <a:rPr lang="en-US" baseline="0" dirty="0"/>
              <a:t>, </a:t>
            </a:r>
            <a:r>
              <a:rPr lang="en-US" baseline="0" dirty="0" err="1"/>
              <a:t>jika</a:t>
            </a:r>
            <a:r>
              <a:rPr lang="en-US" baseline="0" dirty="0"/>
              <a:t> </a:t>
            </a:r>
            <a:r>
              <a:rPr lang="en-US" baseline="0" dirty="0" err="1"/>
              <a:t>tidak</a:t>
            </a:r>
            <a:r>
              <a:rPr lang="en-US" baseline="0" dirty="0"/>
              <a:t> </a:t>
            </a:r>
            <a:r>
              <a:rPr lang="en-US" baseline="0" dirty="0" err="1"/>
              <a:t>mendapat</a:t>
            </a:r>
            <a:r>
              <a:rPr lang="en-US" baseline="0" dirty="0"/>
              <a:t> </a:t>
            </a:r>
            <a:r>
              <a:rPr lang="en-US" baseline="0" dirty="0" err="1"/>
              <a:t>izin</a:t>
            </a:r>
            <a:r>
              <a:rPr lang="en-US" baseline="0" dirty="0"/>
              <a:t> </a:t>
            </a:r>
            <a:r>
              <a:rPr lang="en-US" baseline="0" dirty="0" err="1"/>
              <a:t>maka</a:t>
            </a:r>
            <a:r>
              <a:rPr lang="en-US" baseline="0" dirty="0"/>
              <a:t> proses </a:t>
            </a:r>
            <a:r>
              <a:rPr lang="en-US" baseline="0" dirty="0" err="1"/>
              <a:t>mendapatkan</a:t>
            </a:r>
            <a:r>
              <a:rPr lang="en-US" baseline="0" dirty="0"/>
              <a:t> </a:t>
            </a:r>
            <a:r>
              <a:rPr lang="en-US" baseline="0" dirty="0" err="1"/>
              <a:t>lokasi</a:t>
            </a:r>
            <a:r>
              <a:rPr lang="en-US" baseline="0" dirty="0"/>
              <a:t> </a:t>
            </a:r>
            <a:r>
              <a:rPr lang="en-US" baseline="0" dirty="0" err="1"/>
              <a:t>juga</a:t>
            </a:r>
            <a:r>
              <a:rPr lang="en-US" baseline="0" dirty="0"/>
              <a:t> </a:t>
            </a:r>
            <a:r>
              <a:rPr lang="en-US" baseline="0" dirty="0" err="1"/>
              <a:t>tidak</a:t>
            </a:r>
            <a:r>
              <a:rPr lang="en-US" baseline="0" dirty="0"/>
              <a:t> </a:t>
            </a:r>
            <a:r>
              <a:rPr lang="en-US" baseline="0" dirty="0" err="1"/>
              <a:t>dapat</a:t>
            </a:r>
            <a:r>
              <a:rPr lang="en-US" baseline="0" dirty="0"/>
              <a:t> </a:t>
            </a:r>
            <a:r>
              <a:rPr lang="en-US" baseline="0" dirty="0" err="1"/>
              <a:t>dilanjutkan</a:t>
            </a:r>
            <a:r>
              <a:rPr lang="en-US" baseline="0" dirty="0"/>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35</a:t>
            </a:fld>
            <a:endParaRPr lang="en-US"/>
          </a:p>
        </p:txBody>
      </p:sp>
    </p:spTree>
    <p:extLst>
      <p:ext uri="{BB962C8B-B14F-4D97-AF65-F5344CB8AC3E}">
        <p14:creationId xmlns:p14="http://schemas.microsoft.com/office/powerpoint/2010/main" val="109038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Setelah</a:t>
            </a:r>
            <a:r>
              <a:rPr lang="en-US" baseline="0" dirty="0"/>
              <a:t> </a:t>
            </a:r>
            <a:r>
              <a:rPr lang="en-US" baseline="0" dirty="0" err="1"/>
              <a:t>mendapat</a:t>
            </a:r>
            <a:r>
              <a:rPr lang="en-US" baseline="0" dirty="0"/>
              <a:t> </a:t>
            </a:r>
            <a:r>
              <a:rPr lang="en-US" baseline="0" dirty="0" err="1"/>
              <a:t>lokasi</a:t>
            </a:r>
            <a:r>
              <a:rPr lang="en-US" baseline="0" dirty="0"/>
              <a:t> device </a:t>
            </a:r>
            <a:r>
              <a:rPr lang="en-US" baseline="0" dirty="0" err="1"/>
              <a:t>pengguna</a:t>
            </a:r>
            <a:r>
              <a:rPr lang="en-US" baseline="0" dirty="0"/>
              <a:t> yang  </a:t>
            </a:r>
            <a:r>
              <a:rPr lang="en-US" baseline="0" dirty="0" err="1"/>
              <a:t>disimpan</a:t>
            </a:r>
            <a:r>
              <a:rPr lang="en-US" baseline="0" dirty="0"/>
              <a:t> </a:t>
            </a:r>
            <a:r>
              <a:rPr lang="en-US" baseline="0" dirty="0" err="1"/>
              <a:t>pada</a:t>
            </a:r>
            <a:r>
              <a:rPr lang="en-US" baseline="0" dirty="0"/>
              <a:t> </a:t>
            </a:r>
            <a:r>
              <a:rPr lang="en-US" sz="1200" b="1" kern="1200" dirty="0" err="1">
                <a:solidFill>
                  <a:schemeClr val="tx1"/>
                </a:solidFill>
                <a:effectLst/>
                <a:latin typeface="+mn-lt"/>
                <a:ea typeface="+mn-ea"/>
                <a:cs typeface="+mn-cs"/>
              </a:rPr>
              <a:t>mCurrentLocation</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kita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mengatur</a:t>
            </a:r>
            <a:r>
              <a:rPr lang="en-US" sz="1200" b="0" i="0" kern="1200" baseline="0" dirty="0">
                <a:solidFill>
                  <a:schemeClr val="tx1"/>
                </a:solidFill>
                <a:effectLst/>
                <a:latin typeface="+mn-lt"/>
                <a:ea typeface="+mn-ea"/>
                <a:cs typeface="+mn-cs"/>
              </a:rPr>
              <a:t> view-view </a:t>
            </a:r>
            <a:r>
              <a:rPr lang="en-US" sz="1200" b="0" i="0" kern="1200" baseline="0" dirty="0" err="1">
                <a:solidFill>
                  <a:schemeClr val="tx1"/>
                </a:solidFill>
                <a:effectLst/>
                <a:latin typeface="+mn-lt"/>
                <a:ea typeface="+mn-ea"/>
                <a:cs typeface="+mn-cs"/>
              </a:rPr>
              <a:t>untuk</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menyesuaikan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dengan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lokasi</a:t>
            </a:r>
            <a:r>
              <a:rPr lang="en-US" sz="1200" b="0" i="0" kern="1200" baseline="0" dirty="0">
                <a:solidFill>
                  <a:schemeClr val="tx1"/>
                </a:solidFill>
                <a:effectLst/>
                <a:latin typeface="+mn-lt"/>
                <a:ea typeface="+mn-ea"/>
                <a:cs typeface="+mn-cs"/>
              </a:rPr>
              <a:t> yang </a:t>
            </a:r>
            <a:r>
              <a:rPr lang="en-US" sz="1200" b="0" i="0" kern="1200" baseline="0" dirty="0" err="1">
                <a:solidFill>
                  <a:schemeClr val="tx1"/>
                </a:solidFill>
                <a:effectLst/>
                <a:latin typeface="+mn-lt"/>
                <a:ea typeface="+mn-ea"/>
                <a:cs typeface="+mn-cs"/>
              </a:rPr>
              <a:t>didapatkan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Berikutnya</a:t>
            </a:r>
            <a:r>
              <a:rPr lang="en-US" sz="1200" b="0" i="0" kern="1200" baseline="0" dirty="0">
                <a:solidFill>
                  <a:schemeClr val="tx1"/>
                </a:solidFill>
                <a:effectLst/>
                <a:latin typeface="+mn-lt"/>
                <a:ea typeface="+mn-ea"/>
                <a:cs typeface="+mn-cs"/>
              </a:rPr>
              <a:t> agar </a:t>
            </a:r>
            <a:r>
              <a:rPr lang="en-US" sz="1200" b="0" i="0" kern="1200" baseline="0" dirty="0" err="1">
                <a:solidFill>
                  <a:schemeClr val="tx1"/>
                </a:solidFill>
                <a:effectLst/>
                <a:latin typeface="+mn-lt"/>
                <a:ea typeface="+mn-ea"/>
                <a:cs typeface="+mn-cs"/>
              </a:rPr>
              <a:t>lokasi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tetap</a:t>
            </a:r>
            <a:r>
              <a:rPr lang="en-US" sz="1200" b="0" i="0" kern="1200" baseline="0" dirty="0">
                <a:solidFill>
                  <a:schemeClr val="tx1"/>
                </a:solidFill>
                <a:effectLst/>
                <a:latin typeface="+mn-lt"/>
                <a:ea typeface="+mn-ea"/>
                <a:cs typeface="+mn-cs"/>
              </a:rPr>
              <a:t> update </a:t>
            </a:r>
            <a:r>
              <a:rPr lang="en-US" sz="1200" b="0" i="0" kern="1200" baseline="0" dirty="0" err="1">
                <a:solidFill>
                  <a:schemeClr val="tx1"/>
                </a:solidFill>
                <a:effectLst/>
                <a:latin typeface="+mn-lt"/>
                <a:ea typeface="+mn-ea"/>
                <a:cs typeface="+mn-cs"/>
              </a:rPr>
              <a:t>meskipun</a:t>
            </a:r>
            <a:r>
              <a:rPr lang="en-US" sz="1200" b="0" i="0" kern="1200" baseline="0" dirty="0">
                <a:solidFill>
                  <a:schemeClr val="tx1"/>
                </a:solidFill>
                <a:effectLst/>
                <a:latin typeface="+mn-lt"/>
                <a:ea typeface="+mn-ea"/>
                <a:cs typeface="+mn-cs"/>
              </a:rPr>
              <a:t> device </a:t>
            </a:r>
            <a:r>
              <a:rPr lang="en-US" sz="1200" b="0" i="0" kern="1200" baseline="0" dirty="0" err="1">
                <a:solidFill>
                  <a:schemeClr val="tx1"/>
                </a:solidFill>
                <a:effectLst/>
                <a:latin typeface="+mn-lt"/>
                <a:ea typeface="+mn-ea"/>
                <a:cs typeface="+mn-cs"/>
              </a:rPr>
              <a:t>pengguna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berpindah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tempat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kita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akan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gunakan</a:t>
            </a:r>
            <a:r>
              <a:rPr lang="en-US" sz="1200" b="0" i="0" kern="1200" baseline="0" dirty="0">
                <a:solidFill>
                  <a:schemeClr val="tx1"/>
                </a:solidFill>
                <a:effectLst/>
                <a:latin typeface="+mn-lt"/>
                <a:ea typeface="+mn-ea"/>
                <a:cs typeface="+mn-cs"/>
              </a:rPr>
              <a:t>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requestLocationUpdates</a:t>
            </a:r>
            <a:r>
              <a:rPr lang="en-US" dirty="0">
                <a:effectLst/>
              </a:rPr>
              <a:t> </a:t>
            </a:r>
            <a:r>
              <a:rPr lang="en-US" dirty="0" err="1">
                <a:effectLst/>
              </a:rPr>
              <a:t>untuk</a:t>
            </a:r>
            <a:r>
              <a:rPr lang="en-US" dirty="0">
                <a:effectLst/>
              </a:rPr>
              <a:t> </a:t>
            </a:r>
            <a:r>
              <a:rPr lang="en-US" dirty="0" err="1">
                <a:effectLst/>
              </a:rPr>
              <a:t>mengupdate</a:t>
            </a:r>
            <a:r>
              <a:rPr lang="en-US" baseline="0" dirty="0">
                <a:effectLst/>
              </a:rPr>
              <a:t> </a:t>
            </a:r>
            <a:r>
              <a:rPr lang="en-US" baseline="0" dirty="0" err="1">
                <a:effectLst/>
              </a:rPr>
              <a:t>lokasi</a:t>
            </a:r>
            <a:r>
              <a:rPr lang="en-US" baseline="0" dirty="0">
                <a:effectLst/>
              </a:rPr>
              <a:t> </a:t>
            </a:r>
            <a:r>
              <a:rPr lang="en-US" baseline="0" dirty="0" err="1">
                <a:effectLst/>
              </a:rPr>
              <a:t>secara</a:t>
            </a:r>
            <a:r>
              <a:rPr lang="en-US" baseline="0" dirty="0">
                <a:effectLst/>
              </a:rPr>
              <a:t> </a:t>
            </a:r>
            <a:r>
              <a:rPr lang="en-US" baseline="0" dirty="0" err="1">
                <a:effectLst/>
              </a:rPr>
              <a:t>berkala</a:t>
            </a:r>
            <a:r>
              <a:rPr lang="en-US" baseline="0" dirty="0">
                <a:effectLst/>
              </a:rPr>
              <a:t>.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requestLocationUpdates</a:t>
            </a:r>
            <a:r>
              <a:rPr lang="en-US" dirty="0">
                <a:effectLst/>
              </a:rPr>
              <a:t> </a:t>
            </a:r>
            <a:r>
              <a:rPr lang="en-US" dirty="0" err="1">
                <a:effectLst/>
              </a:rPr>
              <a:t>sama</a:t>
            </a:r>
            <a:r>
              <a:rPr lang="en-US" baseline="0" dirty="0">
                <a:effectLst/>
              </a:rPr>
              <a:t> </a:t>
            </a:r>
            <a:r>
              <a:rPr lang="en-US" baseline="0" dirty="0" err="1">
                <a:effectLst/>
              </a:rPr>
              <a:t>seperti</a:t>
            </a:r>
            <a:r>
              <a:rPr lang="en-US" baseline="0" dirty="0">
                <a:effectLst/>
              </a:rPr>
              <a:t> </a:t>
            </a:r>
            <a:r>
              <a:rPr lang="en-US" dirty="0" err="1"/>
              <a:t>LocationServices.</a:t>
            </a:r>
            <a:r>
              <a:rPr lang="en-US" sz="1200" b="1" i="1" kern="1200" dirty="0" err="1">
                <a:solidFill>
                  <a:schemeClr val="tx1"/>
                </a:solidFill>
                <a:effectLst/>
                <a:latin typeface="+mn-lt"/>
                <a:ea typeface="+mn-ea"/>
                <a:cs typeface="+mn-cs"/>
              </a:rPr>
              <a:t>FusedLocationApi</a:t>
            </a:r>
            <a:r>
              <a:rPr lang="en-US" dirty="0" err="1"/>
              <a:t>.</a:t>
            </a:r>
            <a:r>
              <a:rPr lang="en-US" dirty="0" err="1">
                <a:effectLst/>
              </a:rPr>
              <a:t>getLastLocation</a:t>
            </a:r>
            <a:r>
              <a:rPr lang="en-US" baseline="0" dirty="0">
                <a:effectLst/>
              </a:rPr>
              <a:t> yang </a:t>
            </a:r>
            <a:r>
              <a:rPr lang="en-US" baseline="0" dirty="0" err="1">
                <a:effectLst/>
              </a:rPr>
              <a:t>tidak</a:t>
            </a:r>
            <a:r>
              <a:rPr lang="en-US" baseline="0" dirty="0">
                <a:effectLst/>
              </a:rPr>
              <a:t> </a:t>
            </a:r>
            <a:r>
              <a:rPr lang="en-US" baseline="0" dirty="0" err="1">
                <a:effectLst/>
              </a:rPr>
              <a:t>dapat</a:t>
            </a:r>
            <a:r>
              <a:rPr lang="en-US" baseline="0" dirty="0">
                <a:effectLst/>
              </a:rPr>
              <a:t> </a:t>
            </a:r>
            <a:r>
              <a:rPr lang="en-US" baseline="0" dirty="0" err="1">
                <a:effectLst/>
              </a:rPr>
              <a:t>diakses</a:t>
            </a:r>
            <a:r>
              <a:rPr lang="en-US" baseline="0" dirty="0">
                <a:effectLst/>
              </a:rPr>
              <a:t> </a:t>
            </a:r>
            <a:r>
              <a:rPr lang="en-US" baseline="0" dirty="0" err="1">
                <a:effectLst/>
              </a:rPr>
              <a:t>langsung</a:t>
            </a:r>
            <a:r>
              <a:rPr lang="en-US" baseline="0" dirty="0">
                <a:effectLst/>
              </a:rPr>
              <a:t> </a:t>
            </a:r>
            <a:r>
              <a:rPr lang="en-US" baseline="0" dirty="0" err="1">
                <a:effectLst/>
              </a:rPr>
              <a:t>tanpa</a:t>
            </a:r>
            <a:r>
              <a:rPr lang="en-US" baseline="0" dirty="0">
                <a:effectLst/>
              </a:rPr>
              <a:t> </a:t>
            </a:r>
            <a:r>
              <a:rPr lang="en-US" baseline="0" dirty="0" err="1">
                <a:effectLst/>
              </a:rPr>
              <a:t>persetujuan</a:t>
            </a:r>
            <a:r>
              <a:rPr lang="en-US" baseline="0" dirty="0">
                <a:effectLst/>
              </a:rPr>
              <a:t> </a:t>
            </a:r>
            <a:r>
              <a:rPr lang="en-US" baseline="0" dirty="0" err="1">
                <a:effectLst/>
              </a:rPr>
              <a:t>pengguna</a:t>
            </a:r>
            <a:r>
              <a:rPr lang="en-US" baseline="0" dirty="0">
                <a:effectLst/>
              </a:rPr>
              <a:t>. </a:t>
            </a:r>
            <a:r>
              <a:rPr lang="en-US" baseline="0" dirty="0" err="1">
                <a:effectLst/>
              </a:rPr>
              <a:t>Maka</a:t>
            </a:r>
            <a:r>
              <a:rPr lang="en-US" baseline="0" dirty="0">
                <a:effectLst/>
              </a:rPr>
              <a:t> </a:t>
            </a:r>
            <a:r>
              <a:rPr lang="en-US" baseline="0" dirty="0" err="1">
                <a:effectLst/>
              </a:rPr>
              <a:t>k</a:t>
            </a:r>
            <a:r>
              <a:rPr lang="en-US" dirty="0" err="1">
                <a:effectLst/>
              </a:rPr>
              <a:t>ita</a:t>
            </a:r>
            <a:r>
              <a:rPr lang="en-US" dirty="0">
                <a:effectLst/>
              </a:rPr>
              <a:t> </a:t>
            </a:r>
            <a:r>
              <a:rPr lang="en-US" dirty="0" err="1">
                <a:effectLst/>
              </a:rPr>
              <a:t>juga</a:t>
            </a:r>
            <a:r>
              <a:rPr lang="en-US" baseline="0" dirty="0">
                <a:effectLst/>
              </a:rPr>
              <a:t> </a:t>
            </a:r>
            <a:r>
              <a:rPr lang="en-US" dirty="0" err="1">
                <a:effectLst/>
              </a:rPr>
              <a:t>harus</a:t>
            </a:r>
            <a:r>
              <a:rPr lang="en-US" dirty="0">
                <a:effectLst/>
              </a:rPr>
              <a:t> </a:t>
            </a:r>
            <a:r>
              <a:rPr lang="en-US" dirty="0" err="1">
                <a:effectLst/>
              </a:rPr>
              <a:t>meminta</a:t>
            </a:r>
            <a:r>
              <a:rPr lang="en-US" dirty="0">
                <a:effectLst/>
              </a:rPr>
              <a:t> </a:t>
            </a:r>
            <a:r>
              <a:rPr lang="en-US" dirty="0" err="1">
                <a:effectLst/>
              </a:rPr>
              <a:t>izin</a:t>
            </a:r>
            <a:r>
              <a:rPr lang="en-US" dirty="0">
                <a:effectLst/>
              </a:rPr>
              <a:t> </a:t>
            </a:r>
            <a:r>
              <a:rPr lang="en-US" dirty="0" err="1">
                <a:effectLst/>
              </a:rPr>
              <a:t>pada</a:t>
            </a:r>
            <a:r>
              <a:rPr lang="en-US" baseline="0" dirty="0">
                <a:effectLst/>
              </a:rPr>
              <a:t> </a:t>
            </a:r>
            <a:r>
              <a:rPr lang="en-US" baseline="0" dirty="0" err="1">
                <a:effectLst/>
              </a:rPr>
              <a:t>pengguna</a:t>
            </a:r>
            <a:r>
              <a:rPr lang="en-US" baseline="0" dirty="0">
                <a:effectLst/>
              </a:rPr>
              <a:t> </a:t>
            </a:r>
            <a:r>
              <a:rPr lang="en-US" baseline="0" dirty="0" err="1">
                <a:effectLst/>
              </a:rPr>
              <a:t>dengan</a:t>
            </a:r>
            <a:r>
              <a:rPr lang="en-US" baseline="0" dirty="0">
                <a:effectLst/>
              </a:rPr>
              <a:t> method </a:t>
            </a:r>
            <a:r>
              <a:rPr lang="en-US" dirty="0" err="1"/>
              <a:t>ActivityCompat.</a:t>
            </a:r>
            <a:r>
              <a:rPr lang="en-US" dirty="0" err="1">
                <a:effectLst/>
              </a:rPr>
              <a:t>requestPermissions</a:t>
            </a:r>
            <a:r>
              <a:rPr lang="en-US">
                <a:effectLst/>
              </a:rPr>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36</a:t>
            </a:fld>
            <a:endParaRPr lang="en-US"/>
          </a:p>
        </p:txBody>
      </p:sp>
    </p:spTree>
    <p:extLst>
      <p:ext uri="{BB962C8B-B14F-4D97-AF65-F5344CB8AC3E}">
        <p14:creationId xmlns:p14="http://schemas.microsoft.com/office/powerpoint/2010/main" val="37896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37</a:t>
            </a:fld>
            <a:endParaRPr lang="en-US"/>
          </a:p>
        </p:txBody>
      </p:sp>
    </p:spTree>
    <p:extLst>
      <p:ext uri="{BB962C8B-B14F-4D97-AF65-F5344CB8AC3E}">
        <p14:creationId xmlns:p14="http://schemas.microsoft.com/office/powerpoint/2010/main" val="36814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a:t>
            </a:fld>
            <a:endParaRPr lang="en-US"/>
          </a:p>
        </p:txBody>
      </p:sp>
    </p:spTree>
    <p:extLst>
      <p:ext uri="{BB962C8B-B14F-4D97-AF65-F5344CB8AC3E}">
        <p14:creationId xmlns:p14="http://schemas.microsoft.com/office/powerpoint/2010/main" val="186129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38</a:t>
            </a:fld>
            <a:endParaRPr lang="en-US"/>
          </a:p>
        </p:txBody>
      </p:sp>
    </p:spTree>
    <p:extLst>
      <p:ext uri="{BB962C8B-B14F-4D97-AF65-F5344CB8AC3E}">
        <p14:creationId xmlns:p14="http://schemas.microsoft.com/office/powerpoint/2010/main" val="501174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39</a:t>
            </a:fld>
            <a:endParaRPr lang="en-US"/>
          </a:p>
        </p:txBody>
      </p:sp>
    </p:spTree>
    <p:extLst>
      <p:ext uri="{BB962C8B-B14F-4D97-AF65-F5344CB8AC3E}">
        <p14:creationId xmlns:p14="http://schemas.microsoft.com/office/powerpoint/2010/main" val="62308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Seperti</a:t>
            </a:r>
            <a:r>
              <a:rPr lang="en-US" dirty="0"/>
              <a:t> </a:t>
            </a:r>
            <a:r>
              <a:rPr lang="en-US" dirty="0" err="1"/>
              <a:t>biasa</a:t>
            </a:r>
            <a:r>
              <a:rPr lang="en-US" dirty="0"/>
              <a:t> </a:t>
            </a:r>
            <a:r>
              <a:rPr lang="en-US" dirty="0" err="1"/>
              <a:t>dalam</a:t>
            </a:r>
            <a:r>
              <a:rPr lang="en-US" dirty="0"/>
              <a:t> </a:t>
            </a:r>
            <a:r>
              <a:rPr lang="en-US" dirty="0" err="1"/>
              <a:t>onCreate</a:t>
            </a:r>
            <a:r>
              <a:rPr lang="en-US" dirty="0"/>
              <a:t> </a:t>
            </a:r>
            <a:r>
              <a:rPr lang="en-US" dirty="0" err="1"/>
              <a:t>kita</a:t>
            </a:r>
            <a:r>
              <a:rPr lang="en-US" dirty="0"/>
              <a:t> </a:t>
            </a:r>
            <a:r>
              <a:rPr lang="en-US" dirty="0" err="1"/>
              <a:t>inisialisasi</a:t>
            </a:r>
            <a:r>
              <a:rPr lang="en-US" dirty="0"/>
              <a:t> view2nya, </a:t>
            </a:r>
            <a:r>
              <a:rPr lang="en-US" dirty="0" err="1"/>
              <a:t>dengan</a:t>
            </a:r>
            <a:r>
              <a:rPr lang="en-US" dirty="0"/>
              <a:t> </a:t>
            </a:r>
            <a:r>
              <a:rPr lang="en-US" dirty="0" err="1"/>
              <a:t>findViewById</a:t>
            </a:r>
            <a:r>
              <a:rPr lang="en-US" dirty="0"/>
              <a:t>.</a:t>
            </a:r>
            <a:r>
              <a:rPr lang="en-US" baseline="0" dirty="0"/>
              <a:t> </a:t>
            </a:r>
            <a:r>
              <a:rPr lang="en-US" baseline="0" dirty="0" err="1"/>
              <a:t>Berikutnya</a:t>
            </a:r>
            <a:r>
              <a:rPr lang="en-US" baseline="0" dirty="0"/>
              <a:t> </a:t>
            </a:r>
            <a:r>
              <a:rPr lang="en-US" dirty="0" err="1"/>
              <a:t>updateValuesFromBundle</a:t>
            </a:r>
            <a:r>
              <a:rPr lang="en-US" dirty="0"/>
              <a:t> </a:t>
            </a:r>
            <a:r>
              <a:rPr lang="en-US" dirty="0" err="1"/>
              <a:t>untuk</a:t>
            </a:r>
            <a:r>
              <a:rPr lang="en-US" dirty="0"/>
              <a:t> </a:t>
            </a:r>
            <a:r>
              <a:rPr lang="en-US" dirty="0" err="1"/>
              <a:t>memuat</a:t>
            </a:r>
            <a:r>
              <a:rPr lang="en-US" dirty="0"/>
              <a:t> </a:t>
            </a:r>
            <a:r>
              <a:rPr lang="en-US" dirty="0" err="1"/>
              <a:t>lagi</a:t>
            </a:r>
            <a:r>
              <a:rPr lang="en-US" baseline="0" dirty="0"/>
              <a:t> nilai2 yang </a:t>
            </a:r>
            <a:r>
              <a:rPr lang="en-US" baseline="0" dirty="0" err="1"/>
              <a:t>mungkin</a:t>
            </a:r>
            <a:r>
              <a:rPr lang="en-US" baseline="0" dirty="0"/>
              <a:t> </a:t>
            </a:r>
            <a:r>
              <a:rPr lang="en-US" baseline="0" dirty="0" err="1"/>
              <a:t>sudah</a:t>
            </a:r>
            <a:r>
              <a:rPr lang="en-US" baseline="0" dirty="0"/>
              <a:t> </a:t>
            </a:r>
            <a:r>
              <a:rPr lang="en-US" baseline="0" dirty="0" err="1"/>
              <a:t>disimpan</a:t>
            </a:r>
            <a:r>
              <a:rPr lang="en-US" baseline="0" dirty="0"/>
              <a:t> </a:t>
            </a:r>
            <a:r>
              <a:rPr lang="en-US" baseline="0" dirty="0" err="1"/>
              <a:t>pada</a:t>
            </a:r>
            <a:r>
              <a:rPr lang="en-US" baseline="0" dirty="0"/>
              <a:t> state </a:t>
            </a:r>
            <a:r>
              <a:rPr lang="en-US" baseline="0" dirty="0" err="1"/>
              <a:t>sebelumnya</a:t>
            </a:r>
            <a:r>
              <a:rPr lang="en-US" baseline="0" dirty="0"/>
              <a:t> (</a:t>
            </a:r>
            <a:r>
              <a:rPr lang="en-US" baseline="0" dirty="0" err="1"/>
              <a:t>lebih</a:t>
            </a:r>
            <a:r>
              <a:rPr lang="en-US" baseline="0" dirty="0"/>
              <a:t> detail </a:t>
            </a:r>
            <a:r>
              <a:rPr lang="en-US" baseline="0" dirty="0" err="1"/>
              <a:t>bisa</a:t>
            </a:r>
            <a:r>
              <a:rPr lang="en-US" baseline="0" dirty="0"/>
              <a:t> </a:t>
            </a:r>
            <a:r>
              <a:rPr lang="en-US" baseline="0" dirty="0" err="1"/>
              <a:t>lihat</a:t>
            </a:r>
            <a:r>
              <a:rPr lang="en-US" baseline="0" dirty="0"/>
              <a:t> project </a:t>
            </a:r>
            <a:r>
              <a:rPr lang="en-US" baseline="0" dirty="0" err="1"/>
              <a:t>contoh</a:t>
            </a:r>
            <a:r>
              <a:rPr lang="en-US" baseline="0" dirty="0"/>
              <a:t>, method </a:t>
            </a:r>
            <a:r>
              <a:rPr lang="en-US" baseline="0" dirty="0" err="1"/>
              <a:t>ini</a:t>
            </a:r>
            <a:r>
              <a:rPr lang="en-US" baseline="0" dirty="0"/>
              <a:t> </a:t>
            </a:r>
            <a:r>
              <a:rPr lang="en-US" baseline="0" dirty="0" err="1"/>
              <a:t>tidak</a:t>
            </a:r>
            <a:r>
              <a:rPr lang="en-US" baseline="0" dirty="0"/>
              <a:t> </a:t>
            </a:r>
            <a:r>
              <a:rPr lang="en-US" baseline="0" dirty="0" err="1"/>
              <a:t>wajib</a:t>
            </a:r>
            <a:r>
              <a:rPr lang="en-US" baseline="0" dirty="0"/>
              <a:t>). Method </a:t>
            </a:r>
            <a:r>
              <a:rPr lang="en-US" dirty="0" err="1"/>
              <a:t>buildGoogleApiClient</a:t>
            </a:r>
            <a:r>
              <a:rPr lang="en-US" dirty="0"/>
              <a:t> </a:t>
            </a:r>
            <a:r>
              <a:rPr lang="en-US" dirty="0" err="1"/>
              <a:t>berisi</a:t>
            </a:r>
            <a:r>
              <a:rPr lang="en-US" dirty="0"/>
              <a:t> </a:t>
            </a:r>
            <a:r>
              <a:rPr lang="en-US" dirty="0" err="1"/>
              <a:t>inisialisasi</a:t>
            </a:r>
            <a:r>
              <a:rPr lang="en-US" baseline="0" dirty="0"/>
              <a:t> </a:t>
            </a:r>
            <a:r>
              <a:rPr lang="en-US" baseline="0" dirty="0" err="1"/>
              <a:t>GoogleApiClient</a:t>
            </a:r>
            <a:r>
              <a:rPr lang="en-US" baseline="0" dirty="0"/>
              <a:t> yang </a:t>
            </a:r>
            <a:r>
              <a:rPr lang="en-US" baseline="0" dirty="0" err="1"/>
              <a:t>akan</a:t>
            </a:r>
            <a:r>
              <a:rPr lang="en-US" baseline="0" dirty="0"/>
              <a:t> </a:t>
            </a:r>
            <a:r>
              <a:rPr lang="en-US" baseline="0" dirty="0" err="1"/>
              <a:t>dibahas</a:t>
            </a:r>
            <a:r>
              <a:rPr lang="en-US" baseline="0" dirty="0"/>
              <a:t> </a:t>
            </a:r>
            <a:r>
              <a:rPr lang="en-US" baseline="0" dirty="0" err="1"/>
              <a:t>pada</a:t>
            </a:r>
            <a:r>
              <a:rPr lang="en-US" baseline="0" dirty="0"/>
              <a:t> slide </a:t>
            </a:r>
            <a:r>
              <a:rPr lang="en-US" baseline="0" dirty="0" err="1"/>
              <a:t>selanjutnya</a:t>
            </a:r>
            <a:r>
              <a:rPr lang="en-US" baseline="0" dirty="0"/>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40</a:t>
            </a:fld>
            <a:endParaRPr lang="en-US"/>
          </a:p>
        </p:txBody>
      </p:sp>
    </p:spTree>
    <p:extLst>
      <p:ext uri="{BB962C8B-B14F-4D97-AF65-F5344CB8AC3E}">
        <p14:creationId xmlns:p14="http://schemas.microsoft.com/office/powerpoint/2010/main" val="1145324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Berikut</a:t>
            </a:r>
            <a:r>
              <a:rPr lang="en-US" dirty="0"/>
              <a:t> </a:t>
            </a:r>
            <a:r>
              <a:rPr lang="en-US" dirty="0" err="1"/>
              <a:t>inisialisasi</a:t>
            </a:r>
            <a:r>
              <a:rPr lang="en-US" dirty="0"/>
              <a:t> </a:t>
            </a:r>
            <a:r>
              <a:rPr lang="en-US" dirty="0" err="1"/>
              <a:t>GoogleApiClient</a:t>
            </a:r>
            <a:r>
              <a:rPr lang="en-US" dirty="0"/>
              <a:t>,</a:t>
            </a:r>
            <a:r>
              <a:rPr lang="en-US" baseline="0" dirty="0"/>
              <a:t> yang </a:t>
            </a:r>
            <a:r>
              <a:rPr lang="en-US" baseline="0" dirty="0" err="1"/>
              <a:t>dilanjutkan</a:t>
            </a:r>
            <a:r>
              <a:rPr lang="en-US" baseline="0" dirty="0"/>
              <a:t> </a:t>
            </a:r>
            <a:r>
              <a:rPr lang="en-US" baseline="0" dirty="0" err="1"/>
              <a:t>dengan</a:t>
            </a:r>
            <a:r>
              <a:rPr lang="en-US" baseline="0" dirty="0"/>
              <a:t> </a:t>
            </a:r>
            <a:r>
              <a:rPr lang="en-US" baseline="0" dirty="0" err="1"/>
              <a:t>membuat</a:t>
            </a:r>
            <a:r>
              <a:rPr lang="en-US" baseline="0" dirty="0"/>
              <a:t> </a:t>
            </a:r>
            <a:r>
              <a:rPr lang="en-US" baseline="0" dirty="0" err="1"/>
              <a:t>LocationRequest</a:t>
            </a:r>
            <a:r>
              <a:rPr lang="en-US" baseline="0" dirty="0"/>
              <a:t>. </a:t>
            </a:r>
            <a:r>
              <a:rPr lang="en-US" baseline="0" dirty="0" err="1"/>
              <a:t>Seperti</a:t>
            </a:r>
            <a:r>
              <a:rPr lang="en-US" baseline="0" dirty="0"/>
              <a:t> yang </a:t>
            </a:r>
            <a:r>
              <a:rPr lang="en-US" baseline="0" dirty="0" err="1"/>
              <a:t>dibahas</a:t>
            </a:r>
            <a:r>
              <a:rPr lang="en-US" baseline="0" dirty="0"/>
              <a:t> </a:t>
            </a:r>
            <a:r>
              <a:rPr lang="en-US" baseline="0" dirty="0" err="1"/>
              <a:t>pada</a:t>
            </a:r>
            <a:r>
              <a:rPr lang="en-US" baseline="0" dirty="0"/>
              <a:t> step no 8, </a:t>
            </a:r>
            <a:r>
              <a:rPr lang="en-US" baseline="0" dirty="0" err="1"/>
              <a:t>LocationRequest</a:t>
            </a:r>
            <a:r>
              <a:rPr lang="en-US" baseline="0" dirty="0"/>
              <a:t> </a:t>
            </a:r>
            <a:r>
              <a:rPr lang="en-US" sz="1200" b="0" dirty="0" err="1"/>
              <a:t>adalah</a:t>
            </a:r>
            <a:r>
              <a:rPr lang="en-US" sz="1200" b="0" dirty="0"/>
              <a:t> </a:t>
            </a:r>
            <a:r>
              <a:rPr lang="en-US" sz="1200" b="0" dirty="0" err="1"/>
              <a:t>objek</a:t>
            </a:r>
            <a:r>
              <a:rPr lang="en-US" sz="1200" b="0" dirty="0"/>
              <a:t> yang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menyimpan</a:t>
            </a:r>
            <a:r>
              <a:rPr lang="en-US" sz="1200" b="0" kern="1200" baseline="0" dirty="0">
                <a:solidFill>
                  <a:schemeClr val="tx1"/>
                </a:solidFill>
                <a:effectLst/>
                <a:latin typeface="+mn-lt"/>
                <a:ea typeface="+mn-ea"/>
                <a:cs typeface="+mn-cs"/>
              </a:rPr>
              <a:t> parameter </a:t>
            </a:r>
            <a:r>
              <a:rPr lang="en-US" sz="1200" b="0" kern="1200" baseline="0" dirty="0" err="1">
                <a:solidFill>
                  <a:schemeClr val="tx1"/>
                </a:solidFill>
                <a:effectLst/>
                <a:latin typeface="+mn-lt"/>
                <a:ea typeface="+mn-ea"/>
                <a:cs typeface="+mn-cs"/>
              </a:rPr>
              <a:t>untuk</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dikirimkan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ke</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FusedLocationProviderApi</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Pengiriman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pada</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FusedLocationProviderApi</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dilakukan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pada</a:t>
            </a:r>
            <a:r>
              <a:rPr lang="en-US" sz="1200" b="0" kern="1200" baseline="0" dirty="0">
                <a:solidFill>
                  <a:schemeClr val="tx1"/>
                </a:solidFill>
                <a:effectLst/>
                <a:latin typeface="+mn-lt"/>
                <a:ea typeface="+mn-ea"/>
                <a:cs typeface="+mn-cs"/>
              </a:rPr>
              <a:t> method </a:t>
            </a:r>
            <a:r>
              <a:rPr lang="en-US" sz="1200" b="0" kern="1200" baseline="0" dirty="0" err="1">
                <a:solidFill>
                  <a:schemeClr val="tx1"/>
                </a:solidFill>
                <a:effectLst/>
                <a:latin typeface="+mn-lt"/>
                <a:ea typeface="+mn-ea"/>
                <a:cs typeface="+mn-cs"/>
              </a:rPr>
              <a:t>onConnected</a:t>
            </a:r>
            <a:r>
              <a:rPr lang="en-US" sz="1200" b="0" kern="1200" baseline="0" dirty="0">
                <a:solidFill>
                  <a:schemeClr val="tx1"/>
                </a:solidFill>
                <a:effectLst/>
                <a:latin typeface="+mn-lt"/>
                <a:ea typeface="+mn-ea"/>
                <a:cs typeface="+mn-cs"/>
              </a:rPr>
              <a:t> (step 10 </a:t>
            </a:r>
            <a:r>
              <a:rPr lang="en-US" sz="1200" b="0" kern="1200" baseline="0" dirty="0" err="1">
                <a:solidFill>
                  <a:schemeClr val="tx1"/>
                </a:solidFill>
                <a:effectLst/>
                <a:latin typeface="+mn-lt"/>
                <a:ea typeface="+mn-ea"/>
                <a:cs typeface="+mn-cs"/>
              </a:rPr>
              <a:t>dan</a:t>
            </a:r>
            <a:r>
              <a:rPr lang="en-US" sz="1200" b="0" kern="1200" baseline="0" dirty="0">
                <a:solidFill>
                  <a:schemeClr val="tx1"/>
                </a:solidFill>
                <a:effectLst/>
                <a:latin typeface="+mn-lt"/>
                <a:ea typeface="+mn-ea"/>
                <a:cs typeface="+mn-cs"/>
              </a:rPr>
              <a:t> 11), </a:t>
            </a:r>
            <a:r>
              <a:rPr lang="en-US" sz="1200" b="0" kern="1200" baseline="0" dirty="0" err="1">
                <a:solidFill>
                  <a:schemeClr val="tx1"/>
                </a:solidFill>
                <a:effectLst/>
                <a:latin typeface="+mn-lt"/>
                <a:ea typeface="+mn-ea"/>
                <a:cs typeface="+mn-cs"/>
              </a:rPr>
              <a:t>oleh</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karena</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itu</a:t>
            </a:r>
            <a:r>
              <a:rPr lang="en-US" sz="1200" b="0" kern="1200" baseline="0" dirty="0">
                <a:solidFill>
                  <a:schemeClr val="tx1"/>
                </a:solidFill>
                <a:effectLst/>
                <a:latin typeface="+mn-lt"/>
                <a:ea typeface="+mn-ea"/>
                <a:cs typeface="+mn-cs"/>
              </a:rPr>
              <a:t> proses </a:t>
            </a:r>
            <a:r>
              <a:rPr lang="en-US" sz="1200" b="0" kern="1200" baseline="0" dirty="0" err="1">
                <a:solidFill>
                  <a:schemeClr val="tx1"/>
                </a:solidFill>
                <a:effectLst/>
                <a:latin typeface="+mn-lt"/>
                <a:ea typeface="+mn-ea"/>
                <a:cs typeface="+mn-cs"/>
              </a:rPr>
              <a:t>ini</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dilakukan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pada</a:t>
            </a:r>
            <a:r>
              <a:rPr lang="en-US" sz="1200" b="0" kern="1200" baseline="0" dirty="0">
                <a:solidFill>
                  <a:schemeClr val="tx1"/>
                </a:solidFill>
                <a:effectLst/>
                <a:latin typeface="+mn-lt"/>
                <a:ea typeface="+mn-ea"/>
                <a:cs typeface="+mn-cs"/>
              </a:rPr>
              <a:t> method </a:t>
            </a:r>
            <a:r>
              <a:rPr lang="en-US" sz="1200" b="0" kern="1200" baseline="0" dirty="0" err="1">
                <a:solidFill>
                  <a:schemeClr val="tx1"/>
                </a:solidFill>
                <a:effectLst/>
                <a:latin typeface="+mn-lt"/>
                <a:ea typeface="+mn-ea"/>
                <a:cs typeface="+mn-cs"/>
              </a:rPr>
              <a:t>onCreate</a:t>
            </a:r>
            <a:r>
              <a:rPr lang="en-US" sz="1200" b="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41</a:t>
            </a:fld>
            <a:endParaRPr lang="en-US"/>
          </a:p>
        </p:txBody>
      </p:sp>
    </p:spTree>
    <p:extLst>
      <p:ext uri="{BB962C8B-B14F-4D97-AF65-F5344CB8AC3E}">
        <p14:creationId xmlns:p14="http://schemas.microsoft.com/office/powerpoint/2010/main" val="202533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42</a:t>
            </a:fld>
            <a:endParaRPr lang="en-US"/>
          </a:p>
        </p:txBody>
      </p:sp>
    </p:spTree>
    <p:extLst>
      <p:ext uri="{BB962C8B-B14F-4D97-AF65-F5344CB8AC3E}">
        <p14:creationId xmlns:p14="http://schemas.microsoft.com/office/powerpoint/2010/main" val="1109155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43</a:t>
            </a:fld>
            <a:endParaRPr lang="en-US"/>
          </a:p>
        </p:txBody>
      </p:sp>
    </p:spTree>
    <p:extLst>
      <p:ext uri="{BB962C8B-B14F-4D97-AF65-F5344CB8AC3E}">
        <p14:creationId xmlns:p14="http://schemas.microsoft.com/office/powerpoint/2010/main" val="100066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44</a:t>
            </a:fld>
            <a:endParaRPr lang="en-US"/>
          </a:p>
        </p:txBody>
      </p:sp>
    </p:spTree>
    <p:extLst>
      <p:ext uri="{BB962C8B-B14F-4D97-AF65-F5344CB8AC3E}">
        <p14:creationId xmlns:p14="http://schemas.microsoft.com/office/powerpoint/2010/main" val="164831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5</a:t>
            </a:fld>
            <a:endParaRPr lang="en-US"/>
          </a:p>
        </p:txBody>
      </p:sp>
    </p:spTree>
    <p:extLst>
      <p:ext uri="{BB962C8B-B14F-4D97-AF65-F5344CB8AC3E}">
        <p14:creationId xmlns:p14="http://schemas.microsoft.com/office/powerpoint/2010/main" val="115403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6</a:t>
            </a:fld>
            <a:endParaRPr lang="en-US"/>
          </a:p>
        </p:txBody>
      </p:sp>
    </p:spTree>
    <p:extLst>
      <p:ext uri="{BB962C8B-B14F-4D97-AF65-F5344CB8AC3E}">
        <p14:creationId xmlns:p14="http://schemas.microsoft.com/office/powerpoint/2010/main" val="7242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7</a:t>
            </a:fld>
            <a:endParaRPr lang="en-US"/>
          </a:p>
        </p:txBody>
      </p:sp>
    </p:spTree>
    <p:extLst>
      <p:ext uri="{BB962C8B-B14F-4D97-AF65-F5344CB8AC3E}">
        <p14:creationId xmlns:p14="http://schemas.microsoft.com/office/powerpoint/2010/main" val="188616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8</a:t>
            </a:fld>
            <a:endParaRPr lang="en-US"/>
          </a:p>
        </p:txBody>
      </p:sp>
    </p:spTree>
    <p:extLst>
      <p:ext uri="{BB962C8B-B14F-4D97-AF65-F5344CB8AC3E}">
        <p14:creationId xmlns:p14="http://schemas.microsoft.com/office/powerpoint/2010/main" val="60247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9</a:t>
            </a:fld>
            <a:endParaRPr lang="en-US"/>
          </a:p>
        </p:txBody>
      </p:sp>
    </p:spTree>
    <p:extLst>
      <p:ext uri="{BB962C8B-B14F-4D97-AF65-F5344CB8AC3E}">
        <p14:creationId xmlns:p14="http://schemas.microsoft.com/office/powerpoint/2010/main" val="387622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10</a:t>
            </a:fld>
            <a:endParaRPr lang="en-US"/>
          </a:p>
        </p:txBody>
      </p:sp>
    </p:spTree>
    <p:extLst>
      <p:ext uri="{BB962C8B-B14F-4D97-AF65-F5344CB8AC3E}">
        <p14:creationId xmlns:p14="http://schemas.microsoft.com/office/powerpoint/2010/main" val="729740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11</a:t>
            </a:fld>
            <a:endParaRPr lang="en-US"/>
          </a:p>
        </p:txBody>
      </p:sp>
    </p:spTree>
    <p:extLst>
      <p:ext uri="{BB962C8B-B14F-4D97-AF65-F5344CB8AC3E}">
        <p14:creationId xmlns:p14="http://schemas.microsoft.com/office/powerpoint/2010/main" val="308344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586B75A-687E-405C-8A0B-8D00578BA2C3}" type="datetimeFigureOut">
              <a:rPr lang="en-US" smtClean="0"/>
              <a:pPr/>
              <a:t>11/2/23</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FAB73BC-B049-4115-A692-8D63A059BFB8}"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813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76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5586B75A-687E-405C-8A0B-8D00578BA2C3}" type="datetimeFigureOut">
              <a:rPr lang="en-US" smtClean="0"/>
              <a:pPr/>
              <a:t>11/2/23</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4FAB73BC-B049-4115-A692-8D63A059BFB8}"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885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950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586B75A-687E-405C-8A0B-8D00578BA2C3}" type="datetimeFigureOut">
              <a:rPr lang="en-US" smtClean="0"/>
              <a:pPr/>
              <a:t>11/2/23</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1990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3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28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100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0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GB"/>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58256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124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586B75A-687E-405C-8A0B-8D00578BA2C3}" type="datetimeFigureOut">
              <a:rPr lang="en-US" smtClean="0"/>
              <a:pPr/>
              <a:t>11/2/23</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5124"/>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ooglesamples/android-play-location/tree/master/LocationUpdat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Google </a:t>
            </a:r>
            <a:br>
              <a:rPr lang="en-US"/>
            </a:br>
            <a:r>
              <a:rPr lang="en-US"/>
              <a:t>GPS</a:t>
            </a:r>
            <a:endParaRPr lang="en-US" dirty="0"/>
          </a:p>
        </p:txBody>
      </p:sp>
      <p:sp>
        <p:nvSpPr>
          <p:cNvPr id="3" name="Subtitle 2"/>
          <p:cNvSpPr>
            <a:spLocks noGrp="1"/>
          </p:cNvSpPr>
          <p:nvPr>
            <p:ph type="subTitle" idx="1"/>
          </p:nvPr>
        </p:nvSpPr>
        <p:spPr/>
        <p:txBody>
          <a:bodyPr/>
          <a:lstStyle/>
          <a:p>
            <a:r>
              <a:rPr lang="en-US" dirty="0" err="1"/>
              <a:t>Kelas</a:t>
            </a:r>
            <a:r>
              <a:rPr lang="en-US" dirty="0"/>
              <a:t> Mobile </a:t>
            </a:r>
            <a:r>
              <a:rPr lang="en-US" dirty="0" err="1"/>
              <a:t>Informatika</a:t>
            </a:r>
            <a:r>
              <a:rPr lang="en-US" dirty="0"/>
              <a:t> ITS </a:t>
            </a:r>
          </a:p>
        </p:txBody>
      </p:sp>
    </p:spTree>
    <p:extLst>
      <p:ext uri="{BB962C8B-B14F-4D97-AF65-F5344CB8AC3E}">
        <p14:creationId xmlns:p14="http://schemas.microsoft.com/office/powerpoint/2010/main" val="198587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a:t>5. User Permission</a:t>
            </a:r>
            <a:endParaRPr lang="en-US" sz="3600" b="1" dirty="0"/>
          </a:p>
        </p:txBody>
      </p:sp>
      <p:sp>
        <p:nvSpPr>
          <p:cNvPr id="5" name="TextBox 4"/>
          <p:cNvSpPr txBox="1"/>
          <p:nvPr/>
        </p:nvSpPr>
        <p:spPr>
          <a:xfrm>
            <a:off x="560431" y="1022478"/>
            <a:ext cx="10939462" cy="1323439"/>
          </a:xfrm>
          <a:prstGeom prst="rect">
            <a:avLst/>
          </a:prstGeom>
          <a:noFill/>
        </p:spPr>
        <p:txBody>
          <a:bodyPr wrap="square" rtlCol="0">
            <a:spAutoFit/>
          </a:bodyPr>
          <a:lstStyle/>
          <a:p>
            <a:r>
              <a:rPr lang="en-US" sz="2000"/>
              <a:t>Saat mengetikkan </a:t>
            </a:r>
            <a:r>
              <a:rPr lang="en-US" altLang="en-US" sz="2000" b="1">
                <a:solidFill>
                  <a:srgbClr val="660E7A"/>
                </a:solidFill>
                <a:latin typeface="Courier New" panose="02070309020205020404" pitchFamily="49" charset="0"/>
                <a:cs typeface="Courier New" panose="02070309020205020404" pitchFamily="49" charset="0"/>
              </a:rPr>
              <a:t>mylocationManager</a:t>
            </a:r>
            <a:r>
              <a:rPr lang="en-US" altLang="en-US" sz="2000">
                <a:solidFill>
                  <a:srgbClr val="000000"/>
                </a:solidFill>
                <a:latin typeface="Courier New" panose="02070309020205020404" pitchFamily="49" charset="0"/>
                <a:cs typeface="Courier New" panose="02070309020205020404" pitchFamily="49" charset="0"/>
              </a:rPr>
              <a:t>.requestLocationUpdates, membutuhkan user.permission  untuk  mengakses GPS yang ada dalam Manifest. Dan adanya program tambahan untuk check hak akses. Secara otomatis akan di tambahkan dengan cara klik lampu kanan warna merah</a:t>
            </a:r>
            <a:endParaRPr lang="en-US" sz="2000" dirty="0"/>
          </a:p>
        </p:txBody>
      </p:sp>
      <p:sp>
        <p:nvSpPr>
          <p:cNvPr id="6" name="Rectangle 1"/>
          <p:cNvSpPr>
            <a:spLocks noChangeArrowheads="1"/>
          </p:cNvSpPr>
          <p:nvPr/>
        </p:nvSpPr>
        <p:spPr bwMode="auto">
          <a:xfrm>
            <a:off x="410818" y="1750997"/>
            <a:ext cx="1079975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checkSelfPermission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ACCESS_FINE_LOCATION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PERMISSION_GRANTED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&amp;&amp;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checkSelfPermission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ACCESS_COARSE_LOCATION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a:ln>
                  <a:noFill/>
                </a:ln>
                <a:solidFill>
                  <a:srgbClr val="0073BF"/>
                </a:solidFill>
                <a:effectLst/>
                <a:latin typeface="Courier New" panose="02070309020205020404" pitchFamily="49" charset="0"/>
                <a:cs typeface="Courier New" panose="02070309020205020404" pitchFamily="49" charset="0"/>
              </a:rPr>
              <a:t>TODO: Consider calling</a:t>
            </a:r>
            <a:br>
              <a:rPr kumimoji="0" lang="en-US" altLang="en-US" sz="1600" b="1" i="1" u="none" strike="noStrike" cap="none" normalizeH="0" baseline="0">
                <a:ln>
                  <a:noFill/>
                </a:ln>
                <a:solidFill>
                  <a:srgbClr val="0073BF"/>
                </a:solidFill>
                <a:effectLst/>
                <a:latin typeface="Courier New" panose="02070309020205020404" pitchFamily="49" charset="0"/>
                <a:cs typeface="Courier New" panose="02070309020205020404" pitchFamily="49" charset="0"/>
              </a:rPr>
            </a:br>
            <a:r>
              <a:rPr kumimoji="0" lang="en-US" altLang="en-US" sz="1600" b="1" i="1" u="none" strike="noStrike" cap="none" normalizeH="0" baseline="0">
                <a:ln>
                  <a:noFill/>
                </a:ln>
                <a:solidFill>
                  <a:srgbClr val="0073BF"/>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ActivityCompat#requestPermissions</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here to request the missing permissions, and then overriding</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public void onRequestPermissionsResult(int requestCode, String[] permissions,</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int[] grantResults)</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to handle the case where the user grants the permission. See the documentation</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for ActivityCompat#requestPermissions for more details.</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8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a:t>6. Jalankan Program</a:t>
            </a:r>
            <a:endParaRPr lang="en-US" sz="3600" b="1" dirty="0"/>
          </a:p>
        </p:txBody>
      </p:sp>
      <p:sp>
        <p:nvSpPr>
          <p:cNvPr id="5" name="TextBox 4"/>
          <p:cNvSpPr txBox="1"/>
          <p:nvPr/>
        </p:nvSpPr>
        <p:spPr>
          <a:xfrm>
            <a:off x="560431" y="1022478"/>
            <a:ext cx="10939462" cy="1323439"/>
          </a:xfrm>
          <a:prstGeom prst="rect">
            <a:avLst/>
          </a:prstGeom>
          <a:noFill/>
        </p:spPr>
        <p:txBody>
          <a:bodyPr wrap="square" rtlCol="0">
            <a:spAutoFit/>
          </a:bodyPr>
          <a:lstStyle/>
          <a:p>
            <a:r>
              <a:rPr lang="en-US" sz="2000"/>
              <a:t>Jalankan program GPS, langsung dari device, dan pastikan GPS sudah keadaan on, dan coba digerakkan posisi device hingga akan muncul angka posisi Lat dan Long, bergantung posisi device saat ini, dan … program sudah berjalan, posisi akan terupdate secara otomatis setiap bergerak sesuai setting argument </a:t>
            </a:r>
            <a:r>
              <a:rPr lang="en-US" sz="2000" b="1"/>
              <a:t>requestLocationUpdates</a:t>
            </a:r>
            <a:endParaRPr lang="en-US" sz="2000" dirty="0"/>
          </a:p>
        </p:txBody>
      </p:sp>
      <p:pic>
        <p:nvPicPr>
          <p:cNvPr id="3" name="Picture 2"/>
          <p:cNvPicPr>
            <a:picLocks noChangeAspect="1"/>
          </p:cNvPicPr>
          <p:nvPr/>
        </p:nvPicPr>
        <p:blipFill>
          <a:blip r:embed="rId3"/>
          <a:stretch>
            <a:fillRect/>
          </a:stretch>
        </p:blipFill>
        <p:spPr>
          <a:xfrm>
            <a:off x="560431" y="2345917"/>
            <a:ext cx="3448050" cy="2238375"/>
          </a:xfrm>
          <a:prstGeom prst="rect">
            <a:avLst/>
          </a:prstGeom>
        </p:spPr>
      </p:pic>
      <p:sp>
        <p:nvSpPr>
          <p:cNvPr id="4" name="Rectangle 3"/>
          <p:cNvSpPr/>
          <p:nvPr/>
        </p:nvSpPr>
        <p:spPr>
          <a:xfrm>
            <a:off x="4008481" y="3339552"/>
            <a:ext cx="8315459" cy="1477328"/>
          </a:xfrm>
          <a:prstGeom prst="rect">
            <a:avLst/>
          </a:prstGeom>
        </p:spPr>
        <p:txBody>
          <a:bodyPr wrap="square">
            <a:spAutoFit/>
          </a:bodyPr>
          <a:lstStyle/>
          <a:p>
            <a:r>
              <a:rPr lang="en-US"/>
              <a:t>File Manifest yang secara otomatis tertambahkan</a:t>
            </a:r>
          </a:p>
          <a:p>
            <a:r>
              <a:rPr lang="en-US"/>
              <a:t>ACCESS_COARSE_LOCATION: Izin  untuk  menentukan  lokasi  dari cell-id, wifi</a:t>
            </a:r>
          </a:p>
          <a:p>
            <a:r>
              <a:rPr lang="en-US"/>
              <a:t>ACCESS_FINE_LOCATION Izin  untuk  menentukan  lokasi  dari GPS</a:t>
            </a:r>
          </a:p>
          <a:p>
            <a:r>
              <a:rPr lang="en-US"/>
              <a:t>INTERNET Izin untuk mengakses internet </a:t>
            </a:r>
          </a:p>
          <a:p>
            <a:r>
              <a:rPr lang="en-US"/>
              <a:t>Tanpa  menambahkan  permission  ,  aplikasi  akan gagal dalam menentukan lokasi. </a:t>
            </a:r>
          </a:p>
        </p:txBody>
      </p:sp>
    </p:spTree>
    <p:extLst>
      <p:ext uri="{BB962C8B-B14F-4D97-AF65-F5344CB8AC3E}">
        <p14:creationId xmlns:p14="http://schemas.microsoft.com/office/powerpoint/2010/main" val="325625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Google </a:t>
            </a:r>
            <a:br>
              <a:rPr lang="en-US"/>
            </a:br>
            <a:r>
              <a:rPr lang="en-US"/>
              <a:t>MAPVIEW</a:t>
            </a:r>
            <a:endParaRPr lang="en-US" dirty="0"/>
          </a:p>
        </p:txBody>
      </p:sp>
      <p:sp>
        <p:nvSpPr>
          <p:cNvPr id="3" name="Subtitle 2"/>
          <p:cNvSpPr>
            <a:spLocks noGrp="1"/>
          </p:cNvSpPr>
          <p:nvPr>
            <p:ph type="subTitle" idx="1"/>
          </p:nvPr>
        </p:nvSpPr>
        <p:spPr/>
        <p:txBody>
          <a:bodyPr/>
          <a:lstStyle/>
          <a:p>
            <a:r>
              <a:rPr lang="en-US" dirty="0" err="1"/>
              <a:t>Kelas</a:t>
            </a:r>
            <a:r>
              <a:rPr lang="en-US" dirty="0"/>
              <a:t> Mobile </a:t>
            </a:r>
            <a:r>
              <a:rPr lang="en-US" dirty="0" err="1"/>
              <a:t>Informatika</a:t>
            </a:r>
            <a:r>
              <a:rPr lang="en-US" dirty="0"/>
              <a:t> ITS 2016</a:t>
            </a:r>
          </a:p>
        </p:txBody>
      </p:sp>
    </p:spTree>
    <p:extLst>
      <p:ext uri="{BB962C8B-B14F-4D97-AF65-F5344CB8AC3E}">
        <p14:creationId xmlns:p14="http://schemas.microsoft.com/office/powerpoint/2010/main" val="297908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Memakain MapView</a:t>
            </a:r>
            <a:endParaRPr lang="en-US" sz="3600" b="1" dirty="0"/>
          </a:p>
        </p:txBody>
      </p:sp>
      <p:sp>
        <p:nvSpPr>
          <p:cNvPr id="10" name="TextBox 9"/>
          <p:cNvSpPr txBox="1"/>
          <p:nvPr/>
        </p:nvSpPr>
        <p:spPr>
          <a:xfrm>
            <a:off x="834189" y="1343026"/>
            <a:ext cx="11010150" cy="1200329"/>
          </a:xfrm>
          <a:prstGeom prst="rect">
            <a:avLst/>
          </a:prstGeom>
          <a:noFill/>
        </p:spPr>
        <p:txBody>
          <a:bodyPr wrap="square" rtlCol="0">
            <a:spAutoFit/>
          </a:bodyPr>
          <a:lstStyle/>
          <a:p>
            <a:r>
              <a:rPr lang="en-US" sz="2400"/>
              <a:t>Pada pertemuan sebelumya membuat Maps secara otomatis memakai wizard, manfaatkan hal ini dan ubah memakai MapView</a:t>
            </a:r>
          </a:p>
          <a:p>
            <a:endParaRPr lang="en-US" sz="2400"/>
          </a:p>
        </p:txBody>
      </p:sp>
    </p:spTree>
    <p:extLst>
      <p:ext uri="{BB962C8B-B14F-4D97-AF65-F5344CB8AC3E}">
        <p14:creationId xmlns:p14="http://schemas.microsoft.com/office/powerpoint/2010/main" val="405047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3413" y="696695"/>
            <a:ext cx="10939462" cy="1200329"/>
          </a:xfrm>
          <a:prstGeom prst="rect">
            <a:avLst/>
          </a:prstGeom>
        </p:spPr>
        <p:txBody>
          <a:bodyPr wrap="square">
            <a:spAutoFit/>
          </a:bodyPr>
          <a:lstStyle/>
          <a:p>
            <a:r>
              <a:rPr lang="en-US" sz="3600" b="1"/>
              <a:t>Menampilkan Peta ITS dengan Zoom</a:t>
            </a:r>
            <a:br>
              <a:rPr lang="en-US" sz="3600" b="1"/>
            </a:br>
            <a:endParaRPr lang="en-US" sz="3600" b="1" dirty="0"/>
          </a:p>
        </p:txBody>
      </p:sp>
      <p:sp>
        <p:nvSpPr>
          <p:cNvPr id="5" name="Rectangle 1"/>
          <p:cNvSpPr>
            <a:spLocks noChangeArrowheads="1"/>
          </p:cNvSpPr>
          <p:nvPr/>
        </p:nvSpPr>
        <p:spPr bwMode="auto">
          <a:xfrm>
            <a:off x="633412" y="1481525"/>
            <a:ext cx="116140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MarkerOptions().position(ITS).</a:t>
            </a:r>
          </a:p>
          <a:p>
            <a:pPr lvl="0" defTabSz="914400" eaLnBrk="0" fontAlgn="base" hangingPunct="0">
              <a:spcBef>
                <a:spcPct val="0"/>
              </a:spcBef>
              <a:spcAft>
                <a:spcPct val="0"/>
              </a:spcAf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lang="en-US" altLang="en-US" sz="2400" b="1">
                <a:solidFill>
                  <a:srgbClr val="660E7A"/>
                </a:solidFill>
                <a:latin typeface="Courier New" panose="02070309020205020404" pitchFamily="49" charset="0"/>
                <a:cs typeface="Courier New" panose="02070309020205020404" pitchFamily="49" charset="0"/>
              </a:rPr>
              <a:t>mMap.moveCamera(CameraUpdateFactory.newLatLngZoom(ITS,8));</a:t>
            </a:r>
          </a:p>
          <a:p>
            <a:pPr lvl="0" defTabSz="914400" eaLnBrk="0" fontAlgn="base" hangingPunct="0">
              <a:spcBef>
                <a:spcPct val="0"/>
              </a:spcBef>
              <a:spcAft>
                <a:spcPct val="0"/>
              </a:spcAf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77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8978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351162"/>
            <a:ext cx="10939462" cy="646331"/>
          </a:xfrm>
          <a:prstGeom prst="rect">
            <a:avLst/>
          </a:prstGeom>
        </p:spPr>
        <p:txBody>
          <a:bodyPr wrap="square">
            <a:spAutoFit/>
          </a:bodyPr>
          <a:lstStyle/>
          <a:p>
            <a:r>
              <a:rPr lang="en-US" sz="3600" b="1"/>
              <a:t>Buat Layout (Tiga Edit Text dan Satu Button)</a:t>
            </a:r>
            <a:endParaRPr lang="en-US" sz="3600" b="1" dirty="0"/>
          </a:p>
        </p:txBody>
      </p:sp>
      <p:sp>
        <p:nvSpPr>
          <p:cNvPr id="10" name="TextBox 9"/>
          <p:cNvSpPr txBox="1"/>
          <p:nvPr/>
        </p:nvSpPr>
        <p:spPr>
          <a:xfrm>
            <a:off x="3761623" y="1224217"/>
            <a:ext cx="8318082" cy="830997"/>
          </a:xfrm>
          <a:prstGeom prst="rect">
            <a:avLst/>
          </a:prstGeom>
          <a:noFill/>
        </p:spPr>
        <p:txBody>
          <a:bodyPr wrap="square" rtlCol="0">
            <a:spAutoFit/>
          </a:bodyPr>
          <a:lstStyle/>
          <a:p>
            <a:r>
              <a:rPr lang="en-US" sz="2400"/>
              <a:t>Buat Layout baru dengan ditambakahkan tiga edit text dan satu button serta fragment untuk menampung peta</a:t>
            </a:r>
          </a:p>
        </p:txBody>
      </p:sp>
      <p:pic>
        <p:nvPicPr>
          <p:cNvPr id="4" name="Picture 3"/>
          <p:cNvPicPr>
            <a:picLocks noChangeAspect="1"/>
          </p:cNvPicPr>
          <p:nvPr/>
        </p:nvPicPr>
        <p:blipFill>
          <a:blip r:embed="rId3"/>
          <a:stretch>
            <a:fillRect/>
          </a:stretch>
        </p:blipFill>
        <p:spPr>
          <a:xfrm>
            <a:off x="326105" y="1224217"/>
            <a:ext cx="3219200" cy="5223608"/>
          </a:xfrm>
          <a:prstGeom prst="rect">
            <a:avLst/>
          </a:prstGeom>
        </p:spPr>
      </p:pic>
      <p:sp>
        <p:nvSpPr>
          <p:cNvPr id="5" name="Rectangle 1"/>
          <p:cNvSpPr>
            <a:spLocks noChangeArrowheads="1"/>
          </p:cNvSpPr>
          <p:nvPr/>
        </p:nvSpPr>
        <p:spPr bwMode="auto">
          <a:xfrm>
            <a:off x="3545305" y="2281938"/>
            <a:ext cx="829586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gotoPeta(Double lat,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Double lng,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93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4" name="Rectangle 1"/>
          <p:cNvSpPr>
            <a:spLocks noChangeArrowheads="1"/>
          </p:cNvSpPr>
          <p:nvPr/>
        </p:nvSpPr>
        <p:spPr bwMode="auto">
          <a:xfrm>
            <a:off x="288758" y="1287380"/>
            <a:ext cx="1141690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MapsActivity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FragmentActivity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OnMapReadyCallback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GoogleMap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peta</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Obtain the SupportMapFragment and get notified when the map is ready to be used.</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SupportMapFragment mapFragment = (SupportMapFragment) getSupportFragmentManager()</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.findFragmentById(R.id.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fragment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mapFragment.getMapAsync(</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Button go = (Button)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go.setOnClickListener(</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633413" y="351162"/>
            <a:ext cx="10939462" cy="646331"/>
          </a:xfrm>
          <a:prstGeom prst="rect">
            <a:avLst/>
          </a:prstGeom>
        </p:spPr>
        <p:txBody>
          <a:bodyPr wrap="square">
            <a:spAutoFit/>
          </a:bodyPr>
          <a:lstStyle/>
          <a:p>
            <a:r>
              <a:rPr lang="en-US" sz="3600" b="1"/>
              <a:t>Program Selengkapnya (main)</a:t>
            </a:r>
            <a:endParaRPr lang="en-US" sz="3600" b="1" dirty="0"/>
          </a:p>
        </p:txBody>
      </p:sp>
    </p:spTree>
    <p:extLst>
      <p:ext uri="{BB962C8B-B14F-4D97-AF65-F5344CB8AC3E}">
        <p14:creationId xmlns:p14="http://schemas.microsoft.com/office/powerpoint/2010/main" val="213360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inisial map</a:t>
            </a:r>
            <a:endParaRPr lang="en-US" sz="3600" b="1" dirty="0"/>
          </a:p>
        </p:txBody>
      </p:sp>
      <p:sp>
        <p:nvSpPr>
          <p:cNvPr id="3" name="Rectangle 1"/>
          <p:cNvSpPr>
            <a:spLocks noChangeArrowheads="1"/>
          </p:cNvSpPr>
          <p:nvPr/>
        </p:nvSpPr>
        <p:spPr bwMode="auto">
          <a:xfrm>
            <a:off x="157936" y="1322583"/>
            <a:ext cx="120340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Sydney and move the camera</a:t>
            </a:r>
            <a:b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7.2819705</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112.795323</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MarkerOptions().position(ITS).title(</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//mMap.moveCamera(CameraUpdateFactory.newLatLng(ITS));</a:t>
            </a:r>
            <a:b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(ITS,</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42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Listener</a:t>
            </a:r>
            <a:endParaRPr lang="en-US" sz="3600" b="1" dirty="0"/>
          </a:p>
        </p:txBody>
      </p:sp>
      <p:sp>
        <p:nvSpPr>
          <p:cNvPr id="3" name="Rectangle 1"/>
          <p:cNvSpPr>
            <a:spLocks noChangeArrowheads="1"/>
          </p:cNvSpPr>
          <p:nvPr/>
        </p:nvSpPr>
        <p:spPr bwMode="auto">
          <a:xfrm>
            <a:off x="0" y="1394669"/>
            <a:ext cx="10065576"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72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751"/>
            <a:ext cx="11189368" cy="2897057"/>
          </a:xfrm>
        </p:spPr>
        <p:txBody>
          <a:bodyPr>
            <a:noAutofit/>
          </a:bodyPr>
          <a:lstStyle/>
          <a:p>
            <a:pPr algn="l"/>
            <a:r>
              <a:rPr lang="en-US" sz="1800" i="0"/>
              <a:t>Teknologi mobile memiliki fitur LBS (Location Base Service), kegunaannya antara lain, mencari suatu lokasi,mempublish lokasi keberadaan kita, mencari rute jalan atau lainnya.</a:t>
            </a:r>
            <a:br>
              <a:rPr lang="en-US" sz="1800" i="0"/>
            </a:br>
            <a:br>
              <a:rPr lang="en-US" sz="1800" i="0"/>
            </a:br>
            <a:r>
              <a:rPr lang="en-US" sz="1800" b="1" i="0"/>
              <a:t>Sumber  LBS:</a:t>
            </a:r>
            <a:br>
              <a:rPr lang="en-US" sz="1800" i="0"/>
            </a:br>
            <a:br>
              <a:rPr lang="en-US" sz="1800" i="0"/>
            </a:br>
            <a:r>
              <a:rPr lang="en-US" sz="1800" i="0"/>
              <a:t>Agar mendapatkan  lokasi  dapat dari sumber GPS  ,  Network  Location  Provider  atau  bisa  juga  keduanya, Cell-id  (Simcard)  dan  wifi  adalah  contoh  Network  Location Provider.</a:t>
            </a:r>
            <a:br>
              <a:rPr lang="en-US" sz="1800" i="0"/>
            </a:br>
            <a:br>
              <a:rPr lang="en-US" sz="1800" i="0"/>
            </a:br>
            <a:r>
              <a:rPr lang="en-US" sz="1800" i="0"/>
              <a:t>Menentukan  lokasi  menggunakan  Android  bergantung kebutuhan semakin  akurat  suatu  lokasi  semakin boros  devicenya</a:t>
            </a:r>
            <a:br>
              <a:rPr lang="en-US" sz="1800" i="0"/>
            </a:br>
            <a:r>
              <a:rPr lang="en-US" sz="1800" i="0"/>
              <a:t>Hal yang diperhatikan menentukan lokasi:</a:t>
            </a:r>
            <a:br>
              <a:rPr lang="en-US" sz="1800" i="0"/>
            </a:br>
            <a:endParaRPr lang="en-US" sz="1800" i="0"/>
          </a:p>
        </p:txBody>
      </p:sp>
      <p:sp>
        <p:nvSpPr>
          <p:cNvPr id="3" name="Rectangle 2"/>
          <p:cNvSpPr/>
          <p:nvPr/>
        </p:nvSpPr>
        <p:spPr>
          <a:xfrm>
            <a:off x="761999" y="3103808"/>
            <a:ext cx="10790349" cy="1754326"/>
          </a:xfrm>
          <a:prstGeom prst="rect">
            <a:avLst/>
          </a:prstGeom>
        </p:spPr>
        <p:txBody>
          <a:bodyPr wrap="square">
            <a:spAutoFit/>
          </a:bodyPr>
          <a:lstStyle/>
          <a:p>
            <a:pPr marL="342900" indent="-342900">
              <a:buFont typeface="+mj-lt"/>
              <a:buAutoNum type="arabicPeriod"/>
            </a:pPr>
            <a:r>
              <a:rPr lang="en-US"/>
              <a:t>Multitude sumber lokasi, GPS,  simcard  dan  wifi  dapat  dikombinasikan  untuk mendapatkan  lokasi  yang  akurat,  namun  efeknya  jatuh  ke baterai.</a:t>
            </a:r>
          </a:p>
          <a:p>
            <a:pPr marL="342900" indent="-342900">
              <a:buFont typeface="+mj-lt"/>
              <a:buAutoNum type="arabicPeriod"/>
            </a:pPr>
            <a:r>
              <a:rPr lang="en-US"/>
              <a:t>Perpindahan pengguna Karena  seorang  pengguna  melakukanperpindahan,  maka aplikasi juga akan merefresh lokasi secara berulang.</a:t>
            </a:r>
          </a:p>
          <a:p>
            <a:pPr marL="342900" indent="-342900">
              <a:buFont typeface="+mj-lt"/>
              <a:buAutoNum type="arabicPeriod"/>
            </a:pPr>
            <a:r>
              <a:rPr lang="en-US"/>
              <a:t> Akurasi Akurasi  terhadap  posisi  suatu  lokasi  tidak  konsisten.  Posisi  10  menit  yang  lalu  bisa  jadi  lebih  akurat  dibandingkan posisi yang terbaru</a:t>
            </a:r>
          </a:p>
        </p:txBody>
      </p:sp>
    </p:spTree>
    <p:extLst>
      <p:ext uri="{BB962C8B-B14F-4D97-AF65-F5344CB8AC3E}">
        <p14:creationId xmlns:p14="http://schemas.microsoft.com/office/powerpoint/2010/main" val="11957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a:t>Sub Program Listener</a:t>
            </a:r>
            <a:endParaRPr lang="en-US" sz="3600" b="1" dirty="0"/>
          </a:p>
        </p:txBody>
      </p:sp>
      <p:sp>
        <p:nvSpPr>
          <p:cNvPr id="3" name="Rectangle 1"/>
          <p:cNvSpPr>
            <a:spLocks noChangeArrowheads="1"/>
          </p:cNvSpPr>
          <p:nvPr/>
        </p:nvSpPr>
        <p:spPr bwMode="auto">
          <a:xfrm>
            <a:off x="0" y="1148448"/>
            <a:ext cx="11540339"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op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5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Sub Program Tampilkan Peta &amp; Sembunyikan KeyBoard</a:t>
            </a:r>
            <a:endParaRPr lang="en-US" sz="3200" b="1" dirty="0"/>
          </a:p>
        </p:txBody>
      </p:sp>
      <p:sp>
        <p:nvSpPr>
          <p:cNvPr id="4" name="Rectangle 1"/>
          <p:cNvSpPr>
            <a:spLocks noChangeArrowheads="1"/>
          </p:cNvSpPr>
          <p:nvPr/>
        </p:nvSpPr>
        <p:spPr bwMode="auto">
          <a:xfrm>
            <a:off x="466766" y="1397603"/>
            <a:ext cx="8648521"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sembunyikanKeyBoard(View v){</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InputMethodManager a = (InputMethodManager)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getSystemService(</a:t>
            </a:r>
            <a:r>
              <a:rPr kumimoji="0" lang="en-US" altLang="en-US" sz="20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INPUT_METHOD_SERVICE</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a.hideSoftInputFromWindow(v.getWindowToken(),</a:t>
            </a:r>
            <a:r>
              <a:rPr kumimoji="0" lang="en-US" altLang="en-US" sz="2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gotoPeta(Double lat, Double lng,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796337" y="1185611"/>
            <a:ext cx="3395663" cy="5561199"/>
          </a:xfrm>
          <a:prstGeom prst="rect">
            <a:avLst/>
          </a:prstGeom>
        </p:spPr>
      </p:pic>
    </p:spTree>
    <p:extLst>
      <p:ext uri="{BB962C8B-B14F-4D97-AF65-F5344CB8AC3E}">
        <p14:creationId xmlns:p14="http://schemas.microsoft.com/office/powerpoint/2010/main" val="341614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3" name="Picture 2"/>
          <p:cNvPicPr/>
          <p:nvPr/>
        </p:nvPicPr>
        <p:blipFill>
          <a:blip r:embed="rId2"/>
          <a:stretch>
            <a:fillRect/>
          </a:stretch>
        </p:blipFill>
        <p:spPr>
          <a:xfrm>
            <a:off x="1189150" y="-321972"/>
            <a:ext cx="9144000" cy="6858000"/>
          </a:xfrm>
          <a:prstGeom prst="rect">
            <a:avLst/>
          </a:prstGeom>
        </p:spPr>
      </p:pic>
    </p:spTree>
    <p:extLst>
      <p:ext uri="{BB962C8B-B14F-4D97-AF65-F5344CB8AC3E}">
        <p14:creationId xmlns:p14="http://schemas.microsoft.com/office/powerpoint/2010/main" val="31747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a:t>Mengubah Tipe Peta</a:t>
            </a:r>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21035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a:t>Mengubah Tipe Peta</a:t>
            </a:r>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43873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Buat Menu dengan cara buat layout yang berisi pilihan peta</a:t>
            </a:r>
          </a:p>
          <a:p>
            <a:pPr marL="457200" indent="-457200">
              <a:buAutoNum type="arabicParenR"/>
            </a:pPr>
            <a:r>
              <a:rPr lang="en-US" sz="2400"/>
              <a:t>Di sarankan buat folder menu, klik kanan dan pilih new</a:t>
            </a:r>
          </a:p>
        </p:txBody>
      </p:sp>
      <p:pic>
        <p:nvPicPr>
          <p:cNvPr id="8" name="Picture 7"/>
          <p:cNvPicPr>
            <a:picLocks noChangeAspect="1"/>
          </p:cNvPicPr>
          <p:nvPr/>
        </p:nvPicPr>
        <p:blipFill>
          <a:blip r:embed="rId2"/>
          <a:stretch>
            <a:fillRect/>
          </a:stretch>
        </p:blipFill>
        <p:spPr>
          <a:xfrm>
            <a:off x="3698081" y="1826592"/>
            <a:ext cx="5911140" cy="2023513"/>
          </a:xfrm>
          <a:prstGeom prst="rect">
            <a:avLst/>
          </a:prstGeom>
        </p:spPr>
      </p:pic>
      <p:sp>
        <p:nvSpPr>
          <p:cNvPr id="9" name="TextBox 8"/>
          <p:cNvSpPr txBox="1"/>
          <p:nvPr/>
        </p:nvSpPr>
        <p:spPr>
          <a:xfrm>
            <a:off x="352926" y="4067658"/>
            <a:ext cx="11010150" cy="461665"/>
          </a:xfrm>
          <a:prstGeom prst="rect">
            <a:avLst/>
          </a:prstGeom>
          <a:noFill/>
        </p:spPr>
        <p:txBody>
          <a:bodyPr wrap="square" rtlCol="0">
            <a:spAutoFit/>
          </a:bodyPr>
          <a:lstStyle/>
          <a:p>
            <a:pPr marL="457200" indent="-457200">
              <a:buAutoNum type="arabicParenR" startAt="3"/>
            </a:pPr>
            <a:r>
              <a:rPr lang="en-US" sz="2400"/>
              <a:t>Pilih menu dari New Resource Directory</a:t>
            </a:r>
          </a:p>
        </p:txBody>
      </p:sp>
      <p:pic>
        <p:nvPicPr>
          <p:cNvPr id="10" name="Picture 9"/>
          <p:cNvPicPr>
            <a:picLocks noChangeAspect="1"/>
          </p:cNvPicPr>
          <p:nvPr/>
        </p:nvPicPr>
        <p:blipFill>
          <a:blip r:embed="rId3"/>
          <a:stretch>
            <a:fillRect/>
          </a:stretch>
        </p:blipFill>
        <p:spPr>
          <a:xfrm>
            <a:off x="3943475" y="4493914"/>
            <a:ext cx="5665745" cy="2276475"/>
          </a:xfrm>
          <a:prstGeom prst="rect">
            <a:avLst/>
          </a:prstGeom>
        </p:spPr>
      </p:pic>
    </p:spTree>
    <p:extLst>
      <p:ext uri="{BB962C8B-B14F-4D97-AF65-F5344CB8AC3E}">
        <p14:creationId xmlns:p14="http://schemas.microsoft.com/office/powerpoint/2010/main" val="402387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Buat Menu dengan cara klik kanan </a:t>
            </a:r>
          </a:p>
          <a:p>
            <a:r>
              <a:rPr lang="en-US" sz="2400"/>
              <a:t>	pada folder menu dan pilih new resource file</a:t>
            </a:r>
          </a:p>
        </p:txBody>
      </p:sp>
      <p:sp>
        <p:nvSpPr>
          <p:cNvPr id="9" name="TextBox 8"/>
          <p:cNvSpPr txBox="1"/>
          <p:nvPr/>
        </p:nvSpPr>
        <p:spPr>
          <a:xfrm>
            <a:off x="352926" y="3652159"/>
            <a:ext cx="5082590" cy="1938992"/>
          </a:xfrm>
          <a:prstGeom prst="rect">
            <a:avLst/>
          </a:prstGeom>
          <a:noFill/>
        </p:spPr>
        <p:txBody>
          <a:bodyPr wrap="square" rtlCol="0">
            <a:spAutoFit/>
          </a:bodyPr>
          <a:lstStyle/>
          <a:p>
            <a:pPr marL="457200" indent="-457200">
              <a:buAutoNum type="arabicParenR" startAt="2"/>
            </a:pPr>
            <a:r>
              <a:rPr lang="en-US" sz="2400"/>
              <a:t>B</a:t>
            </a:r>
            <a:r>
              <a:rPr lang="nn-NO" sz="2400"/>
              <a:t>uat file layout yang berisi pilihan peta dengan nama menu.xml (bisa sembarang namanya),</a:t>
            </a:r>
          </a:p>
          <a:p>
            <a:pPr marL="457200" indent="-457200">
              <a:buFontTx/>
              <a:buAutoNum type="arabicParenR" startAt="2"/>
            </a:pPr>
            <a:r>
              <a:rPr lang="nn-NO" sz="2400"/>
              <a:t>Kemudian lihat di tab design</a:t>
            </a:r>
            <a:endParaRPr lang="en-US" sz="2400"/>
          </a:p>
          <a:p>
            <a:pPr marL="457200" indent="-457200">
              <a:buAutoNum type="arabicParenR" startAt="2"/>
            </a:pPr>
            <a:endParaRPr lang="en-US" sz="2400"/>
          </a:p>
        </p:txBody>
      </p:sp>
      <p:pic>
        <p:nvPicPr>
          <p:cNvPr id="4" name="Picture 3"/>
          <p:cNvPicPr>
            <a:picLocks noChangeAspect="1"/>
          </p:cNvPicPr>
          <p:nvPr/>
        </p:nvPicPr>
        <p:blipFill>
          <a:blip r:embed="rId2"/>
          <a:stretch>
            <a:fillRect/>
          </a:stretch>
        </p:blipFill>
        <p:spPr>
          <a:xfrm>
            <a:off x="949241" y="1799479"/>
            <a:ext cx="4486275" cy="1924050"/>
          </a:xfrm>
          <a:prstGeom prst="rect">
            <a:avLst/>
          </a:prstGeom>
        </p:spPr>
      </p:pic>
      <p:sp>
        <p:nvSpPr>
          <p:cNvPr id="6" name="Rectangle 1"/>
          <p:cNvSpPr>
            <a:spLocks noChangeArrowheads="1"/>
          </p:cNvSpPr>
          <p:nvPr/>
        </p:nvSpPr>
        <p:spPr bwMode="auto">
          <a:xfrm>
            <a:off x="5743074" y="935937"/>
            <a:ext cx="666240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solidFill>
                  <a:srgbClr val="0000FF"/>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"http://schemas.android.com/apk/res/android"</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"@+id/normal"</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"Normal"</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"@+id/hibryd"</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"Hibryd"</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"@+id/terrain"</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"Terrain"</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"@+id/sattelite"</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"Sattelite"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"@+id/none"</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"None"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p:cNvCxnSpPr/>
          <p:nvPr/>
        </p:nvCxnSpPr>
        <p:spPr>
          <a:xfrm flipV="1">
            <a:off x="4347411" y="3381310"/>
            <a:ext cx="1755733" cy="125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97629" y="2761504"/>
            <a:ext cx="1943100" cy="3267075"/>
          </a:xfrm>
          <a:prstGeom prst="rect">
            <a:avLst/>
          </a:prstGeom>
        </p:spPr>
      </p:pic>
      <p:cxnSp>
        <p:nvCxnSpPr>
          <p:cNvPr id="16" name="Straight Arrow Connector 15"/>
          <p:cNvCxnSpPr/>
          <p:nvPr/>
        </p:nvCxnSpPr>
        <p:spPr>
          <a:xfrm flipV="1">
            <a:off x="4595906" y="4924926"/>
            <a:ext cx="5501723" cy="64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73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Load Menu Pada Program Utama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a:t>Pada kelas utama (MapAcivity.java), </a:t>
            </a:r>
          </a:p>
          <a:p>
            <a:r>
              <a:rPr lang="en-US" sz="2400"/>
              <a:t>     klik kanan pilih generate-&gt;override-&gt;</a:t>
            </a:r>
            <a:r>
              <a:rPr lang="en-US" altLang="en-US">
                <a:solidFill>
                  <a:srgbClr val="000000"/>
                </a:solidFill>
                <a:latin typeface="Courier New" panose="02070309020205020404" pitchFamily="49" charset="0"/>
                <a:cs typeface="Courier New" panose="02070309020205020404" pitchFamily="49" charset="0"/>
              </a:rPr>
              <a:t>onCreateOptionsMenu</a:t>
            </a:r>
            <a:endParaRPr lang="en-US" sz="240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pic>
        <p:nvPicPr>
          <p:cNvPr id="11" name="Picture 10"/>
          <p:cNvPicPr>
            <a:picLocks noChangeAspect="1"/>
          </p:cNvPicPr>
          <p:nvPr/>
        </p:nvPicPr>
        <p:blipFill>
          <a:blip r:embed="rId4"/>
          <a:stretch>
            <a:fillRect/>
          </a:stretch>
        </p:blipFill>
        <p:spPr>
          <a:xfrm>
            <a:off x="8179345" y="413204"/>
            <a:ext cx="3638550" cy="5038725"/>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77892" y="3286005"/>
            <a:ext cx="2335666" cy="2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a:t>Tambahkan pada method yang di override untuk meng-inflate menu yang telah di buat</a:t>
            </a:r>
          </a:p>
          <a:p>
            <a:endParaRPr lang="en-US" sz="2400"/>
          </a:p>
        </p:txBody>
      </p:sp>
      <p:sp>
        <p:nvSpPr>
          <p:cNvPr id="18" name="Rectangle 1"/>
          <p:cNvSpPr>
            <a:spLocks noChangeArrowheads="1"/>
          </p:cNvSpPr>
          <p:nvPr/>
        </p:nvSpPr>
        <p:spPr bwMode="auto">
          <a:xfrm>
            <a:off x="762000" y="5088758"/>
            <a:ext cx="680186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onCreateOptionsMenu(Menu menu)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getMenuInflater().inflate(R.menu.</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menu</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,menu);</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.onCreateOptionsMenu(menu);</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5877892" y="2039799"/>
            <a:ext cx="5104309" cy="461665"/>
          </a:xfrm>
          <a:prstGeom prst="rect">
            <a:avLst/>
          </a:prstGeom>
          <a:noFill/>
        </p:spPr>
        <p:txBody>
          <a:bodyPr wrap="square" rtlCol="0">
            <a:spAutoFit/>
          </a:bodyPr>
          <a:lstStyle/>
          <a:p>
            <a:r>
              <a:rPr lang="en-US" sz="2400"/>
              <a:t>Masuk kelompok  Android.app.acivity</a:t>
            </a:r>
          </a:p>
        </p:txBody>
      </p:sp>
    </p:spTree>
    <p:extLst>
      <p:ext uri="{BB962C8B-B14F-4D97-AF65-F5344CB8AC3E}">
        <p14:creationId xmlns:p14="http://schemas.microsoft.com/office/powerpoint/2010/main" val="273009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Buat Aksi untuk Pemilihan Menu</a:t>
            </a:r>
            <a:endParaRPr lang="en-US" sz="3200" b="1" dirty="0"/>
          </a:p>
        </p:txBody>
      </p:sp>
      <p:sp>
        <p:nvSpPr>
          <p:cNvPr id="7" name="TextBox 6"/>
          <p:cNvSpPr txBox="1"/>
          <p:nvPr/>
        </p:nvSpPr>
        <p:spPr>
          <a:xfrm>
            <a:off x="352926" y="995595"/>
            <a:ext cx="11010150" cy="1200329"/>
          </a:xfrm>
          <a:prstGeom prst="rect">
            <a:avLst/>
          </a:prstGeom>
          <a:noFill/>
        </p:spPr>
        <p:txBody>
          <a:bodyPr wrap="square" rtlCol="0">
            <a:spAutoFit/>
          </a:bodyPr>
          <a:lstStyle/>
          <a:p>
            <a:pPr marL="457200" indent="-457200">
              <a:buAutoNum type="arabicParenR"/>
            </a:pPr>
            <a:r>
              <a:rPr lang="en-US" sz="2400"/>
              <a:t>Pada kelas utama (MapAcivity.java), </a:t>
            </a:r>
          </a:p>
          <a:p>
            <a:r>
              <a:rPr lang="en-US" sz="2400"/>
              <a:t>     klik kanan pilih generate-&gt;override-&gt;</a:t>
            </a:r>
            <a:r>
              <a:rPr lang="en-US" sz="2000"/>
              <a:t>onOptionsItemSelected</a:t>
            </a:r>
          </a:p>
          <a:p>
            <a:endParaRPr lang="en-US" sz="240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77892" y="1826592"/>
            <a:ext cx="2075483" cy="145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a:t>Tambahkan pada method yang di override untuk menangkap aksi dari user</a:t>
            </a:r>
          </a:p>
          <a:p>
            <a:endParaRPr lang="en-US" sz="2400"/>
          </a:p>
        </p:txBody>
      </p:sp>
      <p:pic>
        <p:nvPicPr>
          <p:cNvPr id="3" name="Picture 2"/>
          <p:cNvPicPr>
            <a:picLocks noChangeAspect="1"/>
          </p:cNvPicPr>
          <p:nvPr/>
        </p:nvPicPr>
        <p:blipFill>
          <a:blip r:embed="rId4"/>
          <a:stretch>
            <a:fillRect/>
          </a:stretch>
        </p:blipFill>
        <p:spPr>
          <a:xfrm>
            <a:off x="7953375" y="188160"/>
            <a:ext cx="3619500" cy="3057525"/>
          </a:xfrm>
          <a:prstGeom prst="rect">
            <a:avLst/>
          </a:prstGeom>
        </p:spPr>
      </p:pic>
      <p:sp>
        <p:nvSpPr>
          <p:cNvPr id="15" name="TextBox 14"/>
          <p:cNvSpPr txBox="1"/>
          <p:nvPr/>
        </p:nvSpPr>
        <p:spPr>
          <a:xfrm>
            <a:off x="5877892" y="2039799"/>
            <a:ext cx="5104309" cy="461665"/>
          </a:xfrm>
          <a:prstGeom prst="rect">
            <a:avLst/>
          </a:prstGeom>
          <a:noFill/>
        </p:spPr>
        <p:txBody>
          <a:bodyPr wrap="square" rtlCol="0">
            <a:spAutoFit/>
          </a:bodyPr>
          <a:lstStyle/>
          <a:p>
            <a:r>
              <a:rPr lang="en-US" sz="2400"/>
              <a:t>Masuk kelompok  Android.app.acivity</a:t>
            </a:r>
          </a:p>
        </p:txBody>
      </p:sp>
    </p:spTree>
    <p:extLst>
      <p:ext uri="{BB962C8B-B14F-4D97-AF65-F5344CB8AC3E}">
        <p14:creationId xmlns:p14="http://schemas.microsoft.com/office/powerpoint/2010/main" val="650834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a:t>Menangani Aksi dari Menu</a:t>
            </a:r>
            <a:endParaRPr lang="en-US" sz="3200" b="1" dirty="0"/>
          </a:p>
        </p:txBody>
      </p:sp>
      <p:sp>
        <p:nvSpPr>
          <p:cNvPr id="7" name="TextBox 6"/>
          <p:cNvSpPr txBox="1"/>
          <p:nvPr/>
        </p:nvSpPr>
        <p:spPr>
          <a:xfrm>
            <a:off x="352926" y="995595"/>
            <a:ext cx="11010150" cy="461665"/>
          </a:xfrm>
          <a:prstGeom prst="rect">
            <a:avLst/>
          </a:prstGeom>
          <a:noFill/>
        </p:spPr>
        <p:txBody>
          <a:bodyPr wrap="square" rtlCol="0">
            <a:spAutoFit/>
          </a:bodyPr>
          <a:lstStyle/>
          <a:p>
            <a:pPr marL="457200" indent="-457200">
              <a:buAutoNum type="arabicParenR"/>
            </a:pPr>
            <a:r>
              <a:rPr lang="en-US" sz="2400"/>
              <a:t>Isikan program untuk menangani aksi dari user</a:t>
            </a:r>
          </a:p>
        </p:txBody>
      </p:sp>
      <p:sp>
        <p:nvSpPr>
          <p:cNvPr id="3" name="Rectangle 1"/>
          <p:cNvSpPr>
            <a:spLocks noChangeArrowheads="1"/>
          </p:cNvSpPr>
          <p:nvPr/>
        </p:nvSpPr>
        <p:spPr bwMode="auto">
          <a:xfrm>
            <a:off x="352926" y="1516918"/>
            <a:ext cx="107997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onOptionsItemSelected(MenuItem item)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(item.getItemId()){</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normal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MAP_TYPE_NORMAL</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terrain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MAP_TYPE_TERRAIN</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sat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MAP_TYPE_SATELLITE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hibryd</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MAP_TYPE_HYBRID</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no</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MAP_TYPE_NONE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.onOptionsItemSelected(item);</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352926" y="5281337"/>
            <a:ext cx="11010150" cy="830997"/>
          </a:xfrm>
          <a:prstGeom prst="rect">
            <a:avLst/>
          </a:prstGeom>
          <a:noFill/>
        </p:spPr>
        <p:txBody>
          <a:bodyPr wrap="square" rtlCol="0">
            <a:spAutoFit/>
          </a:bodyPr>
          <a:lstStyle/>
          <a:p>
            <a:r>
              <a:rPr lang="en-US" sz="2400"/>
              <a:t>2)  Sebelum dijalankan ubahlah extends dari kelas utama yang sebelumya fragment activity ke AppCompatActivity dan jalankan Jalankan </a:t>
            </a:r>
          </a:p>
        </p:txBody>
      </p:sp>
    </p:spTree>
    <p:extLst>
      <p:ext uri="{BB962C8B-B14F-4D97-AF65-F5344CB8AC3E}">
        <p14:creationId xmlns:p14="http://schemas.microsoft.com/office/powerpoint/2010/main" val="76323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a:t>Kelas yang Melibatkan GPS</a:t>
            </a:r>
            <a:endParaRPr lang="en-US" sz="3600" b="1" dirty="0"/>
          </a:p>
        </p:txBody>
      </p:sp>
      <p:sp>
        <p:nvSpPr>
          <p:cNvPr id="10" name="TextBox 9"/>
          <p:cNvSpPr txBox="1"/>
          <p:nvPr/>
        </p:nvSpPr>
        <p:spPr>
          <a:xfrm>
            <a:off x="633413" y="1343026"/>
            <a:ext cx="11210925" cy="2308324"/>
          </a:xfrm>
          <a:prstGeom prst="rect">
            <a:avLst/>
          </a:prstGeom>
          <a:noFill/>
        </p:spPr>
        <p:txBody>
          <a:bodyPr wrap="square" rtlCol="0">
            <a:spAutoFit/>
          </a:bodyPr>
          <a:lstStyle/>
          <a:p>
            <a:pPr marL="457200" indent="-457200">
              <a:buAutoNum type="arabicPeriod"/>
            </a:pPr>
            <a:r>
              <a:rPr lang="en-US" sz="2400"/>
              <a:t>class  LocationListener  </a:t>
            </a:r>
          </a:p>
          <a:p>
            <a:pPr marL="457200" indent="-457200">
              <a:buAutoNum type="arabicPeriod"/>
            </a:pPr>
            <a:r>
              <a:rPr lang="en-US" sz="2400"/>
              <a:t>class LocationManager. </a:t>
            </a:r>
          </a:p>
          <a:p>
            <a:r>
              <a:rPr lang="en-US" sz="2400"/>
              <a:t>Class LocationManager berperan sebagai pintu  masuk  aplikasi  untuk  mengakses  service  lokasi  pada  Android.  Service  ini  mengijinkan  aplikasi  untuk  meng-update </a:t>
            </a:r>
          </a:p>
          <a:p>
            <a:r>
              <a:rPr lang="en-US" sz="2400"/>
              <a:t>posisi  secara  periodik.  </a:t>
            </a:r>
          </a:p>
          <a:p>
            <a:endParaRPr lang="en-US" sz="2400"/>
          </a:p>
        </p:txBody>
      </p:sp>
    </p:spTree>
    <p:extLst>
      <p:ext uri="{BB962C8B-B14F-4D97-AF65-F5344CB8AC3E}">
        <p14:creationId xmlns:p14="http://schemas.microsoft.com/office/powerpoint/2010/main" val="1356206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Geocoder</a:t>
            </a:r>
            <a:endParaRPr lang="en-US" sz="3600" b="1" dirty="0"/>
          </a:p>
        </p:txBody>
      </p:sp>
      <p:sp>
        <p:nvSpPr>
          <p:cNvPr id="5" name="TextBox 4"/>
          <p:cNvSpPr txBox="1"/>
          <p:nvPr/>
        </p:nvSpPr>
        <p:spPr>
          <a:xfrm>
            <a:off x="633413" y="1314452"/>
            <a:ext cx="10939462" cy="3416320"/>
          </a:xfrm>
          <a:prstGeom prst="rect">
            <a:avLst/>
          </a:prstGeom>
          <a:noFill/>
        </p:spPr>
        <p:txBody>
          <a:bodyPr wrap="square" rtlCol="0">
            <a:spAutoFit/>
          </a:bodyPr>
          <a:lstStyle/>
          <a:p>
            <a:r>
              <a:rPr lang="en-US" sz="2400"/>
              <a:t>Geocoder adalah class yang menangani geocoding dan reverse geocoding. </a:t>
            </a:r>
          </a:p>
          <a:p>
            <a:r>
              <a:rPr lang="en-US" sz="2400"/>
              <a:t>Geocoding adala proses mentransformasi alamat jalan dan deskripsi lainnya </a:t>
            </a:r>
          </a:p>
          <a:p>
            <a:r>
              <a:rPr lang="en-US" sz="2400"/>
              <a:t>tentang suatu lokasi menjadi koordinata lintang dan bujur. Reverse geocoding adalah proses mentransformasi koordinat lokasi menjadi sebuah (sebagian) alamat lokasi. Seberapa detil informasi yang didapat dari reverse geocoding akan bervariasi, bisa sangat lengkap atau hanya nama kota dan kode pos saja. </a:t>
            </a:r>
          </a:p>
          <a:p>
            <a:endParaRPr lang="en-US" sz="2400"/>
          </a:p>
          <a:p>
            <a:r>
              <a:rPr lang="en-US" sz="2400"/>
              <a:t>Pencarian lokasi dengan  mengetikkan sebuah alamat atau kota kemudian geocoder akan melakukan pencarian dan melaporkan hasilnya.</a:t>
            </a:r>
          </a:p>
        </p:txBody>
      </p:sp>
    </p:spTree>
    <p:extLst>
      <p:ext uri="{BB962C8B-B14F-4D97-AF65-F5344CB8AC3E}">
        <p14:creationId xmlns:p14="http://schemas.microsoft.com/office/powerpoint/2010/main" val="180098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6. </a:t>
            </a:r>
            <a:r>
              <a:rPr lang="en-US" sz="3600" b="1" dirty="0" err="1"/>
              <a:t>Menggunakan</a:t>
            </a:r>
            <a:r>
              <a:rPr lang="en-US" sz="3600" b="1" dirty="0"/>
              <a:t> </a:t>
            </a:r>
            <a:r>
              <a:rPr lang="en-US" sz="3600" b="1" dirty="0" err="1"/>
              <a:t>LocationRequest</a:t>
            </a:r>
            <a:endParaRPr lang="en-US" sz="3600" b="1" dirty="0"/>
          </a:p>
        </p:txBody>
      </p:sp>
      <p:sp>
        <p:nvSpPr>
          <p:cNvPr id="10" name="TextBox 9"/>
          <p:cNvSpPr txBox="1"/>
          <p:nvPr/>
        </p:nvSpPr>
        <p:spPr>
          <a:xfrm>
            <a:off x="633413" y="1314452"/>
            <a:ext cx="10939462" cy="3600986"/>
          </a:xfrm>
          <a:prstGeom prst="rect">
            <a:avLst/>
          </a:prstGeom>
          <a:noFill/>
        </p:spPr>
        <p:txBody>
          <a:bodyPr wrap="square" rtlCol="0">
            <a:spAutoFit/>
          </a:bodyPr>
          <a:lstStyle/>
          <a:p>
            <a:r>
              <a:rPr lang="en-US" sz="2400" dirty="0"/>
              <a:t>Agar </a:t>
            </a:r>
            <a:r>
              <a:rPr lang="en-US" sz="2400" dirty="0" err="1"/>
              <a:t>aplikasi</a:t>
            </a:r>
            <a:r>
              <a:rPr lang="en-US" sz="2400" dirty="0"/>
              <a:t> </a:t>
            </a:r>
            <a:r>
              <a:rPr lang="en-US" sz="2400" dirty="0" err="1"/>
              <a:t>mendapatkan</a:t>
            </a:r>
            <a:r>
              <a:rPr lang="en-US" sz="2400" dirty="0"/>
              <a:t> </a:t>
            </a:r>
            <a:r>
              <a:rPr lang="en-US" sz="2400" dirty="0" err="1"/>
              <a:t>lokasi</a:t>
            </a:r>
            <a:r>
              <a:rPr lang="en-US" sz="2400" dirty="0"/>
              <a:t> </a:t>
            </a:r>
            <a:r>
              <a:rPr lang="en-US" sz="2400" dirty="0" err="1"/>
              <a:t>dari</a:t>
            </a:r>
            <a:r>
              <a:rPr lang="en-US" sz="2400" dirty="0"/>
              <a:t> </a:t>
            </a:r>
            <a:r>
              <a:rPr lang="en-US" sz="2400" dirty="0" err="1"/>
              <a:t>pengguna</a:t>
            </a:r>
            <a:r>
              <a:rPr lang="en-US" sz="2400" dirty="0"/>
              <a:t>, </a:t>
            </a:r>
            <a:r>
              <a:rPr lang="en-US" sz="2400" dirty="0" err="1"/>
              <a:t>maka</a:t>
            </a:r>
            <a:r>
              <a:rPr lang="en-US" sz="2400" dirty="0"/>
              <a:t> </a:t>
            </a:r>
            <a:r>
              <a:rPr lang="en-US" sz="2400" dirty="0" err="1"/>
              <a:t>kita</a:t>
            </a:r>
            <a:r>
              <a:rPr lang="en-US" sz="2400" dirty="0"/>
              <a:t> </a:t>
            </a:r>
            <a:r>
              <a:rPr lang="en-US" sz="2400" dirty="0" err="1"/>
              <a:t>perlu</a:t>
            </a:r>
            <a:r>
              <a:rPr lang="en-US" sz="2400" dirty="0"/>
              <a:t> </a:t>
            </a:r>
            <a:r>
              <a:rPr lang="en-US" sz="2400" dirty="0" err="1"/>
              <a:t>menggunakan</a:t>
            </a:r>
            <a:r>
              <a:rPr lang="en-US" sz="2400" dirty="0"/>
              <a:t> </a:t>
            </a:r>
            <a:r>
              <a:rPr lang="en-US" sz="2400" dirty="0" err="1"/>
              <a:t>LocationRequest</a:t>
            </a:r>
            <a:r>
              <a:rPr lang="en-US" sz="2400" dirty="0"/>
              <a:t>. Kita </a:t>
            </a:r>
            <a:r>
              <a:rPr lang="en-US" sz="2400" dirty="0" err="1"/>
              <a:t>akan</a:t>
            </a:r>
            <a:r>
              <a:rPr lang="en-US" sz="2400" dirty="0"/>
              <a:t> </a:t>
            </a:r>
            <a:r>
              <a:rPr lang="en-US" sz="2400" dirty="0" err="1"/>
              <a:t>memodifikasi</a:t>
            </a:r>
            <a:r>
              <a:rPr lang="en-US" sz="2400" dirty="0"/>
              <a:t> </a:t>
            </a:r>
            <a:r>
              <a:rPr lang="en-US" sz="2400" dirty="0" err="1"/>
              <a:t>projek</a:t>
            </a:r>
            <a:r>
              <a:rPr lang="en-US" sz="2400" dirty="0"/>
              <a:t> yang </a:t>
            </a:r>
            <a:r>
              <a:rPr lang="en-US" sz="2400" dirty="0" err="1"/>
              <a:t>sudah</a:t>
            </a:r>
            <a:r>
              <a:rPr lang="en-US" sz="2400" dirty="0"/>
              <a:t> </a:t>
            </a:r>
            <a:r>
              <a:rPr lang="en-US" sz="2400" dirty="0" err="1"/>
              <a:t>dibuat</a:t>
            </a:r>
            <a:r>
              <a:rPr lang="en-US" sz="2400" dirty="0"/>
              <a:t> </a:t>
            </a:r>
            <a:r>
              <a:rPr lang="en-US" sz="2400" dirty="0" err="1"/>
              <a:t>dengan</a:t>
            </a:r>
            <a:r>
              <a:rPr lang="en-US" sz="2400" dirty="0"/>
              <a:t> </a:t>
            </a:r>
            <a:r>
              <a:rPr lang="en-US" sz="2400" dirty="0" err="1"/>
              <a:t>mengikuti</a:t>
            </a:r>
            <a:r>
              <a:rPr lang="en-US" sz="2400" dirty="0"/>
              <a:t> </a:t>
            </a:r>
            <a:r>
              <a:rPr lang="en-US" sz="2400" dirty="0" err="1"/>
              <a:t>contoh</a:t>
            </a:r>
            <a:r>
              <a:rPr lang="en-US" sz="2400" dirty="0"/>
              <a:t> yang </a:t>
            </a:r>
            <a:r>
              <a:rPr lang="en-US" sz="2400" dirty="0" err="1"/>
              <a:t>disediakan</a:t>
            </a:r>
            <a:r>
              <a:rPr lang="en-US" sz="2400" dirty="0"/>
              <a:t> </a:t>
            </a:r>
            <a:r>
              <a:rPr lang="en-US" sz="2400" dirty="0" err="1"/>
              <a:t>oleh</a:t>
            </a:r>
            <a:r>
              <a:rPr lang="en-US" sz="2400" dirty="0"/>
              <a:t> Google </a:t>
            </a:r>
            <a:r>
              <a:rPr lang="en-US" sz="2400" dirty="0" err="1"/>
              <a:t>untuk</a:t>
            </a:r>
            <a:r>
              <a:rPr lang="en-US" sz="2400" dirty="0"/>
              <a:t> </a:t>
            </a:r>
            <a:r>
              <a:rPr lang="en-US" sz="2400" dirty="0" err="1"/>
              <a:t>menggunakan</a:t>
            </a:r>
            <a:r>
              <a:rPr lang="en-US" sz="2400" dirty="0"/>
              <a:t> </a:t>
            </a:r>
            <a:r>
              <a:rPr lang="en-US" sz="2400" dirty="0" err="1"/>
              <a:t>LocationRequest</a:t>
            </a:r>
            <a:r>
              <a:rPr lang="en-US" sz="2400" dirty="0"/>
              <a:t>.</a:t>
            </a:r>
          </a:p>
          <a:p>
            <a:r>
              <a:rPr lang="en-US" dirty="0"/>
              <a:t>Source code </a:t>
            </a:r>
            <a:r>
              <a:rPr lang="en-US" dirty="0" err="1"/>
              <a:t>contoh</a:t>
            </a:r>
            <a:r>
              <a:rPr lang="en-US" dirty="0"/>
              <a:t> </a:t>
            </a:r>
            <a:r>
              <a:rPr lang="en-US" dirty="0" err="1"/>
              <a:t>dari</a:t>
            </a:r>
            <a:r>
              <a:rPr lang="en-US" dirty="0"/>
              <a:t> Google </a:t>
            </a:r>
            <a:r>
              <a:rPr lang="en-US" dirty="0" err="1"/>
              <a:t>dapat</a:t>
            </a:r>
            <a:r>
              <a:rPr lang="en-US" dirty="0"/>
              <a:t> </a:t>
            </a:r>
            <a:r>
              <a:rPr lang="en-US" dirty="0" err="1"/>
              <a:t>diakses</a:t>
            </a:r>
            <a:r>
              <a:rPr lang="en-US" dirty="0"/>
              <a:t> </a:t>
            </a:r>
            <a:r>
              <a:rPr lang="en-US" dirty="0" err="1"/>
              <a:t>pada</a:t>
            </a:r>
            <a:r>
              <a:rPr lang="en-US" dirty="0"/>
              <a:t>: </a:t>
            </a:r>
            <a:r>
              <a:rPr lang="en-US" dirty="0">
                <a:hlinkClick r:id="rId3"/>
              </a:rPr>
              <a:t>https://github.com/googlesamples/android-play-location/tree/master/LocationUpdates</a:t>
            </a:r>
            <a:endParaRPr lang="en-US" dirty="0"/>
          </a:p>
          <a:p>
            <a:r>
              <a:rPr lang="en-US" sz="2400" dirty="0" err="1"/>
              <a:t>Kemudian</a:t>
            </a:r>
            <a:r>
              <a:rPr lang="en-US" sz="2400" dirty="0"/>
              <a:t> </a:t>
            </a:r>
            <a:r>
              <a:rPr lang="en-US" sz="2400" dirty="0" err="1"/>
              <a:t>modifikasi</a:t>
            </a:r>
            <a:r>
              <a:rPr lang="en-US" sz="2400" dirty="0"/>
              <a:t> layout </a:t>
            </a:r>
            <a:r>
              <a:rPr lang="en-US" sz="2400" dirty="0" err="1"/>
              <a:t>menyesuaikan</a:t>
            </a:r>
            <a:r>
              <a:rPr lang="en-US" sz="2400" dirty="0"/>
              <a:t> </a:t>
            </a:r>
            <a:r>
              <a:rPr lang="en-US" sz="2400" dirty="0" err="1"/>
              <a:t>dengan</a:t>
            </a:r>
            <a:r>
              <a:rPr lang="en-US" sz="2400" dirty="0"/>
              <a:t> layout </a:t>
            </a:r>
            <a:r>
              <a:rPr lang="en-US" sz="2400" dirty="0" err="1"/>
              <a:t>dari</a:t>
            </a:r>
            <a:r>
              <a:rPr lang="en-US" sz="2400" dirty="0"/>
              <a:t> </a:t>
            </a:r>
            <a:r>
              <a:rPr lang="en-US" sz="2400" dirty="0" err="1"/>
              <a:t>projek</a:t>
            </a:r>
            <a:r>
              <a:rPr lang="en-US" sz="2400" dirty="0"/>
              <a:t> </a:t>
            </a:r>
            <a:r>
              <a:rPr lang="en-US" sz="2400" dirty="0" err="1"/>
              <a:t>contoh</a:t>
            </a:r>
            <a:r>
              <a:rPr lang="en-US" sz="2400" dirty="0"/>
              <a:t> </a:t>
            </a:r>
            <a:r>
              <a:rPr lang="en-US" sz="2400" dirty="0" err="1"/>
              <a:t>dari</a:t>
            </a:r>
            <a:r>
              <a:rPr lang="en-US" sz="2400" dirty="0"/>
              <a:t> Google.</a:t>
            </a:r>
          </a:p>
          <a:p>
            <a:r>
              <a:rPr lang="en-US" sz="2400" dirty="0" err="1"/>
              <a:t>Berikutnya</a:t>
            </a:r>
            <a:r>
              <a:rPr lang="en-US" sz="2400" dirty="0"/>
              <a:t> </a:t>
            </a:r>
            <a:r>
              <a:rPr lang="en-US" sz="2400" dirty="0" err="1"/>
              <a:t>salin</a:t>
            </a:r>
            <a:r>
              <a:rPr lang="en-US" sz="2400" dirty="0"/>
              <a:t> </a:t>
            </a:r>
            <a:r>
              <a:rPr lang="en-US" sz="2400" dirty="0" err="1"/>
              <a:t>juga</a:t>
            </a:r>
            <a:r>
              <a:rPr lang="en-US" sz="2400" dirty="0"/>
              <a:t> </a:t>
            </a:r>
            <a:r>
              <a:rPr lang="en-US" sz="2400" dirty="0" err="1"/>
              <a:t>atribut-atribut</a:t>
            </a:r>
            <a:r>
              <a:rPr lang="en-US" sz="2400" dirty="0"/>
              <a:t> </a:t>
            </a:r>
            <a:r>
              <a:rPr lang="en-US" sz="2400" dirty="0" err="1"/>
              <a:t>dari</a:t>
            </a:r>
            <a:r>
              <a:rPr lang="en-US" sz="2400" dirty="0"/>
              <a:t> Activity </a:t>
            </a:r>
            <a:r>
              <a:rPr lang="en-US" sz="2400" dirty="0" err="1"/>
              <a:t>utama</a:t>
            </a:r>
            <a:r>
              <a:rPr lang="en-US" sz="2400" dirty="0"/>
              <a:t> yang </a:t>
            </a:r>
            <a:r>
              <a:rPr lang="en-US" sz="2400" dirty="0" err="1"/>
              <a:t>akan</a:t>
            </a:r>
            <a:r>
              <a:rPr lang="en-US" sz="2400" dirty="0"/>
              <a:t> </a:t>
            </a:r>
            <a:r>
              <a:rPr lang="en-US" sz="2400" dirty="0" err="1"/>
              <a:t>digunakan</a:t>
            </a:r>
            <a:r>
              <a:rPr lang="en-US" sz="2400" dirty="0"/>
              <a:t>, </a:t>
            </a:r>
            <a:r>
              <a:rPr lang="en-US" sz="2400" dirty="0" err="1"/>
              <a:t>seperti</a:t>
            </a:r>
            <a:r>
              <a:rPr lang="en-US" sz="2400" dirty="0"/>
              <a:t> static String, </a:t>
            </a:r>
            <a:r>
              <a:rPr lang="en-US" sz="2400" dirty="0" err="1"/>
              <a:t>GoogleApiClient</a:t>
            </a:r>
            <a:r>
              <a:rPr lang="en-US" sz="2400" dirty="0"/>
              <a:t>, </a:t>
            </a:r>
            <a:r>
              <a:rPr lang="en-US" sz="2400" dirty="0" err="1"/>
              <a:t>LocationRequest</a:t>
            </a:r>
            <a:r>
              <a:rPr lang="en-US" sz="2400" dirty="0"/>
              <a:t>, Location, Widget-</a:t>
            </a:r>
            <a:r>
              <a:rPr lang="en-US" sz="2400" dirty="0" err="1"/>
              <a:t>widgetnya</a:t>
            </a:r>
            <a:r>
              <a:rPr lang="en-US" sz="2400" dirty="0"/>
              <a:t>, </a:t>
            </a:r>
            <a:r>
              <a:rPr lang="en-US" sz="2400" dirty="0" err="1"/>
              <a:t>dll</a:t>
            </a:r>
            <a:r>
              <a:rPr lang="en-US" sz="2400" dirty="0"/>
              <a:t>.</a:t>
            </a:r>
          </a:p>
        </p:txBody>
      </p:sp>
    </p:spTree>
    <p:extLst>
      <p:ext uri="{BB962C8B-B14F-4D97-AF65-F5344CB8AC3E}">
        <p14:creationId xmlns:p14="http://schemas.microsoft.com/office/powerpoint/2010/main" val="28763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7. </a:t>
            </a:r>
            <a:r>
              <a:rPr lang="en-US" sz="3600" b="1" dirty="0" err="1"/>
              <a:t>Menyesuaikan</a:t>
            </a:r>
            <a:r>
              <a:rPr lang="en-US" sz="3600" b="1" dirty="0"/>
              <a:t> Layout</a:t>
            </a:r>
          </a:p>
        </p:txBody>
      </p:sp>
      <p:sp>
        <p:nvSpPr>
          <p:cNvPr id="10" name="TextBox 9"/>
          <p:cNvSpPr txBox="1"/>
          <p:nvPr/>
        </p:nvSpPr>
        <p:spPr>
          <a:xfrm>
            <a:off x="4128247" y="1389153"/>
            <a:ext cx="7801816" cy="2677656"/>
          </a:xfrm>
          <a:prstGeom prst="rect">
            <a:avLst/>
          </a:prstGeom>
          <a:noFill/>
        </p:spPr>
        <p:txBody>
          <a:bodyPr wrap="square" rtlCol="0">
            <a:spAutoFit/>
          </a:bodyPr>
          <a:lstStyle/>
          <a:p>
            <a:r>
              <a:rPr lang="en-US" sz="2400" dirty="0" err="1"/>
              <a:t>Bungkus</a:t>
            </a:r>
            <a:r>
              <a:rPr lang="en-US" sz="2400" dirty="0"/>
              <a:t> tag &lt;fragment&gt; </a:t>
            </a:r>
            <a:r>
              <a:rPr lang="en-US" sz="2400" dirty="0" err="1"/>
              <a:t>dengan</a:t>
            </a:r>
            <a:r>
              <a:rPr lang="en-US" sz="2400" dirty="0"/>
              <a:t> </a:t>
            </a:r>
            <a:r>
              <a:rPr lang="en-US" sz="2400" dirty="0" err="1"/>
              <a:t>vertikal</a:t>
            </a:r>
            <a:r>
              <a:rPr lang="en-US" sz="2400" dirty="0"/>
              <a:t> </a:t>
            </a:r>
            <a:r>
              <a:rPr lang="en-US" sz="2400" dirty="0" err="1"/>
              <a:t>LinearLayout</a:t>
            </a:r>
            <a:r>
              <a:rPr lang="en-US" sz="2400" dirty="0"/>
              <a:t>, </a:t>
            </a:r>
            <a:r>
              <a:rPr lang="en-US" sz="2400" dirty="0" err="1"/>
              <a:t>tambahkan</a:t>
            </a:r>
            <a:r>
              <a:rPr lang="en-US" sz="2400" dirty="0"/>
              <a:t> 2 view Button </a:t>
            </a:r>
            <a:r>
              <a:rPr lang="en-US" sz="2400" dirty="0" err="1"/>
              <a:t>dan</a:t>
            </a:r>
            <a:r>
              <a:rPr lang="en-US" sz="2400" dirty="0"/>
              <a:t> 3 </a:t>
            </a:r>
            <a:r>
              <a:rPr lang="en-US" sz="2400" dirty="0" err="1"/>
              <a:t>TextView</a:t>
            </a:r>
            <a:r>
              <a:rPr lang="en-US" sz="2400" dirty="0"/>
              <a:t> di </a:t>
            </a:r>
            <a:r>
              <a:rPr lang="en-US" sz="2400" dirty="0" err="1"/>
              <a:t>bawah</a:t>
            </a:r>
            <a:r>
              <a:rPr lang="en-US" sz="2400" dirty="0"/>
              <a:t> tag &lt;fragment&gt;. </a:t>
            </a:r>
            <a:r>
              <a:rPr lang="en-US" sz="2400" dirty="0" err="1"/>
              <a:t>Masing-masing</a:t>
            </a:r>
            <a:r>
              <a:rPr lang="en-US" sz="2400" dirty="0"/>
              <a:t> Button </a:t>
            </a:r>
            <a:r>
              <a:rPr lang="en-US" sz="2400" dirty="0" err="1"/>
              <a:t>untuk</a:t>
            </a:r>
            <a:r>
              <a:rPr lang="en-US" sz="2400" dirty="0"/>
              <a:t> </a:t>
            </a:r>
            <a:r>
              <a:rPr lang="en-US" sz="2400" dirty="0" err="1"/>
              <a:t>menjalankan</a:t>
            </a:r>
            <a:r>
              <a:rPr lang="en-US" sz="2400" dirty="0"/>
              <a:t> auto update </a:t>
            </a:r>
            <a:r>
              <a:rPr lang="en-US" sz="2400" dirty="0" err="1"/>
              <a:t>lokasi</a:t>
            </a:r>
            <a:r>
              <a:rPr lang="en-US" sz="2400" dirty="0"/>
              <a:t> </a:t>
            </a:r>
            <a:r>
              <a:rPr lang="en-US" sz="2400" dirty="0" err="1"/>
              <a:t>dan</a:t>
            </a:r>
            <a:r>
              <a:rPr lang="en-US" sz="2400" dirty="0"/>
              <a:t> </a:t>
            </a:r>
            <a:r>
              <a:rPr lang="en-US" sz="2400" dirty="0" err="1"/>
              <a:t>menghentikan</a:t>
            </a:r>
            <a:r>
              <a:rPr lang="en-US" sz="2400" dirty="0"/>
              <a:t> auto update </a:t>
            </a:r>
            <a:r>
              <a:rPr lang="en-US" sz="2400" dirty="0" err="1"/>
              <a:t>lokasi</a:t>
            </a:r>
            <a:r>
              <a:rPr lang="en-US" sz="2400" dirty="0"/>
              <a:t>. 3 </a:t>
            </a:r>
            <a:r>
              <a:rPr lang="en-US" sz="2400" dirty="0" err="1"/>
              <a:t>TextView</a:t>
            </a:r>
            <a:r>
              <a:rPr lang="en-US" sz="2400" dirty="0"/>
              <a:t> </a:t>
            </a:r>
            <a:r>
              <a:rPr lang="en-US" sz="2400" dirty="0" err="1"/>
              <a:t>masing-masing</a:t>
            </a:r>
            <a:r>
              <a:rPr lang="en-US" sz="2400" dirty="0"/>
              <a:t> </a:t>
            </a:r>
            <a:r>
              <a:rPr lang="en-US" sz="2400" dirty="0" err="1"/>
              <a:t>akan</a:t>
            </a:r>
            <a:r>
              <a:rPr lang="en-US" sz="2400" dirty="0"/>
              <a:t> </a:t>
            </a:r>
            <a:r>
              <a:rPr lang="en-US" sz="2400" dirty="0" err="1"/>
              <a:t>digunakan</a:t>
            </a:r>
            <a:r>
              <a:rPr lang="en-US" sz="2400" dirty="0"/>
              <a:t> </a:t>
            </a:r>
            <a:r>
              <a:rPr lang="en-US" sz="2400" dirty="0" err="1"/>
              <a:t>untuk</a:t>
            </a:r>
            <a:r>
              <a:rPr lang="en-US" sz="2400" dirty="0"/>
              <a:t> </a:t>
            </a:r>
            <a:r>
              <a:rPr lang="en-US" sz="2400" dirty="0" err="1"/>
              <a:t>menampilkan</a:t>
            </a:r>
            <a:r>
              <a:rPr lang="en-US" sz="2400" dirty="0"/>
              <a:t> latitude, </a:t>
            </a:r>
            <a:r>
              <a:rPr lang="en-US" sz="2400" dirty="0" err="1"/>
              <a:t>longtitude</a:t>
            </a:r>
            <a:r>
              <a:rPr lang="en-US" sz="2400" dirty="0"/>
              <a:t>, </a:t>
            </a:r>
            <a:r>
              <a:rPr lang="en-US" sz="2400" dirty="0" err="1"/>
              <a:t>dan</a:t>
            </a:r>
            <a:r>
              <a:rPr lang="en-US" sz="2400" dirty="0"/>
              <a:t> </a:t>
            </a:r>
            <a:r>
              <a:rPr lang="en-US" sz="2400" dirty="0" err="1"/>
              <a:t>waktu</a:t>
            </a:r>
            <a:r>
              <a:rPr lang="en-US" sz="2400" dirty="0"/>
              <a:t> update </a:t>
            </a:r>
            <a:r>
              <a:rPr lang="en-US" sz="2400" dirty="0" err="1"/>
              <a:t>lokasi</a:t>
            </a:r>
            <a:r>
              <a:rPr lang="en-US" sz="2400" dirty="0"/>
              <a:t> </a:t>
            </a:r>
            <a:r>
              <a:rPr lang="en-US" sz="2400" dirty="0" err="1"/>
              <a:t>terakhir</a:t>
            </a:r>
            <a:r>
              <a:rPr lang="en-US" sz="24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 y="1343027"/>
            <a:ext cx="3314700" cy="5514974"/>
          </a:xfrm>
          <a:prstGeom prst="rect">
            <a:avLst/>
          </a:prstGeom>
        </p:spPr>
      </p:pic>
    </p:spTree>
    <p:extLst>
      <p:ext uri="{BB962C8B-B14F-4D97-AF65-F5344CB8AC3E}">
        <p14:creationId xmlns:p14="http://schemas.microsoft.com/office/powerpoint/2010/main" val="1801323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8. </a:t>
            </a:r>
            <a:r>
              <a:rPr lang="en-US" sz="3600" b="1" dirty="0" err="1"/>
              <a:t>Deklarasi</a:t>
            </a:r>
            <a:r>
              <a:rPr lang="en-US" sz="3600" b="1" dirty="0"/>
              <a:t> </a:t>
            </a:r>
            <a:r>
              <a:rPr lang="en-US" sz="3600" b="1" dirty="0" err="1"/>
              <a:t>Atribut</a:t>
            </a:r>
            <a:endParaRPr lang="en-US" sz="3600" b="1" dirty="0"/>
          </a:p>
        </p:txBody>
      </p:sp>
      <p:sp>
        <p:nvSpPr>
          <p:cNvPr id="10" name="TextBox 9"/>
          <p:cNvSpPr txBox="1"/>
          <p:nvPr/>
        </p:nvSpPr>
        <p:spPr>
          <a:xfrm>
            <a:off x="7174691" y="1389153"/>
            <a:ext cx="4755372" cy="2677656"/>
          </a:xfrm>
          <a:prstGeom prst="rect">
            <a:avLst/>
          </a:prstGeom>
          <a:noFill/>
        </p:spPr>
        <p:txBody>
          <a:bodyPr wrap="square" rtlCol="0">
            <a:spAutoFit/>
          </a:bodyPr>
          <a:lstStyle/>
          <a:p>
            <a:r>
              <a:rPr lang="en-US" sz="2400" dirty="0" err="1"/>
              <a:t>Deklarasikan</a:t>
            </a:r>
            <a:r>
              <a:rPr lang="en-US" sz="2400" dirty="0"/>
              <a:t> </a:t>
            </a:r>
            <a:r>
              <a:rPr lang="en-US" sz="2400" dirty="0" err="1"/>
              <a:t>atribut-atribut</a:t>
            </a:r>
            <a:r>
              <a:rPr lang="en-US" sz="2400" dirty="0"/>
              <a:t> yang </a:t>
            </a:r>
            <a:r>
              <a:rPr lang="en-US" sz="2400" dirty="0" err="1"/>
              <a:t>akan</a:t>
            </a:r>
            <a:r>
              <a:rPr lang="en-US" sz="2400" dirty="0"/>
              <a:t> </a:t>
            </a:r>
            <a:r>
              <a:rPr lang="en-US" sz="2400" dirty="0" err="1"/>
              <a:t>digunakan</a:t>
            </a:r>
            <a:r>
              <a:rPr lang="en-US" sz="2400" dirty="0"/>
              <a:t>, </a:t>
            </a:r>
            <a:r>
              <a:rPr lang="en-US" sz="2400" dirty="0" err="1"/>
              <a:t>terutama</a:t>
            </a:r>
            <a:r>
              <a:rPr lang="en-US" sz="2400" dirty="0"/>
              <a:t> </a:t>
            </a:r>
            <a:r>
              <a:rPr lang="en-US" sz="2400" b="1" dirty="0" err="1"/>
              <a:t>GoogleApiClient</a:t>
            </a:r>
            <a:r>
              <a:rPr lang="en-US" sz="2400" dirty="0"/>
              <a:t> </a:t>
            </a:r>
            <a:r>
              <a:rPr lang="en-US" sz="2400" b="1" dirty="0" err="1"/>
              <a:t>mGoogleApiClien</a:t>
            </a:r>
            <a:r>
              <a:rPr lang="en-US" sz="2400" dirty="0"/>
              <a:t>, </a:t>
            </a:r>
            <a:r>
              <a:rPr lang="en-US" sz="2400" b="1" dirty="0" err="1"/>
              <a:t>LocationRequest</a:t>
            </a:r>
            <a:r>
              <a:rPr lang="en-US" sz="2400" dirty="0"/>
              <a:t> </a:t>
            </a:r>
            <a:r>
              <a:rPr lang="en-US" sz="2400" b="1" dirty="0" err="1"/>
              <a:t>mLocationRequest</a:t>
            </a:r>
            <a:r>
              <a:rPr lang="en-US" sz="2400" dirty="0"/>
              <a:t>, </a:t>
            </a:r>
            <a:r>
              <a:rPr lang="en-US" sz="2400" dirty="0" err="1"/>
              <a:t>dan</a:t>
            </a:r>
            <a:r>
              <a:rPr lang="en-US" sz="2400" dirty="0"/>
              <a:t> </a:t>
            </a:r>
            <a:r>
              <a:rPr lang="en-US" sz="2400" b="1" dirty="0"/>
              <a:t>Location</a:t>
            </a:r>
            <a:r>
              <a:rPr lang="en-US" sz="2400" dirty="0"/>
              <a:t> </a:t>
            </a:r>
            <a:r>
              <a:rPr lang="en-US" sz="2400" b="1" dirty="0" err="1"/>
              <a:t>mCurrentLocation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6450648" cy="5514974"/>
          </a:xfrm>
          <a:prstGeom prst="rect">
            <a:avLst/>
          </a:prstGeom>
        </p:spPr>
      </p:pic>
    </p:spTree>
    <p:extLst>
      <p:ext uri="{BB962C8B-B14F-4D97-AF65-F5344CB8AC3E}">
        <p14:creationId xmlns:p14="http://schemas.microsoft.com/office/powerpoint/2010/main" val="57998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9. </a:t>
            </a:r>
            <a:r>
              <a:rPr lang="en-US" sz="3600" b="1" dirty="0" err="1"/>
              <a:t>Implementasi</a:t>
            </a:r>
            <a:r>
              <a:rPr lang="en-US" sz="3600" b="1" dirty="0"/>
              <a:t> Interface</a:t>
            </a:r>
          </a:p>
        </p:txBody>
      </p:sp>
      <p:sp>
        <p:nvSpPr>
          <p:cNvPr id="10" name="TextBox 9"/>
          <p:cNvSpPr txBox="1"/>
          <p:nvPr/>
        </p:nvSpPr>
        <p:spPr>
          <a:xfrm>
            <a:off x="7834313" y="1389153"/>
            <a:ext cx="4095750" cy="3908762"/>
          </a:xfrm>
          <a:prstGeom prst="rect">
            <a:avLst/>
          </a:prstGeom>
          <a:noFill/>
        </p:spPr>
        <p:txBody>
          <a:bodyPr wrap="square" rtlCol="0">
            <a:spAutoFit/>
          </a:bodyPr>
          <a:lstStyle/>
          <a:p>
            <a:r>
              <a:rPr lang="en-US" sz="2400" dirty="0" err="1"/>
              <a:t>Implementasikan</a:t>
            </a:r>
            <a:r>
              <a:rPr lang="en-US" sz="2400" dirty="0"/>
              <a:t> interface </a:t>
            </a:r>
            <a:r>
              <a:rPr lang="en-US" sz="2400" dirty="0" err="1"/>
              <a:t>tambahan</a:t>
            </a:r>
            <a:r>
              <a:rPr lang="en-US" sz="2400" dirty="0"/>
              <a:t> </a:t>
            </a:r>
            <a:r>
              <a:rPr lang="en-US" sz="2400" dirty="0" err="1"/>
              <a:t>seperti</a:t>
            </a:r>
            <a:r>
              <a:rPr lang="en-US" sz="2400" dirty="0"/>
              <a:t> </a:t>
            </a:r>
            <a:r>
              <a:rPr lang="en-US" sz="2400" b="1" dirty="0" err="1"/>
              <a:t>GoogleApiClient</a:t>
            </a:r>
            <a:r>
              <a:rPr lang="en-US" sz="2400" b="1" dirty="0"/>
              <a:t>.</a:t>
            </a:r>
          </a:p>
          <a:p>
            <a:r>
              <a:rPr lang="en-US" sz="2400" b="1" dirty="0" err="1"/>
              <a:t>ConnectionCallbacks</a:t>
            </a:r>
            <a:r>
              <a:rPr lang="en-US" sz="2400" dirty="0"/>
              <a:t>,</a:t>
            </a:r>
            <a:br>
              <a:rPr lang="en-US" sz="2400" dirty="0"/>
            </a:br>
            <a:r>
              <a:rPr lang="en-US" sz="2400" b="1" dirty="0" err="1"/>
              <a:t>GoogleApiClient</a:t>
            </a:r>
            <a:r>
              <a:rPr lang="en-US" sz="2400" b="1" dirty="0"/>
              <a:t>.</a:t>
            </a:r>
          </a:p>
          <a:p>
            <a:r>
              <a:rPr lang="en-US" sz="2400" b="1" dirty="0" err="1"/>
              <a:t>OnConnectionFailedListener</a:t>
            </a:r>
            <a:r>
              <a:rPr lang="en-US" sz="2400" b="1" dirty="0"/>
              <a:t> </a:t>
            </a:r>
            <a:r>
              <a:rPr lang="en-US" sz="2400" dirty="0" err="1"/>
              <a:t>dan</a:t>
            </a:r>
            <a:r>
              <a:rPr lang="en-US" sz="2400" dirty="0"/>
              <a:t> </a:t>
            </a:r>
            <a:r>
              <a:rPr lang="en-US" sz="2400" b="1" dirty="0" err="1"/>
              <a:t>LocationListener</a:t>
            </a:r>
            <a:r>
              <a:rPr lang="en-US" sz="2400" dirty="0"/>
              <a:t>.</a:t>
            </a:r>
          </a:p>
          <a:p>
            <a:r>
              <a:rPr lang="en-US" sz="2000" dirty="0"/>
              <a:t>Tips: </a:t>
            </a:r>
            <a:r>
              <a:rPr lang="en-US" sz="2000" dirty="0" err="1"/>
              <a:t>tekan</a:t>
            </a:r>
            <a:r>
              <a:rPr lang="en-US" sz="2000" dirty="0"/>
              <a:t> ctrl + </a:t>
            </a:r>
            <a:r>
              <a:rPr lang="en-US" sz="2000" dirty="0" err="1"/>
              <a:t>i</a:t>
            </a:r>
            <a:r>
              <a:rPr lang="en-US" sz="2000" dirty="0"/>
              <a:t> (</a:t>
            </a:r>
            <a:r>
              <a:rPr lang="en-US" sz="2000" dirty="0" err="1"/>
              <a:t>dengan</a:t>
            </a:r>
            <a:r>
              <a:rPr lang="en-US" sz="2000" dirty="0"/>
              <a:t> </a:t>
            </a:r>
            <a:r>
              <a:rPr lang="en-US" sz="2000" dirty="0" err="1"/>
              <a:t>kursor</a:t>
            </a:r>
            <a:r>
              <a:rPr lang="en-US" sz="2000" dirty="0"/>
              <a:t> </a:t>
            </a:r>
            <a:r>
              <a:rPr lang="en-US" sz="2000" dirty="0" err="1"/>
              <a:t>aktif</a:t>
            </a:r>
            <a:r>
              <a:rPr lang="en-US" sz="2000" dirty="0"/>
              <a:t> di </a:t>
            </a:r>
            <a:r>
              <a:rPr lang="en-US" sz="2000" dirty="0" err="1"/>
              <a:t>dalam</a:t>
            </a:r>
            <a:r>
              <a:rPr lang="en-US" sz="2000" dirty="0"/>
              <a:t> </a:t>
            </a:r>
            <a:r>
              <a:rPr lang="en-US" sz="2000" dirty="0" err="1"/>
              <a:t>kelas</a:t>
            </a:r>
            <a:r>
              <a:rPr lang="en-US" sz="2000" dirty="0"/>
              <a:t> </a:t>
            </a:r>
            <a:r>
              <a:rPr lang="en-US" sz="2000" dirty="0" err="1"/>
              <a:t>MapsActivity</a:t>
            </a:r>
            <a:r>
              <a:rPr lang="en-US" sz="2000" dirty="0"/>
              <a:t>) </a:t>
            </a:r>
            <a:r>
              <a:rPr lang="en-US" sz="2000" dirty="0" err="1"/>
              <a:t>untuk</a:t>
            </a:r>
            <a:r>
              <a:rPr lang="en-US" sz="2000" dirty="0"/>
              <a:t> auto implement </a:t>
            </a:r>
            <a:r>
              <a:rPr lang="en-US" sz="2000" dirty="0" err="1"/>
              <a:t>semua</a:t>
            </a:r>
            <a:r>
              <a:rPr lang="en-US" sz="2000" dirty="0"/>
              <a:t> method yang </a:t>
            </a:r>
            <a:r>
              <a:rPr lang="en-US" sz="2000" dirty="0" err="1"/>
              <a:t>harus</a:t>
            </a:r>
            <a:r>
              <a:rPr lang="en-US" sz="2000" dirty="0"/>
              <a:t> </a:t>
            </a:r>
            <a:r>
              <a:rPr lang="en-US" sz="2000" dirty="0" err="1"/>
              <a:t>diimplementasi</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89153"/>
            <a:ext cx="7200900" cy="1079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3" y="2514780"/>
            <a:ext cx="7200900" cy="3683000"/>
          </a:xfrm>
          <a:prstGeom prst="rect">
            <a:avLst/>
          </a:prstGeom>
        </p:spPr>
      </p:pic>
    </p:spTree>
    <p:extLst>
      <p:ext uri="{BB962C8B-B14F-4D97-AF65-F5344CB8AC3E}">
        <p14:creationId xmlns:p14="http://schemas.microsoft.com/office/powerpoint/2010/main" val="1988108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10. </a:t>
            </a:r>
            <a:r>
              <a:rPr lang="en-US" sz="3600" b="1" dirty="0" err="1"/>
              <a:t>onConnected</a:t>
            </a:r>
            <a:endParaRPr lang="en-US" sz="3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3027"/>
            <a:ext cx="11572875" cy="5505806"/>
          </a:xfrm>
          <a:prstGeom prst="rect">
            <a:avLst/>
          </a:prstGeom>
        </p:spPr>
      </p:pic>
    </p:spTree>
    <p:extLst>
      <p:ext uri="{BB962C8B-B14F-4D97-AF65-F5344CB8AC3E}">
        <p14:creationId xmlns:p14="http://schemas.microsoft.com/office/powerpoint/2010/main" val="5303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11. </a:t>
            </a:r>
            <a:r>
              <a:rPr lang="en-US" sz="3600" b="1" dirty="0" err="1"/>
              <a:t>onConnected</a:t>
            </a:r>
            <a:r>
              <a:rPr lang="en-US" sz="3600" b="1" dirty="0"/>
              <a:t> (</a:t>
            </a:r>
            <a:r>
              <a:rPr lang="en-US" sz="3600" b="1" dirty="0" err="1"/>
              <a:t>lanjutan</a:t>
            </a:r>
            <a:r>
              <a:rPr lang="en-US" sz="3600" b="1" dirty="0"/>
              <a:t> 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5"/>
            <a:ext cx="11461935" cy="3820645"/>
          </a:xfrm>
          <a:prstGeom prst="rect">
            <a:avLst/>
          </a:prstGeom>
        </p:spPr>
      </p:pic>
    </p:spTree>
    <p:extLst>
      <p:ext uri="{BB962C8B-B14F-4D97-AF65-F5344CB8AC3E}">
        <p14:creationId xmlns:p14="http://schemas.microsoft.com/office/powerpoint/2010/main" val="431747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12. </a:t>
            </a:r>
            <a:r>
              <a:rPr lang="en-US" sz="3600" b="1" dirty="0" err="1"/>
              <a:t>onConnectionSuspended</a:t>
            </a:r>
            <a:endParaRPr lang="en-US" sz="3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9425480" cy="1857374"/>
          </a:xfrm>
          <a:prstGeom prst="rect">
            <a:avLst/>
          </a:prstGeom>
        </p:spPr>
      </p:pic>
      <p:sp>
        <p:nvSpPr>
          <p:cNvPr id="6" name="TextBox 5"/>
          <p:cNvSpPr txBox="1"/>
          <p:nvPr/>
        </p:nvSpPr>
        <p:spPr>
          <a:xfrm>
            <a:off x="633413" y="3200400"/>
            <a:ext cx="10939462" cy="1569660"/>
          </a:xfrm>
          <a:prstGeom prst="rect">
            <a:avLst/>
          </a:prstGeom>
          <a:noFill/>
        </p:spPr>
        <p:txBody>
          <a:bodyPr wrap="square" rtlCol="0">
            <a:spAutoFit/>
          </a:bodyPr>
          <a:lstStyle/>
          <a:p>
            <a:r>
              <a:rPr lang="en-US" sz="2400" dirty="0" err="1"/>
              <a:t>onConnectionSuspended</a:t>
            </a:r>
            <a:r>
              <a:rPr lang="en-US" sz="2400" dirty="0"/>
              <a:t> </a:t>
            </a:r>
            <a:r>
              <a:rPr lang="en-US" sz="2400" dirty="0" err="1"/>
              <a:t>akan</a:t>
            </a:r>
            <a:r>
              <a:rPr lang="en-US" sz="2400" dirty="0"/>
              <a:t> </a:t>
            </a:r>
            <a:r>
              <a:rPr lang="en-US" sz="2400" dirty="0" err="1"/>
              <a:t>terpanggil</a:t>
            </a:r>
            <a:r>
              <a:rPr lang="en-US" sz="2400" dirty="0"/>
              <a:t> </a:t>
            </a:r>
            <a:r>
              <a:rPr lang="en-US" sz="2400" dirty="0" err="1"/>
              <a:t>jika</a:t>
            </a:r>
            <a:r>
              <a:rPr lang="en-US" sz="2400" dirty="0"/>
              <a:t> </a:t>
            </a:r>
            <a:r>
              <a:rPr lang="en-US" sz="2400" dirty="0" err="1"/>
              <a:t>koneksi</a:t>
            </a:r>
            <a:r>
              <a:rPr lang="en-US" sz="2400" dirty="0"/>
              <a:t> </a:t>
            </a:r>
            <a:r>
              <a:rPr lang="en-US" sz="2400" dirty="0" err="1"/>
              <a:t>dengan</a:t>
            </a:r>
            <a:r>
              <a:rPr lang="en-US" sz="2400" dirty="0"/>
              <a:t> Google Play Service </a:t>
            </a:r>
            <a:r>
              <a:rPr lang="en-US" sz="2400" dirty="0" err="1"/>
              <a:t>terputus</a:t>
            </a:r>
            <a:r>
              <a:rPr lang="en-US" sz="2400" dirty="0"/>
              <a:t>. </a:t>
            </a:r>
            <a:r>
              <a:rPr lang="en-US" sz="2400" dirty="0" err="1"/>
              <a:t>Terputusnya</a:t>
            </a:r>
            <a:r>
              <a:rPr lang="en-US" sz="2400" dirty="0"/>
              <a:t> </a:t>
            </a:r>
            <a:r>
              <a:rPr lang="en-US" sz="2400" dirty="0" err="1"/>
              <a:t>koneksi</a:t>
            </a:r>
            <a:r>
              <a:rPr lang="en-US" sz="2400" dirty="0"/>
              <a:t> </a:t>
            </a:r>
            <a:r>
              <a:rPr lang="en-US" sz="2400" dirty="0" err="1"/>
              <a:t>dengan</a:t>
            </a:r>
            <a:r>
              <a:rPr lang="en-US" sz="2400" dirty="0"/>
              <a:t> Google Play Service </a:t>
            </a:r>
            <a:r>
              <a:rPr lang="en-US" sz="2400" dirty="0" err="1"/>
              <a:t>ini</a:t>
            </a:r>
            <a:r>
              <a:rPr lang="en-US" sz="2400" dirty="0"/>
              <a:t> </a:t>
            </a:r>
            <a:r>
              <a:rPr lang="en-US" sz="2400" dirty="0" err="1"/>
              <a:t>dapat</a:t>
            </a:r>
            <a:r>
              <a:rPr lang="en-US" sz="2400" dirty="0"/>
              <a:t> </a:t>
            </a:r>
            <a:r>
              <a:rPr lang="en-US" sz="2400" dirty="0" err="1"/>
              <a:t>terjadi</a:t>
            </a:r>
            <a:r>
              <a:rPr lang="en-US" sz="2400" dirty="0"/>
              <a:t> </a:t>
            </a:r>
            <a:r>
              <a:rPr lang="en-US" sz="2400" dirty="0" err="1"/>
              <a:t>karena</a:t>
            </a:r>
            <a:r>
              <a:rPr lang="en-US" sz="2400" dirty="0"/>
              <a:t> </a:t>
            </a:r>
            <a:r>
              <a:rPr lang="en-US" sz="2400" dirty="0" err="1"/>
              <a:t>beberapa</a:t>
            </a:r>
            <a:r>
              <a:rPr lang="en-US" sz="2400" dirty="0"/>
              <a:t> </a:t>
            </a:r>
            <a:r>
              <a:rPr lang="en-US" sz="2400" dirty="0" err="1"/>
              <a:t>hal</a:t>
            </a:r>
            <a:r>
              <a:rPr lang="en-US" sz="2400" dirty="0"/>
              <a:t>. Agar </a:t>
            </a:r>
            <a:r>
              <a:rPr lang="en-US" sz="2400" dirty="0" err="1"/>
              <a:t>dapat</a:t>
            </a:r>
            <a:r>
              <a:rPr lang="en-US" sz="2400" dirty="0"/>
              <a:t> </a:t>
            </a:r>
            <a:r>
              <a:rPr lang="en-US" sz="2400" dirty="0" err="1"/>
              <a:t>terhubung</a:t>
            </a:r>
            <a:r>
              <a:rPr lang="en-US" sz="2400" dirty="0"/>
              <a:t> </a:t>
            </a:r>
            <a:r>
              <a:rPr lang="en-US" sz="2400" dirty="0" err="1"/>
              <a:t>kembali</a:t>
            </a:r>
            <a:r>
              <a:rPr lang="en-US" sz="2400" dirty="0"/>
              <a:t>, </a:t>
            </a:r>
            <a:r>
              <a:rPr lang="en-US" sz="2400" dirty="0" err="1"/>
              <a:t>kita</a:t>
            </a:r>
            <a:r>
              <a:rPr lang="en-US" sz="2400" dirty="0"/>
              <a:t> </a:t>
            </a:r>
            <a:r>
              <a:rPr lang="en-US" sz="2400" dirty="0" err="1"/>
              <a:t>harus</a:t>
            </a:r>
            <a:r>
              <a:rPr lang="en-US" sz="2400" dirty="0"/>
              <a:t> </a:t>
            </a:r>
            <a:r>
              <a:rPr lang="en-US" sz="2400" dirty="0" err="1"/>
              <a:t>memanggil</a:t>
            </a:r>
            <a:r>
              <a:rPr lang="en-US" sz="2400" dirty="0"/>
              <a:t> method </a:t>
            </a:r>
            <a:r>
              <a:rPr lang="en-US" sz="2400" b="1" dirty="0"/>
              <a:t>connect()</a:t>
            </a:r>
            <a:r>
              <a:rPr lang="en-US" sz="2400" b="1" i="1" dirty="0"/>
              <a:t>.</a:t>
            </a:r>
            <a:endParaRPr lang="en-US" sz="2000" b="1" dirty="0"/>
          </a:p>
        </p:txBody>
      </p:sp>
    </p:spTree>
    <p:extLst>
      <p:ext uri="{BB962C8B-B14F-4D97-AF65-F5344CB8AC3E}">
        <p14:creationId xmlns:p14="http://schemas.microsoft.com/office/powerpoint/2010/main" val="1931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13. </a:t>
            </a:r>
            <a:r>
              <a:rPr lang="en-US" sz="3600" b="1" dirty="0" err="1"/>
              <a:t>onConnectionFailed</a:t>
            </a:r>
            <a:endParaRPr lang="en-US" sz="3600" b="1" dirty="0"/>
          </a:p>
        </p:txBody>
      </p:sp>
      <p:sp>
        <p:nvSpPr>
          <p:cNvPr id="6" name="TextBox 5"/>
          <p:cNvSpPr txBox="1"/>
          <p:nvPr/>
        </p:nvSpPr>
        <p:spPr>
          <a:xfrm>
            <a:off x="633413" y="2675964"/>
            <a:ext cx="10939462" cy="1569660"/>
          </a:xfrm>
          <a:prstGeom prst="rect">
            <a:avLst/>
          </a:prstGeom>
          <a:noFill/>
        </p:spPr>
        <p:txBody>
          <a:bodyPr wrap="square" rtlCol="0">
            <a:spAutoFit/>
          </a:bodyPr>
          <a:lstStyle/>
          <a:p>
            <a:r>
              <a:rPr lang="en-US" sz="2400" dirty="0" err="1"/>
              <a:t>Sementara</a:t>
            </a:r>
            <a:r>
              <a:rPr lang="en-US" sz="2400" dirty="0"/>
              <a:t> </a:t>
            </a:r>
            <a:r>
              <a:rPr lang="en-US" sz="2400" dirty="0" err="1"/>
              <a:t>onConnectionFailed</a:t>
            </a:r>
            <a:r>
              <a:rPr lang="en-US" sz="2400" dirty="0"/>
              <a:t> </a:t>
            </a:r>
            <a:r>
              <a:rPr lang="en-US" sz="2400" dirty="0" err="1"/>
              <a:t>ini</a:t>
            </a:r>
            <a:r>
              <a:rPr lang="en-US" sz="2400" dirty="0"/>
              <a:t> </a:t>
            </a:r>
            <a:r>
              <a:rPr lang="en-US" sz="2400" dirty="0" err="1"/>
              <a:t>dikosongkan</a:t>
            </a:r>
            <a:r>
              <a:rPr lang="en-US" sz="2400" dirty="0"/>
              <a:t> </a:t>
            </a:r>
            <a:r>
              <a:rPr lang="en-US" sz="2400" dirty="0" err="1"/>
              <a:t>dulu</a:t>
            </a:r>
            <a:r>
              <a:rPr lang="en-US" sz="2400" dirty="0"/>
              <a:t>. Method </a:t>
            </a:r>
            <a:r>
              <a:rPr lang="en-US" sz="2400" dirty="0" err="1"/>
              <a:t>ini</a:t>
            </a:r>
            <a:r>
              <a:rPr lang="en-US" sz="2400" dirty="0"/>
              <a:t> </a:t>
            </a:r>
            <a:r>
              <a:rPr lang="en-US" sz="2400" dirty="0" err="1"/>
              <a:t>terpanggil</a:t>
            </a:r>
            <a:r>
              <a:rPr lang="en-US" sz="2400" dirty="0"/>
              <a:t> </a:t>
            </a:r>
            <a:r>
              <a:rPr lang="en-US" sz="2400" dirty="0" err="1"/>
              <a:t>jika</a:t>
            </a:r>
            <a:r>
              <a:rPr lang="en-US" sz="2400" dirty="0"/>
              <a:t> </a:t>
            </a:r>
            <a:r>
              <a:rPr lang="en-US" sz="2400" dirty="0" err="1"/>
              <a:t>GoogleApiClient</a:t>
            </a:r>
            <a:r>
              <a:rPr lang="en-US" sz="2400" dirty="0"/>
              <a:t> </a:t>
            </a:r>
            <a:r>
              <a:rPr lang="en-US" sz="2400" dirty="0" err="1"/>
              <a:t>gagal</a:t>
            </a:r>
            <a:r>
              <a:rPr lang="en-US" sz="2400" dirty="0"/>
              <a:t> </a:t>
            </a:r>
            <a:r>
              <a:rPr lang="en-US" sz="2400" dirty="0" err="1"/>
              <a:t>terhubung</a:t>
            </a:r>
            <a:r>
              <a:rPr lang="en-US" sz="2400" dirty="0"/>
              <a:t> </a:t>
            </a:r>
            <a:r>
              <a:rPr lang="en-US" sz="2400" dirty="0" err="1"/>
              <a:t>dengan</a:t>
            </a:r>
            <a:r>
              <a:rPr lang="en-US" sz="2400" dirty="0"/>
              <a:t> Google Play Service. </a:t>
            </a:r>
            <a:r>
              <a:rPr lang="en-US" sz="2400" dirty="0" err="1"/>
              <a:t>Melalui</a:t>
            </a:r>
            <a:r>
              <a:rPr lang="en-US" sz="2400" dirty="0"/>
              <a:t> </a:t>
            </a:r>
            <a:r>
              <a:rPr lang="en-US" sz="2400" dirty="0" err="1"/>
              <a:t>javadoc</a:t>
            </a:r>
            <a:r>
              <a:rPr lang="en-US" sz="2400" dirty="0"/>
              <a:t> </a:t>
            </a:r>
            <a:r>
              <a:rPr lang="en-US" sz="2400" dirty="0" err="1"/>
              <a:t>mungkin</a:t>
            </a:r>
            <a:r>
              <a:rPr lang="en-US" sz="2400" dirty="0"/>
              <a:t> </a:t>
            </a:r>
            <a:r>
              <a:rPr lang="en-US" sz="2400" dirty="0" err="1"/>
              <a:t>kita</a:t>
            </a:r>
            <a:r>
              <a:rPr lang="en-US" sz="2400" dirty="0"/>
              <a:t> </a:t>
            </a:r>
            <a:r>
              <a:rPr lang="en-US" sz="2400" dirty="0" err="1"/>
              <a:t>dapat</a:t>
            </a:r>
            <a:r>
              <a:rPr lang="en-US" sz="2400" dirty="0"/>
              <a:t> </a:t>
            </a:r>
            <a:r>
              <a:rPr lang="en-US" sz="2400" dirty="0" err="1"/>
              <a:t>melihat</a:t>
            </a:r>
            <a:r>
              <a:rPr lang="en-US" sz="2400" dirty="0"/>
              <a:t> error code yang </a:t>
            </a:r>
            <a:r>
              <a:rPr lang="en-US" sz="2400" dirty="0" err="1"/>
              <a:t>dibawa</a:t>
            </a:r>
            <a:r>
              <a:rPr lang="en-US" sz="2400" dirty="0"/>
              <a:t> </a:t>
            </a:r>
            <a:r>
              <a:rPr lang="en-US" sz="2400" dirty="0" err="1"/>
              <a:t>oleh</a:t>
            </a:r>
            <a:r>
              <a:rPr lang="en-US" sz="2400" dirty="0"/>
              <a:t> </a:t>
            </a:r>
            <a:r>
              <a:rPr lang="en-US" sz="2400" b="1" dirty="0" err="1"/>
              <a:t>ConnectionResult</a:t>
            </a:r>
            <a:r>
              <a:rPr lang="en-US" sz="2400" dirty="0"/>
              <a:t> </a:t>
            </a:r>
            <a:r>
              <a:rPr lang="en-US" sz="2400" dirty="0" err="1"/>
              <a:t>dalam</a:t>
            </a:r>
            <a:r>
              <a:rPr lang="en-US" sz="2400" dirty="0"/>
              <a:t> method </a:t>
            </a:r>
            <a:r>
              <a:rPr lang="en-US" sz="2400" b="1" dirty="0" err="1"/>
              <a:t>onConnectionFailed</a:t>
            </a:r>
            <a:r>
              <a:rPr lang="en-US" sz="2400" dirty="0"/>
              <a:t>.</a:t>
            </a:r>
            <a:endParaRPr lang="en-US"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5"/>
            <a:ext cx="11063394" cy="1332939"/>
          </a:xfrm>
          <a:prstGeom prst="rect">
            <a:avLst/>
          </a:prstGeom>
        </p:spPr>
      </p:pic>
    </p:spTree>
    <p:extLst>
      <p:ext uri="{BB962C8B-B14F-4D97-AF65-F5344CB8AC3E}">
        <p14:creationId xmlns:p14="http://schemas.microsoft.com/office/powerpoint/2010/main" val="1672452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14. </a:t>
            </a:r>
            <a:r>
              <a:rPr lang="en-US" sz="3600" b="1" dirty="0" err="1"/>
              <a:t>onLocationChanged</a:t>
            </a:r>
            <a:endParaRPr lang="en-US" sz="3600" b="1" dirty="0"/>
          </a:p>
        </p:txBody>
      </p:sp>
      <p:sp>
        <p:nvSpPr>
          <p:cNvPr id="6" name="TextBox 5"/>
          <p:cNvSpPr txBox="1"/>
          <p:nvPr/>
        </p:nvSpPr>
        <p:spPr>
          <a:xfrm>
            <a:off x="633413" y="3274449"/>
            <a:ext cx="10939462" cy="1200329"/>
          </a:xfrm>
          <a:prstGeom prst="rect">
            <a:avLst/>
          </a:prstGeom>
          <a:noFill/>
        </p:spPr>
        <p:txBody>
          <a:bodyPr wrap="square" rtlCol="0">
            <a:spAutoFit/>
          </a:bodyPr>
          <a:lstStyle/>
          <a:p>
            <a:r>
              <a:rPr lang="en-US" sz="2400" dirty="0" err="1"/>
              <a:t>Sesuai</a:t>
            </a:r>
            <a:r>
              <a:rPr lang="en-US" sz="2400" dirty="0"/>
              <a:t> </a:t>
            </a:r>
            <a:r>
              <a:rPr lang="en-US" sz="2400" dirty="0" err="1"/>
              <a:t>namanya</a:t>
            </a:r>
            <a:r>
              <a:rPr lang="en-US" sz="2400" dirty="0"/>
              <a:t>, method </a:t>
            </a:r>
            <a:r>
              <a:rPr lang="en-US" sz="2400" dirty="0" err="1"/>
              <a:t>ini</a:t>
            </a:r>
            <a:r>
              <a:rPr lang="en-US" sz="2400" dirty="0"/>
              <a:t> </a:t>
            </a:r>
            <a:r>
              <a:rPr lang="en-US" sz="2400" dirty="0" err="1"/>
              <a:t>terpanggil</a:t>
            </a:r>
            <a:r>
              <a:rPr lang="en-US" sz="2400" dirty="0"/>
              <a:t> </a:t>
            </a:r>
            <a:r>
              <a:rPr lang="en-US" sz="2400" dirty="0" err="1"/>
              <a:t>jika</a:t>
            </a:r>
            <a:r>
              <a:rPr lang="en-US" sz="2400" dirty="0"/>
              <a:t> </a:t>
            </a:r>
            <a:r>
              <a:rPr lang="en-US" sz="2400" dirty="0" err="1"/>
              <a:t>lokasi</a:t>
            </a:r>
            <a:r>
              <a:rPr lang="en-US" sz="2400" dirty="0"/>
              <a:t> device </a:t>
            </a:r>
            <a:r>
              <a:rPr lang="en-US" sz="2400" dirty="0" err="1"/>
              <a:t>pengguna</a:t>
            </a:r>
            <a:r>
              <a:rPr lang="en-US" sz="2400" dirty="0"/>
              <a:t> </a:t>
            </a:r>
            <a:r>
              <a:rPr lang="en-US" sz="2400" dirty="0" err="1"/>
              <a:t>berubah</a:t>
            </a:r>
            <a:r>
              <a:rPr lang="en-US" sz="2400" dirty="0"/>
              <a:t>. </a:t>
            </a:r>
            <a:r>
              <a:rPr lang="en-US" sz="2400" dirty="0" err="1"/>
              <a:t>Dalam</a:t>
            </a:r>
            <a:r>
              <a:rPr lang="en-US" sz="2400" dirty="0"/>
              <a:t> method </a:t>
            </a:r>
            <a:r>
              <a:rPr lang="en-US" sz="2400" dirty="0" err="1"/>
              <a:t>ini</a:t>
            </a:r>
            <a:r>
              <a:rPr lang="en-US" sz="2400" dirty="0"/>
              <a:t> </a:t>
            </a:r>
            <a:r>
              <a:rPr lang="en-US" sz="2400" dirty="0" err="1"/>
              <a:t>kita</a:t>
            </a:r>
            <a:r>
              <a:rPr lang="en-US" sz="2400" dirty="0"/>
              <a:t> </a:t>
            </a:r>
            <a:r>
              <a:rPr lang="en-US" sz="2400" dirty="0" err="1"/>
              <a:t>akan</a:t>
            </a:r>
            <a:r>
              <a:rPr lang="en-US" sz="2400" dirty="0"/>
              <a:t> </a:t>
            </a:r>
            <a:r>
              <a:rPr lang="en-US" sz="2400" dirty="0" err="1"/>
              <a:t>mengupdate</a:t>
            </a:r>
            <a:r>
              <a:rPr lang="en-US" sz="2400" dirty="0"/>
              <a:t> </a:t>
            </a:r>
            <a:r>
              <a:rPr lang="en-US" sz="2400" b="1" dirty="0" err="1"/>
              <a:t>mCurrentLocation</a:t>
            </a:r>
            <a:r>
              <a:rPr lang="en-US" sz="2400" b="1" dirty="0"/>
              <a:t> </a:t>
            </a:r>
            <a:r>
              <a:rPr lang="en-US" sz="2400" dirty="0" err="1"/>
              <a:t>dan</a:t>
            </a:r>
            <a:r>
              <a:rPr lang="en-US" sz="2400" dirty="0"/>
              <a:t> </a:t>
            </a:r>
            <a:r>
              <a:rPr lang="en-US" sz="2400" dirty="0" err="1"/>
              <a:t>mengupdate</a:t>
            </a:r>
            <a:r>
              <a:rPr lang="en-US" sz="2400" dirty="0"/>
              <a:t> </a:t>
            </a:r>
            <a:r>
              <a:rPr lang="en-US" sz="2400" dirty="0" err="1"/>
              <a:t>juga</a:t>
            </a:r>
            <a:r>
              <a:rPr lang="en-US" sz="2400" dirty="0"/>
              <a:t> </a:t>
            </a:r>
            <a:r>
              <a:rPr lang="en-US" sz="2400" dirty="0" err="1"/>
              <a:t>antar</a:t>
            </a:r>
            <a:r>
              <a:rPr lang="en-US" sz="2400" dirty="0"/>
              <a:t> </a:t>
            </a:r>
            <a:r>
              <a:rPr lang="en-US" sz="2400" dirty="0" err="1"/>
              <a:t>muka</a:t>
            </a:r>
            <a:r>
              <a:rPr lang="en-US" sz="2400" dirty="0"/>
              <a:t> </a:t>
            </a:r>
            <a:r>
              <a:rPr lang="en-US" sz="2400" dirty="0" err="1"/>
              <a:t>pengguna</a:t>
            </a:r>
            <a:r>
              <a:rPr lang="en-US" sz="2400" dirty="0"/>
              <a:t> </a:t>
            </a:r>
            <a:r>
              <a:rPr lang="en-US" sz="2400" dirty="0" err="1"/>
              <a:t>aplikasi</a:t>
            </a:r>
            <a:endParaRPr lang="en-US" sz="24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9841"/>
            <a:ext cx="10391307" cy="1917793"/>
          </a:xfrm>
          <a:prstGeom prst="rect">
            <a:avLst/>
          </a:prstGeom>
        </p:spPr>
      </p:pic>
    </p:spTree>
    <p:extLst>
      <p:ext uri="{BB962C8B-B14F-4D97-AF65-F5344CB8AC3E}">
        <p14:creationId xmlns:p14="http://schemas.microsoft.com/office/powerpoint/2010/main" val="184287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a:t>1. </a:t>
            </a:r>
            <a:r>
              <a:rPr lang="en-US" sz="3600" b="1" dirty="0" err="1"/>
              <a:t>Buat</a:t>
            </a:r>
            <a:r>
              <a:rPr lang="en-US" sz="3600" b="1" dirty="0"/>
              <a:t> Project </a:t>
            </a:r>
            <a:r>
              <a:rPr lang="en-US" sz="3600" b="1" dirty="0" err="1"/>
              <a:t>Baru</a:t>
            </a:r>
            <a:endParaRPr lang="en-US" sz="3600" b="1" dirty="0"/>
          </a:p>
        </p:txBody>
      </p:sp>
      <p:sp>
        <p:nvSpPr>
          <p:cNvPr id="10" name="TextBox 9"/>
          <p:cNvSpPr txBox="1"/>
          <p:nvPr/>
        </p:nvSpPr>
        <p:spPr>
          <a:xfrm>
            <a:off x="3186112" y="1575179"/>
            <a:ext cx="8848725" cy="1569660"/>
          </a:xfrm>
          <a:prstGeom prst="rect">
            <a:avLst/>
          </a:prstGeom>
          <a:noFill/>
        </p:spPr>
        <p:txBody>
          <a:bodyPr wrap="square" rtlCol="0">
            <a:spAutoFit/>
          </a:bodyPr>
          <a:lstStyle/>
          <a:p>
            <a:r>
              <a:rPr lang="en-US" sz="2400" dirty="0" err="1"/>
              <a:t>Buat</a:t>
            </a:r>
            <a:r>
              <a:rPr lang="en-US" sz="2400" dirty="0"/>
              <a:t> project </a:t>
            </a:r>
            <a:r>
              <a:rPr lang="en-US" sz="2400" dirty="0" err="1"/>
              <a:t>baru</a:t>
            </a:r>
            <a:r>
              <a:rPr lang="en-US" sz="2400" dirty="0"/>
              <a:t> </a:t>
            </a:r>
            <a:r>
              <a:rPr lang="en-US" sz="2400" err="1"/>
              <a:t>dengan</a:t>
            </a:r>
            <a:r>
              <a:rPr lang="en-US" sz="2400"/>
              <a:t> biasa, kemudian atur layout seperti disamping terdapat dua textbox untuk menampung hasil penangkapan GPS, dan tambahkan kelas LocationManager dan Location Listener pada program java.</a:t>
            </a:r>
            <a:endParaRPr lang="en-US" sz="2400" dirty="0"/>
          </a:p>
        </p:txBody>
      </p:sp>
      <p:pic>
        <p:nvPicPr>
          <p:cNvPr id="3" name="Picture 2"/>
          <p:cNvPicPr>
            <a:picLocks noChangeAspect="1"/>
          </p:cNvPicPr>
          <p:nvPr/>
        </p:nvPicPr>
        <p:blipFill>
          <a:blip r:embed="rId3"/>
          <a:stretch>
            <a:fillRect/>
          </a:stretch>
        </p:blipFill>
        <p:spPr>
          <a:xfrm>
            <a:off x="633413" y="1575179"/>
            <a:ext cx="2552700" cy="3990975"/>
          </a:xfrm>
          <a:prstGeom prst="rect">
            <a:avLst/>
          </a:prstGeom>
        </p:spPr>
      </p:pic>
      <p:pic>
        <p:nvPicPr>
          <p:cNvPr id="4" name="Picture 3"/>
          <p:cNvPicPr>
            <a:picLocks noChangeAspect="1"/>
          </p:cNvPicPr>
          <p:nvPr/>
        </p:nvPicPr>
        <p:blipFill>
          <a:blip r:embed="rId4"/>
          <a:stretch>
            <a:fillRect/>
          </a:stretch>
        </p:blipFill>
        <p:spPr>
          <a:xfrm>
            <a:off x="3186113" y="3428999"/>
            <a:ext cx="6296025" cy="2581275"/>
          </a:xfrm>
          <a:prstGeom prst="rect">
            <a:avLst/>
          </a:prstGeom>
        </p:spPr>
      </p:pic>
    </p:spTree>
    <p:extLst>
      <p:ext uri="{BB962C8B-B14F-4D97-AF65-F5344CB8AC3E}">
        <p14:creationId xmlns:p14="http://schemas.microsoft.com/office/powerpoint/2010/main" val="1043506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15. </a:t>
            </a:r>
            <a:r>
              <a:rPr lang="en-US" sz="3600" b="1" dirty="0" err="1"/>
              <a:t>onCreate</a:t>
            </a:r>
            <a:endParaRPr lang="en-US" sz="3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10399348" cy="4954332"/>
          </a:xfrm>
          <a:prstGeom prst="rect">
            <a:avLst/>
          </a:prstGeom>
        </p:spPr>
      </p:pic>
    </p:spTree>
    <p:extLst>
      <p:ext uri="{BB962C8B-B14F-4D97-AF65-F5344CB8AC3E}">
        <p14:creationId xmlns:p14="http://schemas.microsoft.com/office/powerpoint/2010/main" val="18431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16. </a:t>
            </a:r>
            <a:r>
              <a:rPr lang="en-US" sz="3600" b="1" dirty="0" err="1"/>
              <a:t>buildGoogleApiClient</a:t>
            </a:r>
            <a:r>
              <a:rPr lang="en-US" sz="3600" b="1" dirty="0"/>
              <a:t> </a:t>
            </a:r>
            <a:r>
              <a:rPr lang="en-US" sz="3600" dirty="0" err="1"/>
              <a:t>dan</a:t>
            </a:r>
            <a:r>
              <a:rPr lang="en-US" sz="3600" b="1" dirty="0"/>
              <a:t> </a:t>
            </a:r>
            <a:r>
              <a:rPr lang="en-US" sz="3600" b="1" dirty="0" err="1"/>
              <a:t>createLocationRequest</a:t>
            </a:r>
            <a:endParaRPr lang="en-US" sz="3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5"/>
            <a:ext cx="11001469" cy="4263295"/>
          </a:xfrm>
          <a:prstGeom prst="rect">
            <a:avLst/>
          </a:prstGeom>
        </p:spPr>
      </p:pic>
    </p:spTree>
    <p:extLst>
      <p:ext uri="{BB962C8B-B14F-4D97-AF65-F5344CB8AC3E}">
        <p14:creationId xmlns:p14="http://schemas.microsoft.com/office/powerpoint/2010/main" val="102332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17. </a:t>
            </a:r>
            <a:r>
              <a:rPr lang="en-US" sz="3600" b="1" dirty="0" err="1"/>
              <a:t>Sesuaikan</a:t>
            </a:r>
            <a:r>
              <a:rPr lang="en-US" sz="3600" b="1" dirty="0"/>
              <a:t> method-method yang lain</a:t>
            </a:r>
          </a:p>
        </p:txBody>
      </p:sp>
      <p:sp>
        <p:nvSpPr>
          <p:cNvPr id="5" name="TextBox 4"/>
          <p:cNvSpPr txBox="1"/>
          <p:nvPr/>
        </p:nvSpPr>
        <p:spPr>
          <a:xfrm>
            <a:off x="633413" y="1343026"/>
            <a:ext cx="10939462" cy="2492990"/>
          </a:xfrm>
          <a:prstGeom prst="rect">
            <a:avLst/>
          </a:prstGeom>
          <a:noFill/>
        </p:spPr>
        <p:txBody>
          <a:bodyPr wrap="square" rtlCol="0">
            <a:spAutoFit/>
          </a:bodyPr>
          <a:lstStyle/>
          <a:p>
            <a:r>
              <a:rPr lang="en-US" sz="2400" dirty="0" err="1"/>
              <a:t>Sesuaikan</a:t>
            </a:r>
            <a:r>
              <a:rPr lang="en-US" sz="2400" dirty="0"/>
              <a:t> method-method </a:t>
            </a:r>
            <a:r>
              <a:rPr lang="en-US" sz="2400" dirty="0" err="1"/>
              <a:t>pelengkap</a:t>
            </a:r>
            <a:r>
              <a:rPr lang="en-US" sz="2400" dirty="0"/>
              <a:t> yang lain </a:t>
            </a:r>
            <a:r>
              <a:rPr lang="en-US" sz="2400" dirty="0" err="1"/>
              <a:t>seperti</a:t>
            </a:r>
            <a:r>
              <a:rPr lang="en-US" sz="2400" dirty="0"/>
              <a:t> </a:t>
            </a:r>
            <a:r>
              <a:rPr lang="en-US" sz="2400" dirty="0" err="1"/>
              <a:t>pada</a:t>
            </a:r>
            <a:r>
              <a:rPr lang="en-US" sz="2400" dirty="0"/>
              <a:t> project </a:t>
            </a:r>
            <a:r>
              <a:rPr lang="en-US" sz="2400" dirty="0" err="1"/>
              <a:t>contoh</a:t>
            </a:r>
            <a:r>
              <a:rPr lang="en-US" sz="2400" dirty="0"/>
              <a:t> agar </a:t>
            </a:r>
            <a:r>
              <a:rPr lang="en-US" sz="2400" dirty="0" err="1"/>
              <a:t>aplikasi</a:t>
            </a:r>
            <a:r>
              <a:rPr lang="en-US" sz="2400" dirty="0"/>
              <a:t> </a:t>
            </a:r>
            <a:r>
              <a:rPr lang="en-US" sz="2400" dirty="0" err="1"/>
              <a:t>dapat</a:t>
            </a:r>
            <a:r>
              <a:rPr lang="en-US" sz="2400" dirty="0"/>
              <a:t> </a:t>
            </a:r>
            <a:r>
              <a:rPr lang="en-US" sz="2400" dirty="0" err="1"/>
              <a:t>berjalan</a:t>
            </a:r>
            <a:r>
              <a:rPr lang="en-US" sz="2400" dirty="0"/>
              <a:t> </a:t>
            </a:r>
            <a:r>
              <a:rPr lang="en-US" sz="2400" dirty="0" err="1"/>
              <a:t>dengan</a:t>
            </a:r>
            <a:r>
              <a:rPr lang="en-US" sz="2400" dirty="0"/>
              <a:t> </a:t>
            </a:r>
            <a:r>
              <a:rPr lang="en-US" sz="2400" dirty="0" err="1"/>
              <a:t>baik</a:t>
            </a:r>
            <a:r>
              <a:rPr lang="en-US" sz="2400" dirty="0"/>
              <a:t>. Method-method </a:t>
            </a:r>
            <a:r>
              <a:rPr lang="en-US" sz="2400" dirty="0" err="1"/>
              <a:t>tersebut</a:t>
            </a:r>
            <a:r>
              <a:rPr lang="en-US" sz="2400" dirty="0"/>
              <a:t> </a:t>
            </a:r>
            <a:r>
              <a:rPr lang="en-US" sz="2400" dirty="0" err="1"/>
              <a:t>meliputi</a:t>
            </a:r>
            <a:r>
              <a:rPr lang="en-US" sz="2400" dirty="0"/>
              <a:t>: method </a:t>
            </a:r>
            <a:r>
              <a:rPr lang="en-US" sz="2400" dirty="0" err="1"/>
              <a:t>untuk</a:t>
            </a:r>
            <a:r>
              <a:rPr lang="en-US" sz="2400" dirty="0"/>
              <a:t> </a:t>
            </a:r>
            <a:r>
              <a:rPr lang="en-US" sz="2400" dirty="0" err="1"/>
              <a:t>menghandle</a:t>
            </a:r>
            <a:r>
              <a:rPr lang="en-US" sz="2400" dirty="0"/>
              <a:t> </a:t>
            </a:r>
            <a:r>
              <a:rPr lang="en-US" sz="2400" dirty="0" err="1"/>
              <a:t>onClick</a:t>
            </a:r>
            <a:r>
              <a:rPr lang="en-US" sz="2400" dirty="0"/>
              <a:t> </a:t>
            </a:r>
            <a:r>
              <a:rPr lang="en-US" sz="2400" dirty="0" err="1"/>
              <a:t>pada</a:t>
            </a:r>
            <a:r>
              <a:rPr lang="en-US" sz="2400" dirty="0"/>
              <a:t> </a:t>
            </a:r>
            <a:r>
              <a:rPr lang="en-US" sz="2400" dirty="0" err="1"/>
              <a:t>kedua</a:t>
            </a:r>
            <a:r>
              <a:rPr lang="en-US" sz="2400" dirty="0"/>
              <a:t> Button, </a:t>
            </a:r>
            <a:r>
              <a:rPr lang="en-US" sz="2400" dirty="0" err="1"/>
              <a:t>onStart</a:t>
            </a:r>
            <a:r>
              <a:rPr lang="en-US" sz="2400" dirty="0"/>
              <a:t>, </a:t>
            </a:r>
            <a:r>
              <a:rPr lang="en-US" sz="2400" dirty="0" err="1"/>
              <a:t>onResume</a:t>
            </a:r>
            <a:r>
              <a:rPr lang="en-US" sz="2400" dirty="0"/>
              <a:t>, </a:t>
            </a:r>
            <a:r>
              <a:rPr lang="en-US" sz="2400" dirty="0" err="1"/>
              <a:t>onPause</a:t>
            </a:r>
            <a:r>
              <a:rPr lang="en-US" sz="2400" dirty="0"/>
              <a:t>, </a:t>
            </a:r>
            <a:r>
              <a:rPr lang="en-US" sz="2400" dirty="0" err="1"/>
              <a:t>onStop</a:t>
            </a:r>
            <a:r>
              <a:rPr lang="en-US" sz="2400" dirty="0"/>
              <a:t>, </a:t>
            </a:r>
            <a:r>
              <a:rPr lang="en-US" sz="2400" dirty="0" err="1"/>
              <a:t>stopLocationUpdates</a:t>
            </a:r>
            <a:r>
              <a:rPr lang="en-US" sz="2400" dirty="0"/>
              <a:t>, </a:t>
            </a:r>
            <a:r>
              <a:rPr lang="en-US" sz="2400" dirty="0" err="1"/>
              <a:t>onSaveInstanceState</a:t>
            </a:r>
            <a:r>
              <a:rPr lang="en-US" sz="2400" dirty="0"/>
              <a:t>, </a:t>
            </a:r>
            <a:r>
              <a:rPr lang="en-US" sz="2400" dirty="0" err="1"/>
              <a:t>dll</a:t>
            </a:r>
            <a:r>
              <a:rPr lang="en-US" sz="2400" dirty="0"/>
              <a:t>.</a:t>
            </a:r>
            <a:endParaRPr lang="en-US" sz="2000" dirty="0"/>
          </a:p>
          <a:p>
            <a:r>
              <a:rPr lang="en-US" sz="2000" dirty="0" err="1"/>
              <a:t>Lebih</a:t>
            </a:r>
            <a:r>
              <a:rPr lang="en-US" sz="2000" dirty="0"/>
              <a:t> detail </a:t>
            </a:r>
            <a:r>
              <a:rPr lang="en-US" sz="2000" dirty="0" err="1"/>
              <a:t>lihat</a:t>
            </a:r>
            <a:r>
              <a:rPr lang="en-US" sz="2000" dirty="0"/>
              <a:t>: https://</a:t>
            </a:r>
            <a:r>
              <a:rPr lang="en-US" sz="2000" dirty="0" err="1"/>
              <a:t>github.com</a:t>
            </a:r>
            <a:r>
              <a:rPr lang="en-US" sz="2000" dirty="0"/>
              <a:t>/</a:t>
            </a:r>
            <a:r>
              <a:rPr lang="en-US" sz="2000" dirty="0" err="1"/>
              <a:t>googlesamples</a:t>
            </a:r>
            <a:r>
              <a:rPr lang="en-US" sz="2000" dirty="0"/>
              <a:t>/android-play-location/blob/master/</a:t>
            </a:r>
            <a:r>
              <a:rPr lang="en-US" sz="2000" dirty="0" err="1"/>
              <a:t>LocationUpdates</a:t>
            </a:r>
            <a:r>
              <a:rPr lang="en-US" sz="2000" dirty="0"/>
              <a:t>/app/</a:t>
            </a:r>
            <a:r>
              <a:rPr lang="en-US" sz="2000" dirty="0" err="1"/>
              <a:t>src</a:t>
            </a:r>
            <a:r>
              <a:rPr lang="en-US" sz="2000" dirty="0"/>
              <a:t>/main/java/com/google/android/</a:t>
            </a:r>
            <a:r>
              <a:rPr lang="en-US" sz="2000" dirty="0" err="1"/>
              <a:t>gms</a:t>
            </a:r>
            <a:r>
              <a:rPr lang="en-US" sz="2000" dirty="0"/>
              <a:t>/location/sample/</a:t>
            </a:r>
            <a:r>
              <a:rPr lang="en-US" sz="2000" dirty="0" err="1"/>
              <a:t>locationupdates</a:t>
            </a:r>
            <a:r>
              <a:rPr lang="en-US" sz="2000" dirty="0"/>
              <a:t>/</a:t>
            </a:r>
            <a:r>
              <a:rPr lang="en-US" sz="2000" dirty="0" err="1"/>
              <a:t>MainActivity.java</a:t>
            </a:r>
            <a:endParaRPr lang="en-US" sz="2000" dirty="0"/>
          </a:p>
        </p:txBody>
      </p:sp>
    </p:spTree>
    <p:extLst>
      <p:ext uri="{BB962C8B-B14F-4D97-AF65-F5344CB8AC3E}">
        <p14:creationId xmlns:p14="http://schemas.microsoft.com/office/powerpoint/2010/main" val="450849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57625" y="696695"/>
            <a:ext cx="7715249" cy="646331"/>
          </a:xfrm>
          <a:prstGeom prst="rect">
            <a:avLst/>
          </a:prstGeom>
        </p:spPr>
        <p:txBody>
          <a:bodyPr wrap="square">
            <a:spAutoFit/>
          </a:bodyPr>
          <a:lstStyle/>
          <a:p>
            <a:r>
              <a:rPr lang="en-US" sz="3600" b="1" dirty="0"/>
              <a:t>18. Build </a:t>
            </a:r>
            <a:r>
              <a:rPr lang="en-US" sz="3600" dirty="0"/>
              <a:t>and </a:t>
            </a:r>
            <a:r>
              <a:rPr lang="en-US" sz="3600" b="1" dirty="0"/>
              <a:t>Run</a:t>
            </a:r>
          </a:p>
        </p:txBody>
      </p:sp>
      <p:sp>
        <p:nvSpPr>
          <p:cNvPr id="5" name="TextBox 4"/>
          <p:cNvSpPr txBox="1"/>
          <p:nvPr/>
        </p:nvSpPr>
        <p:spPr>
          <a:xfrm>
            <a:off x="3857625" y="1343026"/>
            <a:ext cx="7715250" cy="461665"/>
          </a:xfrm>
          <a:prstGeom prst="rect">
            <a:avLst/>
          </a:prstGeom>
          <a:noFill/>
        </p:spPr>
        <p:txBody>
          <a:bodyPr wrap="square" rtlCol="0">
            <a:spAutoFit/>
          </a:bodyPr>
          <a:lstStyle/>
          <a:p>
            <a:r>
              <a:rPr lang="en-US" sz="2400"/>
              <a:t>*</a:t>
            </a:r>
            <a:r>
              <a:rPr lang="en-US" sz="2400" dirty="0" err="1"/>
              <a:t>Jangan</a:t>
            </a:r>
            <a:r>
              <a:rPr lang="en-US" sz="2400" dirty="0"/>
              <a:t> </a:t>
            </a:r>
            <a:r>
              <a:rPr lang="en-US" sz="2400" dirty="0" err="1"/>
              <a:t>lupa</a:t>
            </a:r>
            <a:r>
              <a:rPr lang="en-US" sz="2400" dirty="0"/>
              <a:t> </a:t>
            </a:r>
            <a:r>
              <a:rPr lang="en-US" sz="2400" dirty="0" err="1"/>
              <a:t>nyalakan</a:t>
            </a:r>
            <a:r>
              <a:rPr lang="en-US" sz="2400" dirty="0"/>
              <a:t> GPS </a:t>
            </a:r>
            <a:r>
              <a:rPr lang="en-US" sz="2400" dirty="0" err="1"/>
              <a:t>pada</a:t>
            </a:r>
            <a:r>
              <a:rPr lang="en-US" sz="2400" dirty="0"/>
              <a:t> device</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7625" cy="6858000"/>
          </a:xfrm>
          <a:prstGeom prst="rect">
            <a:avLst/>
          </a:prstGeom>
        </p:spPr>
      </p:pic>
    </p:spTree>
    <p:extLst>
      <p:ext uri="{BB962C8B-B14F-4D97-AF65-F5344CB8AC3E}">
        <p14:creationId xmlns:p14="http://schemas.microsoft.com/office/powerpoint/2010/main" val="28169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19. </a:t>
            </a:r>
            <a:r>
              <a:rPr lang="en-US" sz="3600" b="1" dirty="0" err="1"/>
              <a:t>Kesimpulan</a:t>
            </a:r>
            <a:endParaRPr lang="en-US" sz="3600" b="1" dirty="0"/>
          </a:p>
        </p:txBody>
      </p:sp>
      <p:sp>
        <p:nvSpPr>
          <p:cNvPr id="5" name="TextBox 4"/>
          <p:cNvSpPr txBox="1"/>
          <p:nvPr/>
        </p:nvSpPr>
        <p:spPr>
          <a:xfrm>
            <a:off x="633413" y="1343026"/>
            <a:ext cx="10939462" cy="3785652"/>
          </a:xfrm>
          <a:prstGeom prst="rect">
            <a:avLst/>
          </a:prstGeom>
          <a:noFill/>
        </p:spPr>
        <p:txBody>
          <a:bodyPr wrap="square" rtlCol="0">
            <a:spAutoFit/>
          </a:bodyPr>
          <a:lstStyle/>
          <a:p>
            <a:pPr marL="457200" indent="-457200">
              <a:buFont typeface="+mj-lt"/>
              <a:buAutoNum type="arabicPeriod"/>
            </a:pPr>
            <a:r>
              <a:rPr lang="en-US" sz="2400" dirty="0"/>
              <a:t>Kita </a:t>
            </a:r>
            <a:r>
              <a:rPr lang="en-US" sz="2400" dirty="0" err="1"/>
              <a:t>perlu</a:t>
            </a:r>
            <a:r>
              <a:rPr lang="en-US" sz="2400" dirty="0"/>
              <a:t> </a:t>
            </a:r>
            <a:r>
              <a:rPr lang="en-US" sz="2400" dirty="0" err="1"/>
              <a:t>membuat</a:t>
            </a:r>
            <a:r>
              <a:rPr lang="en-US" sz="2400" dirty="0"/>
              <a:t> Project </a:t>
            </a:r>
            <a:r>
              <a:rPr lang="en-US" sz="2400" dirty="0" err="1"/>
              <a:t>Baru</a:t>
            </a:r>
            <a:r>
              <a:rPr lang="en-US" sz="2400" dirty="0"/>
              <a:t> di Google Developer Console </a:t>
            </a:r>
            <a:r>
              <a:rPr lang="en-US" sz="2400" dirty="0" err="1"/>
              <a:t>untuk</a:t>
            </a:r>
            <a:r>
              <a:rPr lang="en-US" sz="2400" dirty="0"/>
              <a:t> </a:t>
            </a:r>
            <a:r>
              <a:rPr lang="en-US" sz="2400" dirty="0" err="1"/>
              <a:t>mendapatkan</a:t>
            </a:r>
            <a:r>
              <a:rPr lang="en-US" sz="2400" dirty="0"/>
              <a:t> API key. API key </a:t>
            </a:r>
            <a:r>
              <a:rPr lang="en-US" sz="2400" dirty="0" err="1"/>
              <a:t>tersebut</a:t>
            </a:r>
            <a:r>
              <a:rPr lang="en-US" sz="2400" dirty="0"/>
              <a:t> </a:t>
            </a:r>
            <a:r>
              <a:rPr lang="en-US" sz="2400" dirty="0" err="1"/>
              <a:t>akan</a:t>
            </a:r>
            <a:r>
              <a:rPr lang="en-US" sz="2400" dirty="0"/>
              <a:t> </a:t>
            </a:r>
            <a:r>
              <a:rPr lang="en-US" sz="2400" dirty="0" err="1"/>
              <a:t>digunakan</a:t>
            </a:r>
            <a:r>
              <a:rPr lang="en-US" sz="2400" dirty="0"/>
              <a:t> </a:t>
            </a:r>
            <a:r>
              <a:rPr lang="en-US" sz="2400" dirty="0" err="1"/>
              <a:t>aplikasi</a:t>
            </a:r>
            <a:r>
              <a:rPr lang="en-US" sz="2400" dirty="0"/>
              <a:t> </a:t>
            </a:r>
            <a:r>
              <a:rPr lang="en-US" sz="2400" dirty="0" err="1"/>
              <a:t>untuk</a:t>
            </a:r>
            <a:r>
              <a:rPr lang="en-US" sz="2400" dirty="0"/>
              <a:t> </a:t>
            </a:r>
            <a:r>
              <a:rPr lang="en-US" sz="2400" dirty="0" err="1"/>
              <a:t>dapat</a:t>
            </a:r>
            <a:r>
              <a:rPr lang="en-US" sz="2400" dirty="0"/>
              <a:t> </a:t>
            </a:r>
            <a:r>
              <a:rPr lang="en-US" sz="2400" dirty="0" err="1"/>
              <a:t>menampilkan</a:t>
            </a:r>
            <a:r>
              <a:rPr lang="en-US" sz="2400" dirty="0"/>
              <a:t> </a:t>
            </a:r>
            <a:r>
              <a:rPr lang="en-US" sz="2400" dirty="0" err="1"/>
              <a:t>halaman</a:t>
            </a:r>
            <a:r>
              <a:rPr lang="en-US" sz="2400" dirty="0"/>
              <a:t> Google Maps</a:t>
            </a:r>
          </a:p>
          <a:p>
            <a:pPr marL="457200" indent="-457200">
              <a:buFont typeface="+mj-lt"/>
              <a:buAutoNum type="arabicPeriod"/>
            </a:pPr>
            <a:r>
              <a:rPr lang="en-US" sz="2400" dirty="0" err="1"/>
              <a:t>Mengakses</a:t>
            </a:r>
            <a:r>
              <a:rPr lang="en-US" sz="2400" dirty="0"/>
              <a:t> </a:t>
            </a:r>
            <a:r>
              <a:rPr lang="en-US" sz="2400" dirty="0" err="1"/>
              <a:t>lokasi</a:t>
            </a:r>
            <a:r>
              <a:rPr lang="en-US" sz="2400" dirty="0"/>
              <a:t> device </a:t>
            </a:r>
            <a:r>
              <a:rPr lang="en-US" sz="2400" dirty="0" err="1"/>
              <a:t>pengguna</a:t>
            </a:r>
            <a:r>
              <a:rPr lang="en-US" sz="2400" dirty="0"/>
              <a:t> </a:t>
            </a:r>
            <a:r>
              <a:rPr lang="en-US" sz="2400" dirty="0" err="1"/>
              <a:t>memerlukan</a:t>
            </a:r>
            <a:r>
              <a:rPr lang="en-US" sz="2400" dirty="0"/>
              <a:t> </a:t>
            </a:r>
            <a:r>
              <a:rPr lang="en-US" sz="2400" dirty="0" err="1"/>
              <a:t>layanan</a:t>
            </a:r>
            <a:r>
              <a:rPr lang="en-US" sz="2400" dirty="0"/>
              <a:t> (service) </a:t>
            </a:r>
            <a:r>
              <a:rPr lang="en-US" sz="2400" dirty="0" err="1"/>
              <a:t>dari</a:t>
            </a:r>
            <a:r>
              <a:rPr lang="en-US" sz="2400" dirty="0"/>
              <a:t> Google Play, </a:t>
            </a:r>
            <a:r>
              <a:rPr lang="en-US" sz="2400" dirty="0" err="1"/>
              <a:t>maka</a:t>
            </a:r>
            <a:r>
              <a:rPr lang="en-US" sz="2400" dirty="0"/>
              <a:t> </a:t>
            </a:r>
            <a:r>
              <a:rPr lang="en-US" sz="2400" dirty="0" err="1"/>
              <a:t>kita</a:t>
            </a:r>
            <a:r>
              <a:rPr lang="en-US" sz="2400" dirty="0"/>
              <a:t> </a:t>
            </a:r>
            <a:r>
              <a:rPr lang="en-US" sz="2400" dirty="0" err="1"/>
              <a:t>gunakan</a:t>
            </a:r>
            <a:r>
              <a:rPr lang="en-US" sz="2400" dirty="0"/>
              <a:t> </a:t>
            </a:r>
            <a:r>
              <a:rPr lang="en-US" sz="2400" dirty="0" err="1"/>
              <a:t>GoogleApiClient</a:t>
            </a:r>
            <a:r>
              <a:rPr lang="en-US" sz="2400" dirty="0"/>
              <a:t> </a:t>
            </a:r>
            <a:r>
              <a:rPr lang="en-US" sz="2400" dirty="0" err="1"/>
              <a:t>sebagai</a:t>
            </a:r>
            <a:r>
              <a:rPr lang="en-US" sz="2400" dirty="0"/>
              <a:t> </a:t>
            </a:r>
            <a:r>
              <a:rPr lang="en-US" sz="2400" dirty="0" err="1"/>
              <a:t>jalan</a:t>
            </a:r>
            <a:r>
              <a:rPr lang="en-US" sz="2400" dirty="0"/>
              <a:t> </a:t>
            </a:r>
            <a:r>
              <a:rPr lang="en-US" sz="2400" dirty="0" err="1"/>
              <a:t>untuk</a:t>
            </a:r>
            <a:r>
              <a:rPr lang="en-US" sz="2400" dirty="0"/>
              <a:t> </a:t>
            </a:r>
            <a:r>
              <a:rPr lang="en-US" sz="2400" dirty="0" err="1"/>
              <a:t>menghubungkan</a:t>
            </a:r>
            <a:r>
              <a:rPr lang="en-US" sz="2400" dirty="0"/>
              <a:t> </a:t>
            </a:r>
            <a:r>
              <a:rPr lang="en-US" sz="2400" dirty="0" err="1"/>
              <a:t>dengan</a:t>
            </a:r>
            <a:r>
              <a:rPr lang="en-US" sz="2400" dirty="0"/>
              <a:t> </a:t>
            </a:r>
            <a:r>
              <a:rPr lang="en-US" sz="2400" dirty="0" err="1"/>
              <a:t>layanan</a:t>
            </a:r>
            <a:r>
              <a:rPr lang="en-US" sz="2400" dirty="0"/>
              <a:t> Google Play.</a:t>
            </a:r>
          </a:p>
          <a:p>
            <a:pPr marL="457200" indent="-457200">
              <a:buFont typeface="+mj-lt"/>
              <a:buAutoNum type="arabicPeriod"/>
            </a:pPr>
            <a:r>
              <a:rPr lang="en-US" sz="2400" dirty="0" err="1"/>
              <a:t>Beberapa</a:t>
            </a:r>
            <a:r>
              <a:rPr lang="en-US" sz="2400" dirty="0"/>
              <a:t> method yang </a:t>
            </a:r>
            <a:r>
              <a:rPr lang="en-US" sz="2400" dirty="0" err="1"/>
              <a:t>digunakan</a:t>
            </a:r>
            <a:r>
              <a:rPr lang="en-US" sz="2400" dirty="0"/>
              <a:t> </a:t>
            </a:r>
            <a:r>
              <a:rPr lang="en-US" sz="2400" dirty="0" err="1"/>
              <a:t>cukup</a:t>
            </a:r>
            <a:r>
              <a:rPr lang="en-US" sz="2400" dirty="0"/>
              <a:t> </a:t>
            </a:r>
            <a:r>
              <a:rPr lang="en-US" sz="2400" dirty="0" err="1"/>
              <a:t>sensitif</a:t>
            </a:r>
            <a:r>
              <a:rPr lang="en-US" sz="2400" dirty="0"/>
              <a:t> </a:t>
            </a:r>
            <a:r>
              <a:rPr lang="en-US" sz="2400" dirty="0" err="1"/>
              <a:t>terhadap</a:t>
            </a:r>
            <a:r>
              <a:rPr lang="en-US" sz="2400" dirty="0"/>
              <a:t> </a:t>
            </a:r>
            <a:r>
              <a:rPr lang="en-US" sz="2400" dirty="0" err="1"/>
              <a:t>privasi</a:t>
            </a:r>
            <a:r>
              <a:rPr lang="en-US" sz="2400" dirty="0"/>
              <a:t> </a:t>
            </a:r>
            <a:r>
              <a:rPr lang="en-US" sz="2400" dirty="0" err="1"/>
              <a:t>pengguna</a:t>
            </a:r>
            <a:r>
              <a:rPr lang="en-US" sz="2400" dirty="0"/>
              <a:t>, </a:t>
            </a:r>
            <a:r>
              <a:rPr lang="en-US" sz="2400" dirty="0" err="1"/>
              <a:t>maka</a:t>
            </a:r>
            <a:r>
              <a:rPr lang="en-US" sz="2400" dirty="0"/>
              <a:t> </a:t>
            </a:r>
            <a:r>
              <a:rPr lang="en-US" sz="2400" dirty="0" err="1"/>
              <a:t>dari</a:t>
            </a:r>
            <a:r>
              <a:rPr lang="en-US" sz="2400" dirty="0"/>
              <a:t> </a:t>
            </a:r>
            <a:r>
              <a:rPr lang="en-US" sz="2400" dirty="0" err="1"/>
              <a:t>itu</a:t>
            </a:r>
            <a:r>
              <a:rPr lang="en-US" sz="2400" dirty="0"/>
              <a:t> </a:t>
            </a:r>
            <a:r>
              <a:rPr lang="en-US" sz="2400" dirty="0" err="1"/>
              <a:t>diperlukan</a:t>
            </a:r>
            <a:r>
              <a:rPr lang="en-US" sz="2400" dirty="0"/>
              <a:t> </a:t>
            </a:r>
            <a:r>
              <a:rPr lang="en-US" sz="2400" b="1" i="1" dirty="0" err="1"/>
              <a:t>requestPermissions</a:t>
            </a:r>
            <a:r>
              <a:rPr lang="en-US" sz="2400" b="1" i="1" dirty="0"/>
              <a:t> </a:t>
            </a:r>
            <a:r>
              <a:rPr lang="en-US" sz="2400" dirty="0" err="1"/>
              <a:t>kepada</a:t>
            </a:r>
            <a:r>
              <a:rPr lang="en-US" sz="2400" dirty="0"/>
              <a:t> </a:t>
            </a:r>
            <a:r>
              <a:rPr lang="en-US" sz="2400" dirty="0" err="1"/>
              <a:t>pengguna</a:t>
            </a:r>
            <a:r>
              <a:rPr lang="en-US" sz="2400" dirty="0"/>
              <a:t> agar </a:t>
            </a:r>
            <a:r>
              <a:rPr lang="en-US" sz="2400" dirty="0" err="1"/>
              <a:t>aplikasi</a:t>
            </a:r>
            <a:r>
              <a:rPr lang="en-US" sz="2400" dirty="0"/>
              <a:t> </a:t>
            </a:r>
            <a:r>
              <a:rPr lang="en-US" sz="2400" dirty="0" err="1"/>
              <a:t>diberi</a:t>
            </a:r>
            <a:r>
              <a:rPr lang="en-US" sz="2400" dirty="0"/>
              <a:t> </a:t>
            </a:r>
            <a:r>
              <a:rPr lang="en-US" sz="2400" dirty="0" err="1"/>
              <a:t>akses</a:t>
            </a:r>
            <a:r>
              <a:rPr lang="en-US" sz="2400" dirty="0"/>
              <a:t> </a:t>
            </a:r>
            <a:r>
              <a:rPr lang="en-US" sz="2400" dirty="0" err="1"/>
              <a:t>untuk</a:t>
            </a:r>
            <a:r>
              <a:rPr lang="en-US" sz="2400" dirty="0"/>
              <a:t> </a:t>
            </a:r>
            <a:r>
              <a:rPr lang="en-US" sz="2400" dirty="0" err="1"/>
              <a:t>menjalankan</a:t>
            </a:r>
            <a:r>
              <a:rPr lang="en-US" sz="2400" dirty="0"/>
              <a:t> method-method </a:t>
            </a:r>
            <a:r>
              <a:rPr lang="en-US" sz="2400" dirty="0" err="1"/>
              <a:t>tersebut</a:t>
            </a:r>
            <a:r>
              <a:rPr lang="en-US" sz="2400" dirty="0"/>
              <a:t>, </a:t>
            </a:r>
            <a:r>
              <a:rPr lang="en-US" sz="2400" dirty="0" err="1"/>
              <a:t>terutama</a:t>
            </a:r>
            <a:r>
              <a:rPr lang="en-US" sz="2400" dirty="0"/>
              <a:t> </a:t>
            </a:r>
            <a:r>
              <a:rPr lang="en-US" sz="2400" dirty="0" err="1"/>
              <a:t>untuk</a:t>
            </a:r>
            <a:r>
              <a:rPr lang="en-US" sz="2400" dirty="0"/>
              <a:t> </a:t>
            </a:r>
            <a:r>
              <a:rPr lang="en-US" sz="2400" dirty="0" err="1"/>
              <a:t>pengguna</a:t>
            </a:r>
            <a:r>
              <a:rPr lang="en-US" sz="2400" dirty="0"/>
              <a:t> android </a:t>
            </a:r>
            <a:r>
              <a:rPr lang="en-US" sz="2400" dirty="0" err="1"/>
              <a:t>versi</a:t>
            </a:r>
            <a:r>
              <a:rPr lang="en-US" sz="2400" dirty="0"/>
              <a:t> </a:t>
            </a:r>
            <a:r>
              <a:rPr lang="en-US" sz="2400" dirty="0" err="1"/>
              <a:t>diatas</a:t>
            </a:r>
            <a:r>
              <a:rPr lang="en-US" sz="2400" dirty="0"/>
              <a:t> 6.0 (API </a:t>
            </a:r>
            <a:r>
              <a:rPr lang="en-US" sz="2400" dirty="0" err="1"/>
              <a:t>diatas</a:t>
            </a:r>
            <a:r>
              <a:rPr lang="en-US" sz="2400" dirty="0"/>
              <a:t> 23)</a:t>
            </a:r>
            <a:endParaRPr lang="en-US" sz="2400" b="1" i="1" dirty="0"/>
          </a:p>
        </p:txBody>
      </p:sp>
    </p:spTree>
    <p:extLst>
      <p:ext uri="{BB962C8B-B14F-4D97-AF65-F5344CB8AC3E}">
        <p14:creationId xmlns:p14="http://schemas.microsoft.com/office/powerpoint/2010/main" val="1032633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2908092"/>
            <a:ext cx="2755626" cy="646331"/>
          </a:xfrm>
          <a:prstGeom prst="rect">
            <a:avLst/>
          </a:prstGeom>
          <a:noFill/>
        </p:spPr>
        <p:txBody>
          <a:bodyPr wrap="none" rtlCol="0">
            <a:spAutoFit/>
          </a:bodyPr>
          <a:lstStyle/>
          <a:p>
            <a:r>
              <a:rPr lang="en-US" sz="3600" b="1" dirty="0" err="1"/>
              <a:t>Terima</a:t>
            </a:r>
            <a:r>
              <a:rPr lang="en-US" sz="3600" b="1" dirty="0"/>
              <a:t> </a:t>
            </a:r>
            <a:r>
              <a:rPr lang="en-US" sz="3600" b="1" dirty="0" err="1"/>
              <a:t>Kasih</a:t>
            </a:r>
            <a:endParaRPr lang="en-US" sz="3600" b="1" dirty="0"/>
          </a:p>
        </p:txBody>
      </p:sp>
    </p:spTree>
    <p:extLst>
      <p:ext uri="{BB962C8B-B14F-4D97-AF65-F5344CB8AC3E}">
        <p14:creationId xmlns:p14="http://schemas.microsoft.com/office/powerpoint/2010/main" val="181178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1010900" cy="523220"/>
          </a:xfrm>
          <a:prstGeom prst="rect">
            <a:avLst/>
          </a:prstGeom>
        </p:spPr>
        <p:txBody>
          <a:bodyPr wrap="square">
            <a:spAutoFit/>
          </a:bodyPr>
          <a:lstStyle/>
          <a:p>
            <a:r>
              <a:rPr lang="en-US" sz="2800" b="1"/>
              <a:t>2. </a:t>
            </a:r>
            <a:r>
              <a:rPr lang="en-US" sz="2800" b="1" err="1"/>
              <a:t>Buat</a:t>
            </a:r>
            <a:r>
              <a:rPr lang="en-US" sz="2800" b="1"/>
              <a:t> kelas baru yang berupa Implementasi LocationListener</a:t>
            </a:r>
            <a:endParaRPr lang="en-US" sz="2800" b="1" dirty="0"/>
          </a:p>
        </p:txBody>
      </p:sp>
      <p:sp>
        <p:nvSpPr>
          <p:cNvPr id="10" name="TextBox 9"/>
          <p:cNvSpPr txBox="1"/>
          <p:nvPr/>
        </p:nvSpPr>
        <p:spPr>
          <a:xfrm>
            <a:off x="890588" y="2566968"/>
            <a:ext cx="10496550" cy="1200329"/>
          </a:xfrm>
          <a:prstGeom prst="rect">
            <a:avLst/>
          </a:prstGeom>
          <a:noFill/>
        </p:spPr>
        <p:txBody>
          <a:bodyPr wrap="square" rtlCol="0">
            <a:spAutoFit/>
          </a:bodyPr>
          <a:lstStyle/>
          <a:p>
            <a:r>
              <a:rPr lang="en-US" sz="2400"/>
              <a:t>Implementasikan method2x agar secara otomatis di generate, dengan cara klik tanda lampu merah di pojok kiri, kemudian muncul windows pilihan method yang akan di-implementasi, .. Pilih semuanya</a:t>
            </a:r>
            <a:endParaRPr lang="en-US" sz="2400" dirty="0"/>
          </a:p>
        </p:txBody>
      </p:sp>
      <p:pic>
        <p:nvPicPr>
          <p:cNvPr id="2" name="Picture 1"/>
          <p:cNvPicPr>
            <a:picLocks noChangeAspect="1"/>
          </p:cNvPicPr>
          <p:nvPr/>
        </p:nvPicPr>
        <p:blipFill>
          <a:blip r:embed="rId3"/>
          <a:stretch>
            <a:fillRect/>
          </a:stretch>
        </p:blipFill>
        <p:spPr>
          <a:xfrm>
            <a:off x="1046006" y="1219915"/>
            <a:ext cx="6648450" cy="1114425"/>
          </a:xfrm>
          <a:prstGeom prst="rect">
            <a:avLst/>
          </a:prstGeom>
        </p:spPr>
      </p:pic>
      <p:pic>
        <p:nvPicPr>
          <p:cNvPr id="3" name="Picture 2"/>
          <p:cNvPicPr>
            <a:picLocks noChangeAspect="1"/>
          </p:cNvPicPr>
          <p:nvPr/>
        </p:nvPicPr>
        <p:blipFill>
          <a:blip r:embed="rId4"/>
          <a:stretch>
            <a:fillRect/>
          </a:stretch>
        </p:blipFill>
        <p:spPr>
          <a:xfrm>
            <a:off x="1046006" y="3874461"/>
            <a:ext cx="3686175" cy="1959669"/>
          </a:xfrm>
          <a:prstGeom prst="rect">
            <a:avLst/>
          </a:prstGeom>
        </p:spPr>
      </p:pic>
    </p:spTree>
    <p:extLst>
      <p:ext uri="{BB962C8B-B14F-4D97-AF65-F5344CB8AC3E}">
        <p14:creationId xmlns:p14="http://schemas.microsoft.com/office/powerpoint/2010/main" val="8317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3. onLocationChanged</a:t>
            </a:r>
            <a:endParaRPr lang="en-US" sz="3600" b="1" dirty="0"/>
          </a:p>
        </p:txBody>
      </p:sp>
      <p:sp>
        <p:nvSpPr>
          <p:cNvPr id="10" name="TextBox 9"/>
          <p:cNvSpPr txBox="1"/>
          <p:nvPr/>
        </p:nvSpPr>
        <p:spPr>
          <a:xfrm>
            <a:off x="759855" y="1327641"/>
            <a:ext cx="11084484" cy="1200329"/>
          </a:xfrm>
          <a:prstGeom prst="rect">
            <a:avLst/>
          </a:prstGeom>
          <a:noFill/>
        </p:spPr>
        <p:txBody>
          <a:bodyPr wrap="square" rtlCol="0">
            <a:spAutoFit/>
          </a:bodyPr>
          <a:lstStyle/>
          <a:p>
            <a:r>
              <a:rPr lang="en-US" sz="2400"/>
              <a:t>Fungsi/Method onLocationChanged yang akan di kerjakan oleh program ketika menerima perubahan lokasi dari device, isikan perubahan itu akan di tangkap dan di set di textview.</a:t>
            </a:r>
            <a:endParaRPr lang="en-US" sz="2400" dirty="0"/>
          </a:p>
        </p:txBody>
      </p:sp>
      <p:sp>
        <p:nvSpPr>
          <p:cNvPr id="7" name="Rectangle 3"/>
          <p:cNvSpPr>
            <a:spLocks noChangeArrowheads="1"/>
          </p:cNvSpPr>
          <p:nvPr/>
        </p:nvSpPr>
        <p:spPr bwMode="auto">
          <a:xfrm>
            <a:off x="633413" y="2527970"/>
            <a:ext cx="1073863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class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lokasiListener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LocationListener{</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TextView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onLocationChanged(Location location)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(TextView)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txtLong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(TextView)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.setText(String.</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(location.getLatitude()));</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.setText(String.</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(location.getLongitude()));</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(getBaseContext(),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"GPS capture"</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1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4. requestLocationUpdates</a:t>
            </a:r>
            <a:endParaRPr lang="en-US" sz="3600" b="1" dirty="0"/>
          </a:p>
        </p:txBody>
      </p:sp>
      <p:sp>
        <p:nvSpPr>
          <p:cNvPr id="10" name="TextBox 9"/>
          <p:cNvSpPr txBox="1"/>
          <p:nvPr/>
        </p:nvSpPr>
        <p:spPr>
          <a:xfrm>
            <a:off x="746975" y="1343026"/>
            <a:ext cx="11097364" cy="2862322"/>
          </a:xfrm>
          <a:prstGeom prst="rect">
            <a:avLst/>
          </a:prstGeom>
          <a:noFill/>
        </p:spPr>
        <p:txBody>
          <a:bodyPr wrap="square" rtlCol="0">
            <a:spAutoFit/>
          </a:bodyPr>
          <a:lstStyle/>
          <a:p>
            <a:r>
              <a:rPr lang="en-US" sz="2000"/>
              <a:t>Method/fungsi yang ada di LocationManager Fungsi/Method pada requestLocationUpdates()  adalah  jenis  system  yang  digunakan  untuk  menentukan  lokasi, terdapat 4 argument:</a:t>
            </a:r>
          </a:p>
          <a:p>
            <a:pPr marL="457200" indent="-457200">
              <a:buAutoNum type="arabicPeriod"/>
            </a:pPr>
            <a:r>
              <a:rPr lang="en-US" sz="2000"/>
              <a:t>Argumen pertama: berisi tipe sinyal yang di tangkap : LocationManager.GPS_PROVIDER, jika ingin menangkap dari sinyal Wifi, diganti dengan  NETWORK_PROVIDER</a:t>
            </a:r>
          </a:p>
          <a:p>
            <a:pPr marL="457200" indent="-457200">
              <a:buAutoNum type="arabicPeriod"/>
            </a:pPr>
            <a:r>
              <a:rPr lang="en-US" sz="2000"/>
              <a:t>Argumen ke dua: </a:t>
            </a:r>
            <a:r>
              <a:rPr lang="fi-FI" sz="2000"/>
              <a:t>minimal waktu aplikasi melakukan update, Jika minimal  waktu  diisi  60000  (ms)  maka  aplikasi akan  melakukan  update  setiap  6  detik</a:t>
            </a:r>
          </a:p>
          <a:p>
            <a:pPr marL="457200" indent="-457200">
              <a:buAutoNum type="arabicPeriod"/>
            </a:pPr>
            <a:r>
              <a:rPr lang="fi-FI" sz="2000"/>
              <a:t>Argumen ke tiga:  jarak  minimal, jika di isi angka  200  (m)  maka  aplikasi  akan  melakukan  update  setiap  melakukan  perpindahan  sejauh  lebih  dari  200m </a:t>
            </a:r>
          </a:p>
          <a:p>
            <a:pPr marL="457200" indent="-457200">
              <a:buAutoNum type="arabicPeriod"/>
            </a:pPr>
            <a:r>
              <a:rPr lang="fi-FI" sz="2000"/>
              <a:t>Argumen keempat:  kelas yang menangkap setiap terjadi proses update lokasi</a:t>
            </a:r>
            <a:endParaRPr lang="en-US" sz="2000" dirty="0"/>
          </a:p>
        </p:txBody>
      </p:sp>
    </p:spTree>
    <p:extLst>
      <p:ext uri="{BB962C8B-B14F-4D97-AF65-F5344CB8AC3E}">
        <p14:creationId xmlns:p14="http://schemas.microsoft.com/office/powerpoint/2010/main" val="76777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Update Lokasi</a:t>
            </a:r>
            <a:endParaRPr lang="en-US" sz="3600" b="1" dirty="0"/>
          </a:p>
        </p:txBody>
      </p:sp>
      <p:sp>
        <p:nvSpPr>
          <p:cNvPr id="10" name="TextBox 9"/>
          <p:cNvSpPr txBox="1"/>
          <p:nvPr/>
        </p:nvSpPr>
        <p:spPr>
          <a:xfrm>
            <a:off x="746975" y="1343026"/>
            <a:ext cx="11097364" cy="2862322"/>
          </a:xfrm>
          <a:prstGeom prst="rect">
            <a:avLst/>
          </a:prstGeom>
          <a:noFill/>
        </p:spPr>
        <p:txBody>
          <a:bodyPr wrap="square" rtlCol="0">
            <a:spAutoFit/>
          </a:bodyPr>
          <a:lstStyle/>
          <a:p>
            <a:r>
              <a:rPr lang="en-US" sz="2000"/>
              <a:t>Saat  terjadi  perubahan  lokasi  atau  saat  proses  update  lokasi  berlangsung,  aplikasi  mengirim  sebuah  sinyal  yang  kemudian  ditangkap  oleh  class  LocationListener.  Didalam  class ini, terdapat 4 method dengan rincian sebagai berikut </a:t>
            </a:r>
          </a:p>
          <a:p>
            <a:endParaRPr lang="en-US" sz="2000"/>
          </a:p>
          <a:p>
            <a:pPr marL="457200" indent="-457200">
              <a:buFont typeface="+mj-lt"/>
              <a:buAutoNum type="arabicPeriod"/>
            </a:pPr>
            <a:r>
              <a:rPr lang="en-US" sz="2000"/>
              <a:t> onLocationChanged(),  dieksekusi  ketika  terjadi  perubahan lokasi</a:t>
            </a:r>
          </a:p>
          <a:p>
            <a:pPr marL="457200" indent="-457200">
              <a:buFont typeface="+mj-lt"/>
              <a:buAutoNum type="arabicPeriod"/>
            </a:pPr>
            <a:r>
              <a:rPr lang="en-US" sz="2000"/>
              <a:t> onProviderDisabled(),  diekseskusi  saat  provider  tidak aktif</a:t>
            </a:r>
          </a:p>
          <a:p>
            <a:pPr marL="457200" indent="-457200">
              <a:buFont typeface="+mj-lt"/>
              <a:buAutoNum type="arabicPeriod"/>
            </a:pPr>
            <a:r>
              <a:rPr lang="en-US" sz="2000"/>
              <a:t> onProviderEnabled(), dipanggil saat provider aktif</a:t>
            </a:r>
          </a:p>
          <a:p>
            <a:pPr marL="457200" indent="-457200">
              <a:buFont typeface="+mj-lt"/>
              <a:buAutoNum type="arabicPeriod"/>
            </a:pPr>
            <a:r>
              <a:rPr lang="en-US" sz="2000"/>
              <a:t>onStatusChanged(),  dipanggil  saat  terjadi  perubahan status pada provider seperti  OUT_OF_SERVICE, AVAILABLE, atau TEMPORARILY_UNAVAILABLE</a:t>
            </a:r>
            <a:endParaRPr lang="en-US" sz="2000" dirty="0"/>
          </a:p>
        </p:txBody>
      </p:sp>
    </p:spTree>
    <p:extLst>
      <p:ext uri="{BB962C8B-B14F-4D97-AF65-F5344CB8AC3E}">
        <p14:creationId xmlns:p14="http://schemas.microsoft.com/office/powerpoint/2010/main" val="227941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a:t>5. Kode di Kelas utama untuk menangkap posisi</a:t>
            </a:r>
            <a:endParaRPr lang="en-US" sz="3600" b="1" dirty="0"/>
          </a:p>
        </p:txBody>
      </p:sp>
      <p:sp>
        <p:nvSpPr>
          <p:cNvPr id="2" name="Rectangle 1"/>
          <p:cNvSpPr>
            <a:spLocks noChangeArrowheads="1"/>
          </p:cNvSpPr>
          <p:nvPr/>
        </p:nvSpPr>
        <p:spPr bwMode="auto">
          <a:xfrm>
            <a:off x="796992" y="866507"/>
            <a:ext cx="10394749"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mylocationManager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(LocationManager) getSystemService</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(Context.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LOCATION_SERVICE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mylocationListener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lokasiListener();</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mylocationManager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.requestLocationUpdates</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(LocationManager.</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GPS_PROVIDER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200</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mylocationListener</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796992" y="3817193"/>
            <a:ext cx="9942490" cy="1015663"/>
          </a:xfrm>
          <a:prstGeom prst="rect">
            <a:avLst/>
          </a:prstGeom>
          <a:noFill/>
        </p:spPr>
        <p:txBody>
          <a:bodyPr wrap="square" rtlCol="0">
            <a:spAutoFit/>
          </a:bodyPr>
          <a:lstStyle/>
          <a:p>
            <a:r>
              <a:rPr lang="en-US" sz="2000"/>
              <a:t>Saat mengetikkan </a:t>
            </a:r>
            <a:r>
              <a:rPr lang="en-US" altLang="en-US" sz="2000" b="1">
                <a:solidFill>
                  <a:srgbClr val="660E7A"/>
                </a:solidFill>
                <a:latin typeface="Courier New" panose="02070309020205020404" pitchFamily="49" charset="0"/>
                <a:cs typeface="Courier New" panose="02070309020205020404" pitchFamily="49" charset="0"/>
              </a:rPr>
              <a:t>mylocationManager</a:t>
            </a:r>
            <a:r>
              <a:rPr lang="en-US" altLang="en-US" sz="2000">
                <a:solidFill>
                  <a:srgbClr val="000000"/>
                </a:solidFill>
                <a:latin typeface="Courier New" panose="02070309020205020404" pitchFamily="49" charset="0"/>
                <a:cs typeface="Courier New" panose="02070309020205020404" pitchFamily="49" charset="0"/>
              </a:rPr>
              <a:t>.requestLocationUpdates, program akan berwarna merah, lihat di pojok kiri tanda lampu untuk membetulkan agar tidak merah</a:t>
            </a:r>
            <a:endParaRPr lang="en-US" sz="2000" dirty="0"/>
          </a:p>
        </p:txBody>
      </p:sp>
      <p:pic>
        <p:nvPicPr>
          <p:cNvPr id="3" name="Picture 2"/>
          <p:cNvPicPr>
            <a:picLocks noChangeAspect="1"/>
          </p:cNvPicPr>
          <p:nvPr/>
        </p:nvPicPr>
        <p:blipFill>
          <a:blip r:embed="rId3"/>
          <a:stretch>
            <a:fillRect/>
          </a:stretch>
        </p:blipFill>
        <p:spPr>
          <a:xfrm>
            <a:off x="916077" y="4832856"/>
            <a:ext cx="7629525" cy="1266825"/>
          </a:xfrm>
          <a:prstGeom prst="rect">
            <a:avLst/>
          </a:prstGeom>
        </p:spPr>
      </p:pic>
    </p:spTree>
    <p:extLst>
      <p:ext uri="{BB962C8B-B14F-4D97-AF65-F5344CB8AC3E}">
        <p14:creationId xmlns:p14="http://schemas.microsoft.com/office/powerpoint/2010/main" val="173893170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1489</TotalTime>
  <Words>3521</Words>
  <Application>Microsoft Macintosh PowerPoint</Application>
  <PresentationFormat>Widescreen</PresentationFormat>
  <Paragraphs>190</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Schoolbook</vt:lpstr>
      <vt:lpstr>Corbel</vt:lpstr>
      <vt:lpstr>Courier New</vt:lpstr>
      <vt:lpstr>Headlines</vt:lpstr>
      <vt:lpstr>Google  GPS</vt:lpstr>
      <vt:lpstr>Teknologi mobile memiliki fitur LBS (Location Base Service), kegunaannya antara lain, mencari suatu lokasi,mempublish lokasi keberadaan kita, mencari rute jalan atau lainnya.  Sumber  LBS:  Agar mendapatkan  lokasi  dapat dari sumber GPS  ,  Network  Location  Provider  atau  bisa  juga  keduanya, Cell-id  (Simcard)  dan  wifi  adalah  contoh  Network  Location Provider.  Menentukan  lokasi  menggunakan  Android  bergantung kebutuhan semakin  akurat  suatu  lokasi  semakin boros  devicenya Hal yang diperhatikan menentukan lokasi: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MAPVIEW</vt:lpstr>
      <vt:lpstr>PowerPoint Presentation</vt:lpstr>
      <vt:lpstr>PowerPoint Presentation</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Mengubah Tipe Peta</vt:lpstr>
      <vt:lpstr>Mengubah Tipe Peta</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dc:title>
  <dc:creator>Stefanus Angggara</dc:creator>
  <cp:lastModifiedBy>dwi.syn@gmail.com</cp:lastModifiedBy>
  <cp:revision>70</cp:revision>
  <dcterms:created xsi:type="dcterms:W3CDTF">2016-11-01T13:11:02Z</dcterms:created>
  <dcterms:modified xsi:type="dcterms:W3CDTF">2023-11-02T12:22:52Z</dcterms:modified>
</cp:coreProperties>
</file>