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F7555E-A9A9-434E-9B66-F39A571E2810}">
  <a:tblStyle styleId="{55F7555E-A9A9-434E-9B66-F39A571E281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anishaluthra/quickstart" TargetMode="External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icrosoft/TypeScript" TargetMode="External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9.png"/><Relationship Id="rId13" Type="http://schemas.openxmlformats.org/officeDocument/2006/relationships/image" Target="../media/image1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10.png"/><Relationship Id="rId14" Type="http://schemas.openxmlformats.org/officeDocument/2006/relationships/hyperlink" Target="http://www.slideshare.net/deepusnath/javascript-frameworks-comparison-angular-knockout-ember-and-backbone" TargetMode="External"/><Relationship Id="rId5" Type="http://schemas.openxmlformats.org/officeDocument/2006/relationships/image" Target="../media/image05.png"/><Relationship Id="rId6" Type="http://schemas.openxmlformats.org/officeDocument/2006/relationships/image" Target="../media/image08.png"/><Relationship Id="rId7" Type="http://schemas.openxmlformats.org/officeDocument/2006/relationships/image" Target="../media/image07.png"/><Relationship Id="rId8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angularjs.org/tutorial" TargetMode="External"/><Relationship Id="rId4" Type="http://schemas.openxmlformats.org/officeDocument/2006/relationships/hyperlink" Target="https://docs.angularjs.org/api" TargetMode="External"/><Relationship Id="rId5" Type="http://schemas.openxmlformats.org/officeDocument/2006/relationships/hyperlink" Target="https://docs.angularjs.org/guide" TargetMode="External"/><Relationship Id="rId6" Type="http://schemas.openxmlformats.org/officeDocument/2006/relationships/hyperlink" Target="https://angular.io/docs/ts/latest/guide/cheatsheet.html" TargetMode="External"/><Relationship Id="rId7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://blog.orbitone.com/post/Angularjs-the-Model-View-Whatever-javascript-framework1" TargetMode="External"/><Relationship Id="rId5" Type="http://schemas.openxmlformats.org/officeDocument/2006/relationships/hyperlink" Target="https://www.typescriptlang.org/index.html" TargetMode="External"/><Relationship Id="rId6" Type="http://schemas.openxmlformats.org/officeDocument/2006/relationships/hyperlink" Target="https://angular.io/docs/ts/latest/guide/forms.html#!#ngModel" TargetMode="External"/><Relationship Id="rId7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Angular JS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By Google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49475" y="4673100"/>
            <a:ext cx="4032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Author: </a:t>
            </a:r>
            <a:r>
              <a:rPr lang="en">
                <a:solidFill>
                  <a:srgbClr val="D9D9D9"/>
                </a:solidFill>
              </a:rPr>
              <a:t> Manisha Luthra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50" y="807374"/>
            <a:ext cx="3471899" cy="9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76200" y="4704600"/>
            <a:ext cx="2320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Source: https://angular.io/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- Building Blocks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26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main building blocks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category encompassing value, function or feature that app needs. Available for injection.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logging service, app config, ..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Important application design pattern.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provides its own dependency injection	framework. Service exposes getter that returns data. @Injectable decorator is important above this Service class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53700" y="1595450"/>
            <a:ext cx="11268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Service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{      }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47" y="1912937"/>
            <a:ext cx="410604" cy="4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Cross Platform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Web Apps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web platform capabilities.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native mobile apps.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Desktop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for Mac, Windows, Linux for web plus ability to access native OS APIs.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768375" y="1112375"/>
            <a:ext cx="42993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Speed &amp; Performance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 generation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Turn templates into highly optimized JS 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Universal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Near-instant rendering in just HTML and CSS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Code Splitting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Auto code splitting 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Only load code required to render the 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Productivity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Templates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Create quickly UI views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Angular CLI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tools - build fast, deploy instant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IDEs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768375" y="1152475"/>
            <a:ext cx="42993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Full Development Story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Testing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Karma for unit tests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Protractor to make scenario run fast and stable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Animation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 high performance animation with minimal effort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Accessibility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start - 5 min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https://github.com/manishaluthra/quickstart</a:t>
            </a:r>
            <a:r>
              <a:rPr lang="en"/>
              <a:t> ( forked ;)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Verify that you are running at least node v5.x.x and npm 3.x.x (package mgr for JS) by running node -v and npm -v in a terminal/console window.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i="1" lang="en"/>
              <a:t>nvm</a:t>
            </a:r>
            <a:r>
              <a:rPr lang="en"/>
              <a:t> to update node,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update npm by: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npm install npm -g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start - Steps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Prerequisite: Node.js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Package definition and configuration files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package.json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Npm package configuration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dependencies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devDependencies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start - Dependencies - Npm package configuration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62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package categories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e</a:t>
            </a:r>
            <a:r>
              <a:rPr lang="en"/>
              <a:t>.g., @angular/core, @angular/common, @angular/compiler, @angular/http, ..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Polyfills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e.g., core-js, reflect-metadata, rxjs and zone.js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Other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e.g., angular2-in-memory-web-api, bootstrap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 - Brief Overview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Developed by Microsoft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https://github.com/Microsoft/TypeScript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release: October, 2012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Stable release: January 2016, v1.8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JavaScript that scales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Superset of JavaScript that compiles to plain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Supports class based object-oriented programming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 - Features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 interface Person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firstName: string;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lastName: string;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greet(person: Person)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“Hello, “ + person.firstName + “ ”+person.lastName; 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var user = { firstName: “Manisha”, lastName: “Luthra”};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document.body.innerHTML = greeter(user);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 - Features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(continued…)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 class Student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fullName: string;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constructor(public firstName, public middleName, public lastName)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this.fullName = firstName + “ “+ middleName+ “ “ + lastName;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greet(person: Person)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var user = new Student(“Manisha”, “K.”, “Luthra”);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document.body.innerHTML = greeter(user);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850" y="1355350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cover?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456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JS?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AngularJS?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MV* or MVW?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AngularJS 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Start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- Brief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812250" y="1152475"/>
            <a:ext cx="3000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Demo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Comparison - “Big 4”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(1/2) - Template and Component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23275" y="1362175"/>
            <a:ext cx="860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Start from Quick Start or clone </a:t>
            </a:r>
          </a:p>
          <a:p>
            <a:pPr indent="-342900" lvl="0" marL="457200">
              <a:spcBef>
                <a:spcPts val="0"/>
              </a:spcBef>
              <a:buClr>
                <a:srgbClr val="D9D9D9"/>
              </a:buClr>
              <a:buSzPct val="1000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$ npm start (starts TypeScript compiler, have it watch for changes, and start our server </a:t>
            </a: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update app.component.ts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import { Component } from '@angular/core';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selector: 'my-app',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template: '&lt;h1&gt;{{title}}&lt;/h1&gt;&lt;h2&gt;{{hero}}&lt;/h2&gt;'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export class AppComponent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title = 'Angular 2 Tour';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hero = 'SAP Hana';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(2/2) - Two way binding by directive 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584900" y="855025"/>
            <a:ext cx="336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export class AppComponent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title = 'Angular 2 Tour';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company: Company =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	id: 1;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	name: 'SAP AG'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304800" y="1524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import { Component } from '@angular/core';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selector: 'my-app',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template:` &lt;h1&gt;{{title}}&lt;/h1&gt;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&lt;h2&gt;{{company.name}} details!&lt;/h2&gt;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&lt;div&gt;&lt;label&gt;id: &lt;/label&gt;{{company.id}}&lt;/div&gt;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  &lt;label&gt;name: &lt;/label&gt;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  &lt;input [(</a:t>
            </a:r>
            <a:r>
              <a:rPr b="1" lang="en">
                <a:solidFill>
                  <a:srgbClr val="D9D9D9"/>
                </a:solidFill>
              </a:rPr>
              <a:t>ngModel</a:t>
            </a:r>
            <a:r>
              <a:rPr lang="en">
                <a:solidFill>
                  <a:srgbClr val="D9D9D9"/>
                </a:solidFill>
              </a:rPr>
              <a:t>)]="company.name" placeholder="name"&gt;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		`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Competitive JS Frameworks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“Big 4” JS Frameworks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Knockout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Backbone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React-Ember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Angular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4 - Comparison Matrix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Shape 266"/>
          <p:cNvGraphicFramePr/>
          <p:nvPr/>
        </p:nvGraphicFramePr>
        <p:xfrm>
          <a:off x="1177900" y="11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{55F7555E-A9A9-434E-9B66-F39A571E2810}</a:tableStyleId>
              </a:tblPr>
              <a:tblGrid>
                <a:gridCol w="1832125"/>
                <a:gridCol w="1177375"/>
                <a:gridCol w="1186600"/>
                <a:gridCol w="1186600"/>
                <a:gridCol w="118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Features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Backbone.js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Ember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Knockout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AngularJS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Open source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Quick start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No Dependencies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Data Binding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View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Community support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Third-party libraries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1850" y="1988413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197463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19922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50" y="19922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1850" y="2369413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238108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2408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50" y="2408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2789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2789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850" y="2791562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2773763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050" y="316878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3170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0775" y="3172575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4125" y="3206175"/>
            <a:ext cx="370334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4075" y="3206175"/>
            <a:ext cx="370334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850" y="3178126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3170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7775" y="3172575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2275" y="3551650"/>
            <a:ext cx="370325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3551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050" y="354978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3568476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10">
            <a:alphaModFix/>
          </a:blip>
          <a:srcRect b="15490" l="24738" r="24652" t="16896"/>
          <a:stretch/>
        </p:blipFill>
        <p:spPr>
          <a:xfrm>
            <a:off x="4997950" y="3571977"/>
            <a:ext cx="271825" cy="27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5650" y="4349087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450" y="3968175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3932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3932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850" y="3971862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43491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50" y="43864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4360326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474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666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58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88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04863" y="2509700"/>
            <a:ext cx="642099" cy="1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24063" y="2509700"/>
            <a:ext cx="642099" cy="1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03375" y="3551650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92525" y="3553575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850" y="3547876"/>
            <a:ext cx="271825" cy="2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533400" y="4745675"/>
            <a:ext cx="9144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  <a:hlinkClick r:id="rId14"/>
              </a:rPr>
              <a:t>http://www.slideshare.net/deepusnath/javascript-frameworks-comparison-angular-knockout-ember-and-backbone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Helpful Links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https://docs.angularjs.org/tutorial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Docs: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https://docs.angularjs.org/api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Developer Guide: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https://docs.angularjs.org/guide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Cheat sheet: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https://angular.io/docs/ts/latest/guide/cheatsheet.html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AngularJS: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https://angular.io/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JS, MV*: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http://blog.orbitone.com/post/Angularjs-the-Model-View-Whatever-javascript-framework1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TypeScript: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https://www.typescriptlang.org/index.html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NgModel Directive AngularJS: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https://angular.io/docs/ts/latest/guide/forms.html#!#ngModel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JS?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707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day’s most actions on webpage go back and forth to webserver. Using JS in such case would provide: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interactive and responsive UI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Save bandwidth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CPU consumption on the web server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26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Misko Hevery and Adam Abrons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Maintained by Google and community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Intial release: 2009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stable release: June 15, 2016, v1.5.7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Latest release candidate: Angular 2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716775" y="1188300"/>
            <a:ext cx="3900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525" y="1017725"/>
            <a:ext cx="2741824" cy="27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426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MVW framework to help build client apps in HTML and JS (or Dart, TypeScript).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Consists of some cooperating libraries some core and some optional.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applications by composing HTML templates with Angularized-markup.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component classes to manage those templates.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716775" y="1188300"/>
            <a:ext cx="3900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 application logic in services, and handing the top root component to Angular's bootstrapper.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MV</a:t>
            </a:r>
            <a:r>
              <a:rPr b="1" lang="en"/>
              <a:t>W</a:t>
            </a:r>
            <a:r>
              <a:rPr lang="en"/>
              <a:t>? And Why use it?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707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Model-View-</a:t>
            </a:r>
            <a:r>
              <a:rPr b="1" lang="en"/>
              <a:t>Whatever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Separate presentation logic from business logic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Here, JS provides the model and “logic”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HTML/HTML5 provides the presentation logic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99" y="952275"/>
            <a:ext cx="2909949" cy="300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 - Eight building blocks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4282575" y="1675787"/>
            <a:ext cx="1385400" cy="10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Template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&lt; &gt;</a:t>
            </a:r>
          </a:p>
        </p:txBody>
      </p:sp>
      <p:sp>
        <p:nvSpPr>
          <p:cNvPr id="111" name="Shape 111"/>
          <p:cNvSpPr/>
          <p:nvPr/>
        </p:nvSpPr>
        <p:spPr>
          <a:xfrm>
            <a:off x="6649625" y="1934850"/>
            <a:ext cx="1177500" cy="8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Directive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{ }</a:t>
            </a:r>
          </a:p>
        </p:txBody>
      </p:sp>
      <p:sp>
        <p:nvSpPr>
          <p:cNvPr id="112" name="Shape 112"/>
          <p:cNvSpPr/>
          <p:nvPr/>
        </p:nvSpPr>
        <p:spPr>
          <a:xfrm>
            <a:off x="6479084" y="1412600"/>
            <a:ext cx="1518588" cy="41061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13" name="Shape 113"/>
          <p:cNvSpPr/>
          <p:nvPr/>
        </p:nvSpPr>
        <p:spPr>
          <a:xfrm>
            <a:off x="4282575" y="3223150"/>
            <a:ext cx="1385400" cy="10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Component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{      }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612" y="3684625"/>
            <a:ext cx="513324" cy="51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215750" y="2948050"/>
            <a:ext cx="1656300" cy="192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496700" y="3348050"/>
            <a:ext cx="11268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Service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{      }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147" y="3665537"/>
            <a:ext cx="410604" cy="4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365375" y="4261200"/>
            <a:ext cx="513300" cy="5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     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721" y="4312553"/>
            <a:ext cx="410599" cy="4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895700" y="113825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Component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1" name="Shape 121"/>
          <p:cNvSpPr/>
          <p:nvPr/>
        </p:nvSpPr>
        <p:spPr>
          <a:xfrm>
            <a:off x="2174125" y="113825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Service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2" name="Shape 122"/>
          <p:cNvSpPr/>
          <p:nvPr/>
        </p:nvSpPr>
        <p:spPr>
          <a:xfrm>
            <a:off x="885175" y="199155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value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3" name="Shape 123"/>
          <p:cNvSpPr/>
          <p:nvPr/>
        </p:nvSpPr>
        <p:spPr>
          <a:xfrm>
            <a:off x="2174125" y="1991550"/>
            <a:ext cx="1126800" cy="73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518600" y="2795650"/>
            <a:ext cx="10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Injector</a:t>
            </a:r>
          </a:p>
        </p:txBody>
      </p:sp>
      <p:sp>
        <p:nvSpPr>
          <p:cNvPr id="125" name="Shape 125"/>
          <p:cNvSpPr/>
          <p:nvPr/>
        </p:nvSpPr>
        <p:spPr>
          <a:xfrm>
            <a:off x="2174050" y="4261200"/>
            <a:ext cx="513300" cy="5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     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396" y="4312553"/>
            <a:ext cx="410599" cy="41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>
            <a:stCxn id="110" idx="3"/>
            <a:endCxn id="113" idx="3"/>
          </p:cNvCxnSpPr>
          <p:nvPr/>
        </p:nvCxnSpPr>
        <p:spPr>
          <a:xfrm>
            <a:off x="5667975" y="2215337"/>
            <a:ext cx="600" cy="15474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13" idx="1"/>
            <a:endCxn id="110" idx="1"/>
          </p:cNvCxnSpPr>
          <p:nvPr/>
        </p:nvCxnSpPr>
        <p:spPr>
          <a:xfrm flipH="1" rot="10800000">
            <a:off x="4282575" y="2215300"/>
            <a:ext cx="600" cy="15474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5990825" y="2918575"/>
            <a:ext cx="9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Event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Binding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913499" y="2948050"/>
            <a:ext cx="11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Property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Binding</a:t>
            </a:r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2509150" y="3973300"/>
            <a:ext cx="1975800" cy="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32" name="Shape 132"/>
          <p:cNvCxnSpPr/>
          <p:nvPr/>
        </p:nvCxnSpPr>
        <p:spPr>
          <a:xfrm flipH="1">
            <a:off x="5354375" y="2536375"/>
            <a:ext cx="15186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133" name="Shape 133"/>
          <p:cNvSpPr/>
          <p:nvPr/>
        </p:nvSpPr>
        <p:spPr>
          <a:xfrm>
            <a:off x="4196847" y="2807853"/>
            <a:ext cx="1518587" cy="361584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34" name="Shape 134"/>
          <p:cNvSpPr/>
          <p:nvPr/>
        </p:nvSpPr>
        <p:spPr>
          <a:xfrm>
            <a:off x="4167200" y="40470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35" name="Shape 135"/>
          <p:cNvSpPr/>
          <p:nvPr/>
        </p:nvSpPr>
        <p:spPr>
          <a:xfrm>
            <a:off x="749425" y="24250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6" name="Shape 136"/>
          <p:cNvSpPr/>
          <p:nvPr/>
        </p:nvSpPr>
        <p:spPr>
          <a:xfrm>
            <a:off x="4136250" y="24250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7" name="Shape 137"/>
          <p:cNvSpPr/>
          <p:nvPr/>
        </p:nvSpPr>
        <p:spPr>
          <a:xfrm>
            <a:off x="7722875" y="144042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8" name="Shape 138"/>
          <p:cNvSpPr/>
          <p:nvPr/>
        </p:nvSpPr>
        <p:spPr>
          <a:xfrm>
            <a:off x="6215100" y="349127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39" name="Shape 139"/>
          <p:cNvSpPr/>
          <p:nvPr/>
        </p:nvSpPr>
        <p:spPr>
          <a:xfrm>
            <a:off x="3312750" y="26162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40" name="Shape 140"/>
          <p:cNvSpPr/>
          <p:nvPr/>
        </p:nvSpPr>
        <p:spPr>
          <a:xfrm>
            <a:off x="7614875" y="253637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41" name="Shape 141"/>
          <p:cNvSpPr/>
          <p:nvPr/>
        </p:nvSpPr>
        <p:spPr>
          <a:xfrm>
            <a:off x="1257175" y="379210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42" name="Shape 142"/>
          <p:cNvSpPr/>
          <p:nvPr/>
        </p:nvSpPr>
        <p:spPr>
          <a:xfrm>
            <a:off x="982575" y="460062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- Building Blocks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452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Eight main building blocks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Cohesive block of code for single purpose.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E.g., export class AppComponent { }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Some modules act as libraries to other modules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@angular/core, @angular/common, ..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{ Component } from ‘@angular/core’;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716775" y="2356325"/>
            <a:ext cx="39006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Contain patch to call a view</a:t>
            </a: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Application logic to support the view</a:t>
            </a: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 interacts with view through properties and methods.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72375" y="168600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Module </a:t>
            </a:r>
            <a:r>
              <a:rPr lang="en">
                <a:solidFill>
                  <a:srgbClr val="D9D9D9"/>
                </a:solidFill>
              </a:rPr>
              <a:t>Component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52" name="Shape 152"/>
          <p:cNvSpPr/>
          <p:nvPr/>
        </p:nvSpPr>
        <p:spPr>
          <a:xfrm>
            <a:off x="362700" y="2988025"/>
            <a:ext cx="1126800" cy="95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Library </a:t>
            </a:r>
            <a:r>
              <a:rPr lang="en">
                <a:solidFill>
                  <a:srgbClr val="D9D9D9"/>
                </a:solidFill>
              </a:rPr>
              <a:t>Module Component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53" name="Shape 153"/>
          <p:cNvSpPr/>
          <p:nvPr/>
        </p:nvSpPr>
        <p:spPr>
          <a:xfrm>
            <a:off x="4801050" y="1322550"/>
            <a:ext cx="12090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</a:t>
            </a:r>
            <a:r>
              <a:rPr b="1" lang="en">
                <a:solidFill>
                  <a:srgbClr val="D9D9D9"/>
                </a:solidFill>
              </a:rPr>
              <a:t>Component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- Building Blocks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52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Eight main building blocks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n"/>
              <a:t>Template</a:t>
            </a:r>
            <a:r>
              <a:rPr lang="en"/>
              <a:t> is a form of HTML that tells Angular how to render the component.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It tells Angular how to process a class. Decorators are used to attach metadata to “class”.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834500" y="1398725"/>
            <a:ext cx="39006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Binding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mechanism for coordinating parts of a template with parts of a component.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Directives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Templates are dynamic. They transform the DOM according to the directives.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e.g.  ngModel (see in Demo)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72375" y="168600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Templates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&lt;  &gt;</a:t>
            </a:r>
          </a:p>
        </p:txBody>
      </p:sp>
      <p:sp>
        <p:nvSpPr>
          <p:cNvPr id="163" name="Shape 163"/>
          <p:cNvSpPr/>
          <p:nvPr/>
        </p:nvSpPr>
        <p:spPr>
          <a:xfrm>
            <a:off x="236599" y="3072275"/>
            <a:ext cx="1462968" cy="45381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