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7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4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8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8D9100-E0EB-4C56-AF31-5766B1A1A29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F9C0-67C7-4C0D-A0A6-F962E7D5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esbless/LaptopPriceModeling" TargetMode="External"/><Relationship Id="rId2" Type="http://schemas.openxmlformats.org/officeDocument/2006/relationships/hyperlink" Target="https://github.com/naturesbless/LaptopPriceModeling/blob/main/reports%20and%20metrics/Laptop_Price_Modeling_Capstone_Report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706C-8879-0FF6-8A47-CB774D176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412" y="1324947"/>
            <a:ext cx="8825658" cy="2195911"/>
          </a:xfrm>
        </p:spPr>
        <p:txBody>
          <a:bodyPr/>
          <a:lstStyle/>
          <a:p>
            <a:r>
              <a:rPr lang="en-US" u="sng" dirty="0"/>
              <a:t>Laptop Price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5C9A-2681-0AF4-C7AB-DB9226ED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241" y="4136679"/>
            <a:ext cx="4689669" cy="1306071"/>
          </a:xfrm>
        </p:spPr>
        <p:txBody>
          <a:bodyPr>
            <a:normAutofit/>
          </a:bodyPr>
          <a:lstStyle/>
          <a:p>
            <a:r>
              <a:rPr lang="en-US" dirty="0"/>
              <a:t>Timothy </a:t>
            </a:r>
            <a:r>
              <a:rPr lang="en-US" dirty="0" err="1"/>
              <a:t>lu</a:t>
            </a:r>
            <a:endParaRPr lang="en-US" dirty="0"/>
          </a:p>
          <a:p>
            <a:r>
              <a:rPr lang="en-US" dirty="0" err="1"/>
              <a:t>SPRINgboard</a:t>
            </a:r>
            <a:r>
              <a:rPr lang="en-US" dirty="0"/>
              <a:t> capstone</a:t>
            </a:r>
          </a:p>
          <a:p>
            <a:r>
              <a:rPr lang="en-US" dirty="0"/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241441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 Isomapping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71614"/>
            <a:ext cx="10247748" cy="4195481"/>
          </a:xfrm>
        </p:spPr>
        <p:txBody>
          <a:bodyPr/>
          <a:lstStyle/>
          <a:p>
            <a:r>
              <a:rPr lang="en-US" dirty="0"/>
              <a:t>Ultimately, difficult to discern</a:t>
            </a:r>
          </a:p>
          <a:p>
            <a:r>
              <a:rPr lang="en-US" dirty="0"/>
              <a:t>Overlapping components without a way to understand the eigenvalues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8D6FC-0C8A-3373-3F52-8A41C829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3" y="2192149"/>
            <a:ext cx="5347357" cy="45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7" y="246922"/>
            <a:ext cx="9404723" cy="1400530"/>
          </a:xfrm>
        </p:spPr>
        <p:txBody>
          <a:bodyPr/>
          <a:lstStyle/>
          <a:p>
            <a:r>
              <a:rPr lang="en-US" dirty="0"/>
              <a:t>Model 3 – XGBoost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BDDED81-7882-ACC8-AF3F-36E82ACD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7" y="3790555"/>
            <a:ext cx="4944903" cy="250564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4CA12-EFAB-9FCC-5363-AB1EC7845328}"/>
              </a:ext>
            </a:extLst>
          </p:cNvPr>
          <p:cNvSpPr txBox="1">
            <a:spLocks/>
          </p:cNvSpPr>
          <p:nvPr/>
        </p:nvSpPr>
        <p:spPr>
          <a:xfrm>
            <a:off x="288690" y="1199997"/>
            <a:ext cx="465170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Great for understanding classification</a:t>
            </a:r>
          </a:p>
          <a:p>
            <a:r>
              <a:rPr lang="en-US" dirty="0"/>
              <a:t>Gave good understanding of features</a:t>
            </a:r>
          </a:p>
          <a:p>
            <a:r>
              <a:rPr lang="en-US" dirty="0"/>
              <a:t>Helped show important features for classification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4C953-76D6-7796-16EF-858C4714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28" y="1474952"/>
            <a:ext cx="6072382" cy="46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Decision – K-prototypes w/ XGBoost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K-Prototypes gives easy to understand clusters</a:t>
            </a:r>
          </a:p>
          <a:p>
            <a:r>
              <a:rPr lang="en-US" dirty="0"/>
              <a:t>XGBoost gives great delineation between certain features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if SSD above 770GB we can be confident the price should be in a higher classification group</a:t>
            </a:r>
          </a:p>
          <a:p>
            <a:r>
              <a:rPr lang="en-US" dirty="0"/>
              <a:t>No one model was immediately the best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2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07" y="1623710"/>
            <a:ext cx="8946541" cy="4195481"/>
          </a:xfrm>
        </p:spPr>
        <p:txBody>
          <a:bodyPr/>
          <a:lstStyle/>
          <a:p>
            <a:r>
              <a:rPr lang="en-US" dirty="0"/>
              <a:t>Use the K-</a:t>
            </a:r>
            <a:r>
              <a:rPr lang="en-US" dirty="0" err="1"/>
              <a:t>protoypes</a:t>
            </a:r>
            <a:r>
              <a:rPr lang="en-US" dirty="0"/>
              <a:t> clusters as a starting point for pricing</a:t>
            </a:r>
          </a:p>
          <a:p>
            <a:r>
              <a:rPr lang="en-US" dirty="0"/>
              <a:t>Use XGBoost tree for understanding exactly which price range it should fall in -&gt; can label a laptop based on inputted specifications</a:t>
            </a:r>
          </a:p>
          <a:p>
            <a:r>
              <a:rPr lang="en-US" dirty="0"/>
              <a:t>Focus on developing graphics card memory size, SSD size, display size, and providing warranties</a:t>
            </a:r>
          </a:p>
          <a:p>
            <a:r>
              <a:rPr lang="en-US" dirty="0"/>
              <a:t>These are the main ways to optimize our pricing strategy</a:t>
            </a:r>
          </a:p>
        </p:txBody>
      </p:sp>
    </p:spTree>
    <p:extLst>
      <p:ext uri="{BB962C8B-B14F-4D97-AF65-F5344CB8AC3E}">
        <p14:creationId xmlns:p14="http://schemas.microsoft.com/office/powerpoint/2010/main" val="144750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3041"/>
            <a:ext cx="8946541" cy="4195481"/>
          </a:xfrm>
        </p:spPr>
        <p:txBody>
          <a:bodyPr/>
          <a:lstStyle/>
          <a:p>
            <a:r>
              <a:rPr lang="en-US" dirty="0"/>
              <a:t>Initially missing a lot of data (almost 33%)</a:t>
            </a:r>
          </a:p>
          <a:p>
            <a:r>
              <a:rPr lang="en-US" dirty="0"/>
              <a:t>Assuming that all features are weighed the same</a:t>
            </a:r>
          </a:p>
          <a:p>
            <a:r>
              <a:rPr lang="en-US" dirty="0"/>
              <a:t>Relatively small dataset compared to the volume of laptops available</a:t>
            </a:r>
          </a:p>
          <a:p>
            <a:r>
              <a:rPr lang="en-US" dirty="0"/>
              <a:t>Potentially could become outdated without updated laptop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26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76665"/>
            <a:ext cx="8946541" cy="4195481"/>
          </a:xfrm>
        </p:spPr>
        <p:txBody>
          <a:bodyPr/>
          <a:lstStyle/>
          <a:p>
            <a:r>
              <a:rPr lang="en-US" dirty="0"/>
              <a:t>Gather more laptop data </a:t>
            </a:r>
          </a:p>
          <a:p>
            <a:r>
              <a:rPr lang="en-US" dirty="0"/>
              <a:t>Improve the decision tree modeling to increase accuracy</a:t>
            </a:r>
          </a:p>
          <a:p>
            <a:r>
              <a:rPr lang="en-US" dirty="0"/>
              <a:t>Get fewer missing data points with less imputing to minimize bias</a:t>
            </a:r>
          </a:p>
          <a:p>
            <a:r>
              <a:rPr lang="en-US" dirty="0"/>
              <a:t>Gather consumer data and apply weighting to our data points</a:t>
            </a:r>
          </a:p>
          <a:p>
            <a:r>
              <a:rPr lang="en-US" dirty="0"/>
              <a:t>Combine with NLP to understand what consumers are saying about laptops and what they feel are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47628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EFC-20B1-3D43-C522-4BD6471F0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90" y="2407298"/>
            <a:ext cx="8825658" cy="133811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DFE9-F71A-4B25-3CF7-0268F3241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Timothy Lu</a:t>
            </a:r>
          </a:p>
          <a:p>
            <a:r>
              <a:rPr lang="en-US" dirty="0"/>
              <a:t>Project Report: </a:t>
            </a:r>
            <a:r>
              <a:rPr lang="en-US" dirty="0">
                <a:hlinkClick r:id="rId2"/>
              </a:rPr>
              <a:t>https://github.com/naturesbless/LaptopPriceModeling/blob/main/reports%20and%20metrics/Laptop_Price_Modeling_Capstone_Report.pdf</a:t>
            </a:r>
            <a:r>
              <a:rPr lang="en-US" dirty="0"/>
              <a:t> </a:t>
            </a:r>
          </a:p>
          <a:p>
            <a:r>
              <a:rPr lang="en-US" dirty="0"/>
              <a:t>Project Github: </a:t>
            </a:r>
            <a:r>
              <a:rPr lang="en-US" dirty="0">
                <a:hlinkClick r:id="rId3"/>
              </a:rPr>
              <a:t>https://github.com/naturesbless/LaptopPriceModeling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7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3C5-0795-4451-6D27-E123EB0B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34" y="214098"/>
            <a:ext cx="8222397" cy="467544"/>
          </a:xfrm>
        </p:spPr>
        <p:txBody>
          <a:bodyPr/>
          <a:lstStyle/>
          <a:p>
            <a:r>
              <a:rPr lang="en-US" sz="2400" u="sng" dirty="0"/>
              <a:t>Capstone Goal: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0E093-1562-F6DB-1BB7-48FA73CE69E5}"/>
              </a:ext>
            </a:extLst>
          </p:cNvPr>
          <p:cNvSpPr txBox="1"/>
          <p:nvPr/>
        </p:nvSpPr>
        <p:spPr>
          <a:xfrm>
            <a:off x="714534" y="914991"/>
            <a:ext cx="4479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Consumer demand for laptops is increasing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Laptop companies need to understand what features to focus on in order to optimize their pricing strategy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Having inappropriately price products can either cause decreased sales or missed profit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5C00D-3926-6B51-1EBF-C8A1055E4D30}"/>
              </a:ext>
            </a:extLst>
          </p:cNvPr>
          <p:cNvSpPr txBox="1"/>
          <p:nvPr/>
        </p:nvSpPr>
        <p:spPr>
          <a:xfrm>
            <a:off x="714533" y="3225873"/>
            <a:ext cx="4479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1" dirty="0">
                <a:solidFill>
                  <a:schemeClr val="tx2"/>
                </a:solidFill>
                <a:latin typeface="Arial" panose="020B0604020202020204" pitchFamily="34" charset="0"/>
              </a:rPr>
              <a:t>What features are consumers looking for in laptops?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1" dirty="0">
                <a:solidFill>
                  <a:schemeClr val="tx2"/>
                </a:solidFill>
                <a:latin typeface="Arial" panose="020B0604020202020204" pitchFamily="34" charset="0"/>
              </a:rPr>
              <a:t>What is an appropriate price point for laptops with certain technical specifications?</a:t>
            </a:r>
            <a:endParaRPr lang="en-US" sz="1200" b="1" i="1" dirty="0"/>
          </a:p>
        </p:txBody>
      </p:sp>
      <p:pic>
        <p:nvPicPr>
          <p:cNvPr id="2050" name="Picture 2" descr="679,587 Laptop On Desk Stock Photos, Pictures &amp; Royalty-Free Images - iStock">
            <a:extLst>
              <a:ext uri="{FF2B5EF4-FFF2-40B4-BE49-F238E27FC236}">
                <a16:creationId xmlns:a16="http://schemas.microsoft.com/office/drawing/2014/main" id="{58834AF8-4B1E-9C62-5D76-9D8B0E44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61" y="2151779"/>
            <a:ext cx="3836049" cy="21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1628B-C46F-BFD4-DE2D-D319F0176578}"/>
              </a:ext>
            </a:extLst>
          </p:cNvPr>
          <p:cNvSpPr txBox="1"/>
          <p:nvPr/>
        </p:nvSpPr>
        <p:spPr>
          <a:xfrm>
            <a:off x="1211405" y="4798092"/>
            <a:ext cx="8665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</a:rPr>
              <a:t>We will use a dataset of scraped laptop pricing data to answer these questions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5092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3C5-0795-4451-6D27-E123EB0B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12" y="220318"/>
            <a:ext cx="8222397" cy="467544"/>
          </a:xfrm>
        </p:spPr>
        <p:txBody>
          <a:bodyPr/>
          <a:lstStyle/>
          <a:p>
            <a:r>
              <a:rPr lang="en-US" sz="2400" u="sng" dirty="0"/>
              <a:t>Interested Parties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60AC2F-D5D6-9FCE-C00D-9DBEB869AB98}"/>
              </a:ext>
            </a:extLst>
          </p:cNvPr>
          <p:cNvSpPr txBox="1">
            <a:spLocks/>
          </p:cNvSpPr>
          <p:nvPr/>
        </p:nvSpPr>
        <p:spPr>
          <a:xfrm>
            <a:off x="3684826" y="1705316"/>
            <a:ext cx="4822346" cy="467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Any company that sells laptops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1E4DDB2-9404-44F1-DEAA-207FF478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4" y="2277314"/>
            <a:ext cx="6999391" cy="23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F5DC-B11E-98B3-AC7E-245F4B34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651B-16AF-6CB5-7D0B-67FD820B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/>
              <a:t>GOALS: Remove unnecessary features and tidy up some data</a:t>
            </a:r>
          </a:p>
          <a:p>
            <a:r>
              <a:rPr lang="en-US" dirty="0"/>
              <a:t>Following columns unnecessary and dropped:</a:t>
            </a:r>
          </a:p>
          <a:p>
            <a:pPr lvl="1"/>
            <a:r>
              <a:rPr lang="en-US" dirty="0" err="1"/>
              <a:t>old_price</a:t>
            </a:r>
            <a:endParaRPr lang="en-US" dirty="0"/>
          </a:p>
          <a:p>
            <a:pPr lvl="1"/>
            <a:r>
              <a:rPr lang="en-US" dirty="0"/>
              <a:t>discount</a:t>
            </a:r>
          </a:p>
          <a:p>
            <a:pPr lvl="1"/>
            <a:r>
              <a:rPr lang="en-US" dirty="0"/>
              <a:t>reviews</a:t>
            </a:r>
          </a:p>
          <a:p>
            <a:pPr lvl="1"/>
            <a:r>
              <a:rPr lang="en-US" dirty="0" err="1"/>
              <a:t>star_rating</a:t>
            </a:r>
            <a:endParaRPr lang="en-US" dirty="0"/>
          </a:p>
          <a:p>
            <a:pPr lvl="1"/>
            <a:r>
              <a:rPr lang="en-US" dirty="0"/>
              <a:t>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04AC2-812D-D385-5C93-78455FF8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79" y="2090509"/>
            <a:ext cx="7091534" cy="44985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85BFB7-5B97-CF64-F0A8-30EC390C7539}"/>
              </a:ext>
            </a:extLst>
          </p:cNvPr>
          <p:cNvSpPr/>
          <p:nvPr/>
        </p:nvSpPr>
        <p:spPr>
          <a:xfrm>
            <a:off x="776253" y="4499637"/>
            <a:ext cx="3815482" cy="154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data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332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67" y="1152983"/>
            <a:ext cx="8946541" cy="4195481"/>
          </a:xfrm>
        </p:spPr>
        <p:txBody>
          <a:bodyPr/>
          <a:lstStyle/>
          <a:p>
            <a:r>
              <a:rPr lang="en-US" dirty="0"/>
              <a:t>GOALS: Understand our data and building our model hypothesis</a:t>
            </a:r>
          </a:p>
          <a:p>
            <a:r>
              <a:rPr lang="en-US" dirty="0"/>
              <a:t>Primary Exploration - Median and Correlation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1C2F15F-115B-40BF-C92B-814BA53F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7" y="2091235"/>
            <a:ext cx="4350138" cy="409735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DECB208-7012-620A-FEC9-52B2861FC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01" y="2091235"/>
            <a:ext cx="5145825" cy="372369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C8C64CA-E74B-8DB0-DB7D-2EE996343BCB}"/>
              </a:ext>
            </a:extLst>
          </p:cNvPr>
          <p:cNvSpPr/>
          <p:nvPr/>
        </p:nvSpPr>
        <p:spPr>
          <a:xfrm>
            <a:off x="5927913" y="5832442"/>
            <a:ext cx="263137" cy="394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E655FAA-80CB-DF10-0622-0401174011BE}"/>
              </a:ext>
            </a:extLst>
          </p:cNvPr>
          <p:cNvSpPr/>
          <p:nvPr/>
        </p:nvSpPr>
        <p:spPr>
          <a:xfrm>
            <a:off x="6553245" y="5832442"/>
            <a:ext cx="263137" cy="394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9AA5C9A-BAE6-360A-F45F-0D566B25BB30}"/>
              </a:ext>
            </a:extLst>
          </p:cNvPr>
          <p:cNvSpPr/>
          <p:nvPr/>
        </p:nvSpPr>
        <p:spPr>
          <a:xfrm>
            <a:off x="7178577" y="5832442"/>
            <a:ext cx="263137" cy="394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56BCF38-1DAF-B75E-3027-2900FA3144FB}"/>
              </a:ext>
            </a:extLst>
          </p:cNvPr>
          <p:cNvSpPr/>
          <p:nvPr/>
        </p:nvSpPr>
        <p:spPr>
          <a:xfrm>
            <a:off x="8461478" y="5851376"/>
            <a:ext cx="263137" cy="394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7E443-5DAD-5AF1-47E1-CAEB446188D2}"/>
              </a:ext>
            </a:extLst>
          </p:cNvPr>
          <p:cNvSpPr/>
          <p:nvPr/>
        </p:nvSpPr>
        <p:spPr>
          <a:xfrm>
            <a:off x="5627525" y="6282529"/>
            <a:ext cx="3365240" cy="32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with correlations</a:t>
            </a:r>
          </a:p>
        </p:txBody>
      </p:sp>
    </p:spTree>
    <p:extLst>
      <p:ext uri="{BB962C8B-B14F-4D97-AF65-F5344CB8AC3E}">
        <p14:creationId xmlns:p14="http://schemas.microsoft.com/office/powerpoint/2010/main" val="24361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55EB2-329D-DF79-920A-95DB4CD25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76" y="1853248"/>
            <a:ext cx="4134470" cy="4195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7DF69-6B1C-0202-FE3D-3296390240E4}"/>
              </a:ext>
            </a:extLst>
          </p:cNvPr>
          <p:cNvSpPr txBox="1"/>
          <p:nvPr/>
        </p:nvSpPr>
        <p:spPr>
          <a:xfrm>
            <a:off x="809145" y="1269635"/>
            <a:ext cx="89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 similarities and differences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0BA47-32AF-5757-A963-9D8A6A0B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89" y="1388381"/>
            <a:ext cx="5131400" cy="2456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6C598-DC83-6667-304A-AFFE2D29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189" y="3974510"/>
            <a:ext cx="5131400" cy="2350612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9761BB03-9B75-0D8E-E691-DCB404FC10FF}"/>
              </a:ext>
            </a:extLst>
          </p:cNvPr>
          <p:cNvSpPr/>
          <p:nvPr/>
        </p:nvSpPr>
        <p:spPr>
          <a:xfrm rot="20050465">
            <a:off x="10018473" y="2131559"/>
            <a:ext cx="705372" cy="348776"/>
          </a:xfrm>
          <a:prstGeom prst="leftArrow">
            <a:avLst>
              <a:gd name="adj1" fmla="val 404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8416BA9-053B-71EC-7E73-D113CE7A68AF}"/>
              </a:ext>
            </a:extLst>
          </p:cNvPr>
          <p:cNvSpPr/>
          <p:nvPr/>
        </p:nvSpPr>
        <p:spPr>
          <a:xfrm rot="20050465">
            <a:off x="10609162" y="4606015"/>
            <a:ext cx="616068" cy="348776"/>
          </a:xfrm>
          <a:prstGeom prst="leftArrow">
            <a:avLst>
              <a:gd name="adj1" fmla="val 404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6D06F09-E463-ADEE-7111-04F8C6F0C742}"/>
              </a:ext>
            </a:extLst>
          </p:cNvPr>
          <p:cNvSpPr/>
          <p:nvPr/>
        </p:nvSpPr>
        <p:spPr>
          <a:xfrm rot="20050465">
            <a:off x="4415609" y="2896927"/>
            <a:ext cx="791868" cy="370811"/>
          </a:xfrm>
          <a:prstGeom prst="leftArrow">
            <a:avLst>
              <a:gd name="adj1" fmla="val 404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78084"/>
            <a:ext cx="8946541" cy="4195481"/>
          </a:xfrm>
        </p:spPr>
        <p:txBody>
          <a:bodyPr/>
          <a:lstStyle/>
          <a:p>
            <a:r>
              <a:rPr lang="en-US" dirty="0"/>
              <a:t>GOAL: Make data usable for models</a:t>
            </a:r>
          </a:p>
          <a:p>
            <a:r>
              <a:rPr lang="en-US" dirty="0"/>
              <a:t>Remove -&gt; “Model”: Too sparse</a:t>
            </a:r>
          </a:p>
          <a:p>
            <a:r>
              <a:rPr lang="en-US" dirty="0"/>
              <a:t>Impute -&gt; display size and processor gen</a:t>
            </a:r>
          </a:p>
          <a:p>
            <a:r>
              <a:rPr lang="en-US" dirty="0" err="1"/>
              <a:t>MinMaxScaler</a:t>
            </a:r>
            <a:r>
              <a:rPr lang="en-US" dirty="0"/>
              <a:t> with our numerical data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Dummy encode categorical data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F27D7-20A5-5E0A-08DA-B814A2F5D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89117"/>
              </p:ext>
            </p:extLst>
          </p:nvPr>
        </p:nvGraphicFramePr>
        <p:xfrm>
          <a:off x="1111158" y="3993405"/>
          <a:ext cx="10280706" cy="4572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27299">
                  <a:extLst>
                    <a:ext uri="{9D8B030D-6E8A-4147-A177-3AD203B41FA5}">
                      <a16:colId xmlns:a16="http://schemas.microsoft.com/office/drawing/2014/main" val="2890747123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2788587778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2779452997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3282330231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879456958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1260867525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2906014126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551583705"/>
                    </a:ext>
                  </a:extLst>
                </a:gridCol>
                <a:gridCol w="1027299">
                  <a:extLst>
                    <a:ext uri="{9D8B030D-6E8A-4147-A177-3AD203B41FA5}">
                      <a16:colId xmlns:a16="http://schemas.microsoft.com/office/drawing/2014/main" val="4242146955"/>
                    </a:ext>
                  </a:extLst>
                </a:gridCol>
                <a:gridCol w="1035015">
                  <a:extLst>
                    <a:ext uri="{9D8B030D-6E8A-4147-A177-3AD203B41FA5}">
                      <a16:colId xmlns:a16="http://schemas.microsoft.com/office/drawing/2014/main" val="7788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Brand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Processor 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Processor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Processor 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 BIT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Binarize Warrant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7526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1E52C2-5189-2CEF-9865-2D53227C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45140"/>
              </p:ext>
            </p:extLst>
          </p:nvPr>
        </p:nvGraphicFramePr>
        <p:xfrm>
          <a:off x="1111158" y="3148904"/>
          <a:ext cx="9969684" cy="3763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661614">
                  <a:extLst>
                    <a:ext uri="{9D8B030D-6E8A-4147-A177-3AD203B41FA5}">
                      <a16:colId xmlns:a16="http://schemas.microsoft.com/office/drawing/2014/main" val="2890747123"/>
                    </a:ext>
                  </a:extLst>
                </a:gridCol>
                <a:gridCol w="1661614">
                  <a:extLst>
                    <a:ext uri="{9D8B030D-6E8A-4147-A177-3AD203B41FA5}">
                      <a16:colId xmlns:a16="http://schemas.microsoft.com/office/drawing/2014/main" val="2788587778"/>
                    </a:ext>
                  </a:extLst>
                </a:gridCol>
                <a:gridCol w="1661614">
                  <a:extLst>
                    <a:ext uri="{9D8B030D-6E8A-4147-A177-3AD203B41FA5}">
                      <a16:colId xmlns:a16="http://schemas.microsoft.com/office/drawing/2014/main" val="2779452997"/>
                    </a:ext>
                  </a:extLst>
                </a:gridCol>
                <a:gridCol w="1661614">
                  <a:extLst>
                    <a:ext uri="{9D8B030D-6E8A-4147-A177-3AD203B41FA5}">
                      <a16:colId xmlns:a16="http://schemas.microsoft.com/office/drawing/2014/main" val="3282330231"/>
                    </a:ext>
                  </a:extLst>
                </a:gridCol>
                <a:gridCol w="1661614">
                  <a:extLst>
                    <a:ext uri="{9D8B030D-6E8A-4147-A177-3AD203B41FA5}">
                      <a16:colId xmlns:a16="http://schemas.microsoft.com/office/drawing/2014/main" val="879456958"/>
                    </a:ext>
                  </a:extLst>
                </a:gridCol>
                <a:gridCol w="1661614">
                  <a:extLst>
                    <a:ext uri="{9D8B030D-6E8A-4147-A177-3AD203B41FA5}">
                      <a16:colId xmlns:a16="http://schemas.microsoft.com/office/drawing/2014/main" val="1260867525"/>
                    </a:ext>
                  </a:extLst>
                </a:gridCol>
              </a:tblGrid>
              <a:tr h="376335">
                <a:tc>
                  <a:txBody>
                    <a:bodyPr/>
                    <a:lstStyle/>
                    <a:p>
                      <a:r>
                        <a:rPr lang="en-US" sz="1200" dirty="0"/>
                        <a:t>RAM GB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SSD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HDD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Graphics Card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Latest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75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6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K-Prototypes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78" y="1245080"/>
            <a:ext cx="8946541" cy="4195481"/>
          </a:xfrm>
        </p:spPr>
        <p:txBody>
          <a:bodyPr/>
          <a:lstStyle/>
          <a:p>
            <a:r>
              <a:rPr lang="en-US" dirty="0"/>
              <a:t>12 Clusters seemed ideal</a:t>
            </a:r>
          </a:p>
          <a:p>
            <a:r>
              <a:rPr lang="en-US" dirty="0"/>
              <a:t>SHAP Analysis helped me understand the clustering breakdown</a:t>
            </a:r>
          </a:p>
          <a:p>
            <a:r>
              <a:rPr lang="en-US" dirty="0"/>
              <a:t>Cost of: 191.30 </a:t>
            </a:r>
          </a:p>
          <a:p>
            <a:r>
              <a:rPr lang="en-US" dirty="0"/>
              <a:t>F1 Score of: 0.79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80C2-50FA-504E-1317-69475C09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1" y="3123477"/>
            <a:ext cx="3791479" cy="267689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20E3C71-3EC7-6594-25F0-4762B4D81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8" y="2512386"/>
            <a:ext cx="6187476" cy="410959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F7067AC-2364-E7CA-FE8A-9F0A36D7329F}"/>
              </a:ext>
            </a:extLst>
          </p:cNvPr>
          <p:cNvSpPr/>
          <p:nvPr/>
        </p:nvSpPr>
        <p:spPr>
          <a:xfrm>
            <a:off x="3253273" y="4615543"/>
            <a:ext cx="149290" cy="31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1B0-5B88-5CDE-5369-8F4650A4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K-Prototypes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9B6-33B3-D639-50BB-FB628C7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78" y="1245080"/>
            <a:ext cx="8946541" cy="4195481"/>
          </a:xfrm>
        </p:spPr>
        <p:txBody>
          <a:bodyPr/>
          <a:lstStyle/>
          <a:p>
            <a:r>
              <a:rPr lang="en-US" dirty="0"/>
              <a:t>Assessing the clusters: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FE35E-144A-574D-8DD7-D7435891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76591"/>
            <a:ext cx="947869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537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Laptop Price Modeling</vt:lpstr>
      <vt:lpstr>Capstone Goal:</vt:lpstr>
      <vt:lpstr>Interested Parties</vt:lpstr>
      <vt:lpstr>Data Wrangling</vt:lpstr>
      <vt:lpstr>Exploratory Data Analysis</vt:lpstr>
      <vt:lpstr>Exploratory Data Analysis</vt:lpstr>
      <vt:lpstr>Data Pre-Processing</vt:lpstr>
      <vt:lpstr>Model 1 – K-Prototypes</vt:lpstr>
      <vt:lpstr>Model 1 – K-Prototypes</vt:lpstr>
      <vt:lpstr>Model 2 – Isomapping</vt:lpstr>
      <vt:lpstr>Model 3 – XGBoost</vt:lpstr>
      <vt:lpstr>Model Decision – K-prototypes w/ XGBoost Knowledge</vt:lpstr>
      <vt:lpstr>Recommended Action</vt:lpstr>
      <vt:lpstr>Constraints and Limitations</vt:lpstr>
      <vt:lpstr>Further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Modeling </dc:title>
  <dc:creator>Timothy Lu</dc:creator>
  <cp:lastModifiedBy>Timothy Lu</cp:lastModifiedBy>
  <cp:revision>19</cp:revision>
  <dcterms:created xsi:type="dcterms:W3CDTF">2022-07-07T07:26:09Z</dcterms:created>
  <dcterms:modified xsi:type="dcterms:W3CDTF">2022-07-08T05:43:36Z</dcterms:modified>
</cp:coreProperties>
</file>